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416" r:id="rId2"/>
    <p:sldId id="574" r:id="rId3"/>
    <p:sldId id="575" r:id="rId4"/>
    <p:sldId id="576" r:id="rId5"/>
    <p:sldId id="578" r:id="rId6"/>
    <p:sldId id="577" r:id="rId7"/>
    <p:sldId id="573" r:id="rId8"/>
    <p:sldId id="579" r:id="rId9"/>
    <p:sldId id="580" r:id="rId10"/>
    <p:sldId id="582" r:id="rId11"/>
    <p:sldId id="583" r:id="rId12"/>
    <p:sldId id="586" r:id="rId13"/>
    <p:sldId id="584" r:id="rId14"/>
    <p:sldId id="587" r:id="rId15"/>
    <p:sldId id="585" r:id="rId16"/>
    <p:sldId id="559" r:id="rId17"/>
    <p:sldId id="43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9489"/>
    <a:srgbClr val="479098"/>
    <a:srgbClr val="DDD26C"/>
    <a:srgbClr val="01C0E0"/>
    <a:srgbClr val="B4C5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86" autoAdjust="0"/>
    <p:restoredTop sz="94660"/>
  </p:normalViewPr>
  <p:slideViewPr>
    <p:cSldViewPr snapToGrid="0">
      <p:cViewPr>
        <p:scale>
          <a:sx n="70" d="100"/>
          <a:sy n="70" d="100"/>
        </p:scale>
        <p:origin x="1284" y="14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0BC528-4EC6-4827-8AAF-1247A661879F}" type="datetimeFigureOut">
              <a:rPr lang="en-US" smtClean="0"/>
              <a:t>12/25/2023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ADAC23-5778-4AD6-838F-AD395BBA7998}" type="slidenum">
              <a:rPr lang="en-US" smtClean="0"/>
              <a:t>‹#›</a:t>
            </a:fld>
            <a:endParaRPr lang="en-US"/>
          </a:p>
        </p:txBody>
      </p:sp>
    </p:spTree>
    <p:extLst>
      <p:ext uri="{BB962C8B-B14F-4D97-AF65-F5344CB8AC3E}">
        <p14:creationId xmlns:p14="http://schemas.microsoft.com/office/powerpoint/2010/main" val="4260646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12/25/2023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229570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26694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067186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048877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598803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12/25/2023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340957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1D75D4D-5C8E-4073-8B61-572C693E7CAF}" type="datetimeFigureOut">
              <a:rPr lang="en-US" smtClean="0"/>
              <a:t>12/25/2023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598249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687617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7418171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849816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D75D4D-5C8E-4073-8B61-572C693E7CAF}" type="datetimeFigureOut">
              <a:rPr lang="en-US" smtClean="0"/>
              <a:t>12/25/2023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47796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D75D4D-5C8E-4073-8B61-572C693E7CAF}" type="datetimeFigureOut">
              <a:rPr lang="en-US" smtClean="0"/>
              <a:t>12/25/2023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064546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D75D4D-5C8E-4073-8B61-572C693E7CAF}" type="datetimeFigureOut">
              <a:rPr lang="en-US" smtClean="0"/>
              <a:t>12/25/2023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1720119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D75D4D-5C8E-4073-8B61-572C693E7CAF}" type="datetimeFigureOut">
              <a:rPr lang="en-US" smtClean="0"/>
              <a:t>12/25/2023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540511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75D4D-5C8E-4073-8B61-572C693E7CAF}" type="datetimeFigureOut">
              <a:rPr lang="en-US" smtClean="0"/>
              <a:t>12/25/2023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704321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4118778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1D75D4D-5C8E-4073-8B61-572C693E7CAF}" type="datetimeFigureOut">
              <a:rPr lang="en-US" smtClean="0"/>
              <a:t>12/25/2023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94BD37-6E67-41B5-8C76-990D98499F8F}" type="slidenum">
              <a:rPr lang="en-US" smtClean="0"/>
              <a:t>‹#›</a:t>
            </a:fld>
            <a:endParaRPr lang="en-US"/>
          </a:p>
        </p:txBody>
      </p:sp>
    </p:spTree>
    <p:extLst>
      <p:ext uri="{BB962C8B-B14F-4D97-AF65-F5344CB8AC3E}">
        <p14:creationId xmlns:p14="http://schemas.microsoft.com/office/powerpoint/2010/main" val="3867713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24000" b="-2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1D75D4D-5C8E-4073-8B61-572C693E7CAF}" type="datetimeFigureOut">
              <a:rPr lang="en-US" smtClean="0"/>
              <a:t>12/25/2023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794BD37-6E67-41B5-8C76-990D98499F8F}" type="slidenum">
              <a:rPr lang="en-US" smtClean="0"/>
              <a:t>‹#›</a:t>
            </a:fld>
            <a:endParaRPr lang="en-US"/>
          </a:p>
        </p:txBody>
      </p:sp>
    </p:spTree>
    <p:extLst>
      <p:ext uri="{BB962C8B-B14F-4D97-AF65-F5344CB8AC3E}">
        <p14:creationId xmlns:p14="http://schemas.microsoft.com/office/powerpoint/2010/main" val="413235368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hyperlink" Target="https://ftwproject.com/ref/493/"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CC41C3-2606-4AC1-B0D1-777E71AB2539}"/>
              </a:ext>
            </a:extLst>
          </p:cNvPr>
          <p:cNvPicPr>
            <a:picLocks noChangeAspect="1"/>
          </p:cNvPicPr>
          <p:nvPr/>
        </p:nvPicPr>
        <p:blipFill>
          <a:blip r:embed="rId2"/>
          <a:stretch>
            <a:fillRect/>
          </a:stretch>
        </p:blipFill>
        <p:spPr>
          <a:xfrm>
            <a:off x="-1" y="0"/>
            <a:ext cx="12192001" cy="6792210"/>
          </a:xfrm>
          <a:prstGeom prst="rect">
            <a:avLst/>
          </a:prstGeom>
        </p:spPr>
      </p:pic>
      <p:pic>
        <p:nvPicPr>
          <p:cNvPr id="5" name="Picture 4">
            <a:extLst>
              <a:ext uri="{FF2B5EF4-FFF2-40B4-BE49-F238E27FC236}">
                <a16:creationId xmlns:a16="http://schemas.microsoft.com/office/drawing/2014/main" id="{39EB8BBD-ED63-46EA-B8DC-2628455469E3}"/>
              </a:ext>
            </a:extLst>
          </p:cNvPr>
          <p:cNvPicPr>
            <a:picLocks noChangeAspect="1"/>
          </p:cNvPicPr>
          <p:nvPr/>
        </p:nvPicPr>
        <p:blipFill>
          <a:blip r:embed="rId3"/>
          <a:stretch>
            <a:fillRect/>
          </a:stretch>
        </p:blipFill>
        <p:spPr>
          <a:xfrm>
            <a:off x="-557283" y="559558"/>
            <a:ext cx="13306566" cy="5127197"/>
          </a:xfrm>
          <a:prstGeom prst="rect">
            <a:avLst/>
          </a:prstGeom>
          <a:effectLst>
            <a:glow rad="393700">
              <a:schemeClr val="bg1"/>
            </a:glow>
          </a:effectLst>
        </p:spPr>
      </p:pic>
      <p:pic>
        <p:nvPicPr>
          <p:cNvPr id="6" name="Picture 5">
            <a:extLst>
              <a:ext uri="{FF2B5EF4-FFF2-40B4-BE49-F238E27FC236}">
                <a16:creationId xmlns:a16="http://schemas.microsoft.com/office/drawing/2014/main" id="{936F69FA-3F74-413E-AB29-2EC2D4A18FE9}"/>
              </a:ext>
            </a:extLst>
          </p:cNvPr>
          <p:cNvPicPr>
            <a:picLocks noChangeAspect="1"/>
          </p:cNvPicPr>
          <p:nvPr/>
        </p:nvPicPr>
        <p:blipFill>
          <a:blip r:embed="rId4"/>
          <a:stretch>
            <a:fillRect/>
          </a:stretch>
        </p:blipFill>
        <p:spPr>
          <a:xfrm>
            <a:off x="10508043" y="5177622"/>
            <a:ext cx="1444877" cy="1444877"/>
          </a:xfrm>
          <a:prstGeom prst="rect">
            <a:avLst/>
          </a:prstGeom>
        </p:spPr>
      </p:pic>
      <p:pic>
        <p:nvPicPr>
          <p:cNvPr id="11" name="Picture 10">
            <a:extLst>
              <a:ext uri="{FF2B5EF4-FFF2-40B4-BE49-F238E27FC236}">
                <a16:creationId xmlns:a16="http://schemas.microsoft.com/office/drawing/2014/main" id="{A5DBE242-D81D-4ABE-8C0B-B8F37D5999CE}"/>
              </a:ext>
            </a:extLst>
          </p:cNvPr>
          <p:cNvPicPr>
            <a:picLocks noChangeAspect="1"/>
          </p:cNvPicPr>
          <p:nvPr/>
        </p:nvPicPr>
        <p:blipFill>
          <a:blip r:embed="rId5"/>
          <a:stretch>
            <a:fillRect/>
          </a:stretch>
        </p:blipFill>
        <p:spPr>
          <a:xfrm>
            <a:off x="1206631" y="5567800"/>
            <a:ext cx="10985369" cy="1054699"/>
          </a:xfrm>
          <a:prstGeom prst="rect">
            <a:avLst/>
          </a:prstGeom>
          <a:effectLst>
            <a:glow rad="127000">
              <a:schemeClr val="bg1"/>
            </a:glow>
          </a:effectLst>
        </p:spPr>
      </p:pic>
    </p:spTree>
    <p:extLst>
      <p:ext uri="{BB962C8B-B14F-4D97-AF65-F5344CB8AC3E}">
        <p14:creationId xmlns:p14="http://schemas.microsoft.com/office/powerpoint/2010/main" val="7834174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6" name="TextBox 25">
            <a:extLst>
              <a:ext uri="{FF2B5EF4-FFF2-40B4-BE49-F238E27FC236}">
                <a16:creationId xmlns:a16="http://schemas.microsoft.com/office/drawing/2014/main" id="{E1BF6C71-EDE2-4045-B3AA-D7247D2F320D}"/>
              </a:ext>
            </a:extLst>
          </p:cNvPr>
          <p:cNvSpPr txBox="1"/>
          <p:nvPr/>
        </p:nvSpPr>
        <p:spPr>
          <a:xfrm>
            <a:off x="5592076" y="1130580"/>
            <a:ext cx="5953496" cy="5078313"/>
          </a:xfrm>
          <a:prstGeom prst="rect">
            <a:avLst/>
          </a:prstGeom>
          <a:noFill/>
        </p:spPr>
        <p:txBody>
          <a:bodyPr wrap="square" rtlCol="0">
            <a:spAutoFit/>
          </a:bodyPr>
          <a:lstStyle/>
          <a:p>
            <a:r>
              <a:rPr lang="en-US" dirty="0"/>
              <a:t>Any time you are using peer to peer networking, it uses the data and physical layers of networking, which is where the human body is. Blockchain is using peoples physical bodies to transmit data on a wireless body area network. These are all computer networks. </a:t>
            </a:r>
            <a:br>
              <a:rPr lang="en-US" dirty="0"/>
            </a:br>
            <a:br>
              <a:rPr lang="en-US" dirty="0"/>
            </a:br>
            <a:r>
              <a:rPr lang="en-US" dirty="0"/>
              <a:t>Blockchain is biomimetic, meaning it is using a biological system (our bodies) as models for the design of materials and machines. </a:t>
            </a:r>
            <a:br>
              <a:rPr lang="en-US" dirty="0"/>
            </a:br>
            <a:br>
              <a:rPr lang="en-US" dirty="0"/>
            </a:br>
            <a:r>
              <a:rPr lang="en-US" dirty="0"/>
              <a:t>Blockchain encryption is done through computer networking which is going through your body. The reason why they want intrabody galvanic only blockchain (using the electricity generated by human bodies) is because of cyber-security. It is not easily hacked. Also because they are using human bodies as a free energy source to power their crypto mining. No more buildings with computers. </a:t>
            </a:r>
            <a:br>
              <a:rPr lang="en-US" dirty="0"/>
            </a:br>
            <a:endParaRPr lang="en-US" dirty="0"/>
          </a:p>
        </p:txBody>
      </p:sp>
      <p:pic>
        <p:nvPicPr>
          <p:cNvPr id="5" name="Picture 4">
            <a:extLst>
              <a:ext uri="{FF2B5EF4-FFF2-40B4-BE49-F238E27FC236}">
                <a16:creationId xmlns:a16="http://schemas.microsoft.com/office/drawing/2014/main" id="{905C2ACC-361D-4713-97FB-1D80E55C7778}"/>
              </a:ext>
            </a:extLst>
          </p:cNvPr>
          <p:cNvPicPr>
            <a:picLocks noChangeAspect="1"/>
          </p:cNvPicPr>
          <p:nvPr/>
        </p:nvPicPr>
        <p:blipFill>
          <a:blip r:embed="rId2"/>
          <a:stretch>
            <a:fillRect/>
          </a:stretch>
        </p:blipFill>
        <p:spPr>
          <a:xfrm>
            <a:off x="291153" y="1979529"/>
            <a:ext cx="4374338" cy="4509578"/>
          </a:xfrm>
          <a:prstGeom prst="rect">
            <a:avLst/>
          </a:prstGeom>
        </p:spPr>
      </p:pic>
      <p:pic>
        <p:nvPicPr>
          <p:cNvPr id="6" name="Picture 5">
            <a:extLst>
              <a:ext uri="{FF2B5EF4-FFF2-40B4-BE49-F238E27FC236}">
                <a16:creationId xmlns:a16="http://schemas.microsoft.com/office/drawing/2014/main" id="{1DF0167B-4C92-4286-9E64-24867BED8092}"/>
              </a:ext>
            </a:extLst>
          </p:cNvPr>
          <p:cNvPicPr>
            <a:picLocks noChangeAspect="1"/>
          </p:cNvPicPr>
          <p:nvPr/>
        </p:nvPicPr>
        <p:blipFill>
          <a:blip r:embed="rId3"/>
          <a:stretch>
            <a:fillRect/>
          </a:stretch>
        </p:blipFill>
        <p:spPr>
          <a:xfrm>
            <a:off x="646427" y="-88577"/>
            <a:ext cx="10899145" cy="1200329"/>
          </a:xfrm>
          <a:prstGeom prst="rect">
            <a:avLst/>
          </a:prstGeom>
        </p:spPr>
      </p:pic>
      <p:pic>
        <p:nvPicPr>
          <p:cNvPr id="7" name="Picture 6">
            <a:extLst>
              <a:ext uri="{FF2B5EF4-FFF2-40B4-BE49-F238E27FC236}">
                <a16:creationId xmlns:a16="http://schemas.microsoft.com/office/drawing/2014/main" id="{7C23BA6D-DE5E-45E3-81D4-4EFCD7DAE77B}"/>
              </a:ext>
            </a:extLst>
          </p:cNvPr>
          <p:cNvPicPr>
            <a:picLocks noChangeAspect="1"/>
          </p:cNvPicPr>
          <p:nvPr/>
        </p:nvPicPr>
        <p:blipFill>
          <a:blip r:embed="rId4"/>
          <a:stretch>
            <a:fillRect/>
          </a:stretch>
        </p:blipFill>
        <p:spPr>
          <a:xfrm>
            <a:off x="207804" y="781130"/>
            <a:ext cx="4841868" cy="1377815"/>
          </a:xfrm>
          <a:prstGeom prst="rect">
            <a:avLst/>
          </a:prstGeom>
        </p:spPr>
      </p:pic>
    </p:spTree>
    <p:extLst>
      <p:ext uri="{BB962C8B-B14F-4D97-AF65-F5344CB8AC3E}">
        <p14:creationId xmlns:p14="http://schemas.microsoft.com/office/powerpoint/2010/main" val="1459113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6" name="TextBox 25">
            <a:extLst>
              <a:ext uri="{FF2B5EF4-FFF2-40B4-BE49-F238E27FC236}">
                <a16:creationId xmlns:a16="http://schemas.microsoft.com/office/drawing/2014/main" id="{E1BF6C71-EDE2-4045-B3AA-D7247D2F320D}"/>
              </a:ext>
            </a:extLst>
          </p:cNvPr>
          <p:cNvSpPr txBox="1"/>
          <p:nvPr/>
        </p:nvSpPr>
        <p:spPr>
          <a:xfrm>
            <a:off x="4383250" y="835925"/>
            <a:ext cx="7721663" cy="5909310"/>
          </a:xfrm>
          <a:prstGeom prst="rect">
            <a:avLst/>
          </a:prstGeom>
          <a:noFill/>
        </p:spPr>
        <p:txBody>
          <a:bodyPr wrap="square" rtlCol="0">
            <a:spAutoFit/>
          </a:bodyPr>
          <a:lstStyle/>
          <a:p>
            <a:r>
              <a:rPr lang="en-US" dirty="0"/>
              <a:t>“Through our research at Purdue University, we have developed a new method of communication that will keep medical devices, wearables, and any other devices on or near the body more secure than they are using low-power wireless signals to communicate with one another. The system capitalizes on the human body's innate ability to conduct tiny, harmless electrical signals to turn the entire body into a wired communication channel. By turning the body into the network, we will make </a:t>
            </a:r>
            <a:r>
              <a:rPr lang="en-US" dirty="0" err="1"/>
              <a:t>IoB</a:t>
            </a:r>
            <a:r>
              <a:rPr lang="en-US" dirty="0"/>
              <a:t> devices more secure.</a:t>
            </a:r>
            <a:br>
              <a:rPr lang="en-US" dirty="0"/>
            </a:br>
            <a:br>
              <a:rPr lang="en-US" dirty="0"/>
            </a:br>
            <a:r>
              <a:rPr lang="en-US" dirty="0"/>
              <a:t>Using the body as the communications channel for </a:t>
            </a:r>
            <a:r>
              <a:rPr lang="en-US" dirty="0" err="1"/>
              <a:t>IoB</a:t>
            </a:r>
            <a:r>
              <a:rPr lang="en-US" dirty="0"/>
              <a:t> devices avoids the fundamental problem with radiative technologies like Wi-Fi and </a:t>
            </a:r>
            <a:r>
              <a:rPr lang="en-US" b="1" dirty="0">
                <a:solidFill>
                  <a:srgbClr val="00B0F0"/>
                </a:solidFill>
              </a:rPr>
              <a:t>BLUETOOTH</a:t>
            </a:r>
            <a:r>
              <a:rPr lang="en-US" dirty="0">
                <a:solidFill>
                  <a:srgbClr val="00B0F0"/>
                </a:solidFill>
              </a:rPr>
              <a:t> </a:t>
            </a:r>
            <a:r>
              <a:rPr lang="en-US" dirty="0"/>
              <a:t>by keeping the electrical signals under the skin.</a:t>
            </a:r>
          </a:p>
          <a:p>
            <a:endParaRPr lang="en-US" dirty="0"/>
          </a:p>
          <a:p>
            <a:r>
              <a:rPr lang="en-US" dirty="0"/>
              <a:t>Because we've developed a system that is low loss at low frequencies, we can send information between devices using far less power.”</a:t>
            </a:r>
          </a:p>
          <a:p>
            <a:endParaRPr lang="en-US" dirty="0"/>
          </a:p>
          <a:p>
            <a:r>
              <a:rPr lang="en-US" dirty="0"/>
              <a:t>(November 2020 Article) IEEE spectrum</a:t>
            </a:r>
            <a:br>
              <a:rPr lang="en-US" dirty="0"/>
            </a:br>
            <a:br>
              <a:rPr lang="en-US" dirty="0"/>
            </a:br>
            <a:r>
              <a:rPr lang="en-US" dirty="0"/>
              <a:t>NOTE: SOMEONE HAS THE KEYS TO ALL THESE NETWORKS AND BLUETOOTH CODES. = AUTONOMOUS WEAPONS SYSTEM?</a:t>
            </a:r>
          </a:p>
          <a:p>
            <a:br>
              <a:rPr lang="en-US" dirty="0"/>
            </a:br>
            <a:endParaRPr lang="en-US" dirty="0"/>
          </a:p>
        </p:txBody>
      </p:sp>
      <p:pic>
        <p:nvPicPr>
          <p:cNvPr id="6" name="Picture 5">
            <a:extLst>
              <a:ext uri="{FF2B5EF4-FFF2-40B4-BE49-F238E27FC236}">
                <a16:creationId xmlns:a16="http://schemas.microsoft.com/office/drawing/2014/main" id="{1DF0167B-4C92-4286-9E64-24867BED8092}"/>
              </a:ext>
            </a:extLst>
          </p:cNvPr>
          <p:cNvPicPr>
            <a:picLocks noChangeAspect="1"/>
          </p:cNvPicPr>
          <p:nvPr/>
        </p:nvPicPr>
        <p:blipFill>
          <a:blip r:embed="rId2"/>
          <a:stretch>
            <a:fillRect/>
          </a:stretch>
        </p:blipFill>
        <p:spPr>
          <a:xfrm>
            <a:off x="719216" y="-77690"/>
            <a:ext cx="10899145" cy="1200329"/>
          </a:xfrm>
          <a:prstGeom prst="rect">
            <a:avLst/>
          </a:prstGeom>
        </p:spPr>
      </p:pic>
      <p:pic>
        <p:nvPicPr>
          <p:cNvPr id="2" name="Picture 1">
            <a:extLst>
              <a:ext uri="{FF2B5EF4-FFF2-40B4-BE49-F238E27FC236}">
                <a16:creationId xmlns:a16="http://schemas.microsoft.com/office/drawing/2014/main" id="{E4E689D9-1015-4978-A439-B1FF9B15E527}"/>
              </a:ext>
            </a:extLst>
          </p:cNvPr>
          <p:cNvPicPr>
            <a:picLocks noChangeAspect="1"/>
          </p:cNvPicPr>
          <p:nvPr/>
        </p:nvPicPr>
        <p:blipFill>
          <a:blip r:embed="rId3"/>
          <a:stretch>
            <a:fillRect/>
          </a:stretch>
        </p:blipFill>
        <p:spPr>
          <a:xfrm>
            <a:off x="573639" y="955344"/>
            <a:ext cx="3497756" cy="5533763"/>
          </a:xfrm>
          <a:prstGeom prst="rect">
            <a:avLst/>
          </a:prstGeom>
        </p:spPr>
      </p:pic>
    </p:spTree>
    <p:extLst>
      <p:ext uri="{BB962C8B-B14F-4D97-AF65-F5344CB8AC3E}">
        <p14:creationId xmlns:p14="http://schemas.microsoft.com/office/powerpoint/2010/main" val="2042513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4" name="TextBox 23">
            <a:extLst>
              <a:ext uri="{FF2B5EF4-FFF2-40B4-BE49-F238E27FC236}">
                <a16:creationId xmlns:a16="http://schemas.microsoft.com/office/drawing/2014/main" id="{182A1BE4-39F4-4026-9CCF-2E5D23FD6230}"/>
              </a:ext>
            </a:extLst>
          </p:cNvPr>
          <p:cNvSpPr txBox="1"/>
          <p:nvPr/>
        </p:nvSpPr>
        <p:spPr>
          <a:xfrm>
            <a:off x="536813" y="81989"/>
            <a:ext cx="13146565" cy="584775"/>
          </a:xfrm>
          <a:prstGeom prst="rect">
            <a:avLst/>
          </a:prstGeom>
          <a:noFill/>
        </p:spPr>
        <p:txBody>
          <a:bodyPr wrap="square" rtlCol="0">
            <a:spAutoFit/>
          </a:bodyPr>
          <a:lstStyle/>
          <a:p>
            <a:r>
              <a:rPr lang="en-US" sz="3200" b="1" dirty="0"/>
              <a:t>Is weaponized bacteria being used to usher in Transhumanism?</a:t>
            </a:r>
            <a:endParaRPr lang="en-US" sz="3200" dirty="0"/>
          </a:p>
        </p:txBody>
      </p:sp>
      <p:pic>
        <p:nvPicPr>
          <p:cNvPr id="2" name="Picture 1">
            <a:extLst>
              <a:ext uri="{FF2B5EF4-FFF2-40B4-BE49-F238E27FC236}">
                <a16:creationId xmlns:a16="http://schemas.microsoft.com/office/drawing/2014/main" id="{B0718CEE-C6F0-465B-AE0E-F55468E17133}"/>
              </a:ext>
            </a:extLst>
          </p:cNvPr>
          <p:cNvPicPr>
            <a:picLocks noChangeAspect="1"/>
          </p:cNvPicPr>
          <p:nvPr/>
        </p:nvPicPr>
        <p:blipFill>
          <a:blip r:embed="rId2"/>
          <a:stretch>
            <a:fillRect/>
          </a:stretch>
        </p:blipFill>
        <p:spPr>
          <a:xfrm>
            <a:off x="357334" y="1493266"/>
            <a:ext cx="6016169" cy="4052385"/>
          </a:xfrm>
          <a:prstGeom prst="rect">
            <a:avLst/>
          </a:prstGeom>
        </p:spPr>
      </p:pic>
      <p:sp>
        <p:nvSpPr>
          <p:cNvPr id="3" name="TextBox 2">
            <a:extLst>
              <a:ext uri="{FF2B5EF4-FFF2-40B4-BE49-F238E27FC236}">
                <a16:creationId xmlns:a16="http://schemas.microsoft.com/office/drawing/2014/main" id="{9BBEB732-D5AB-49CF-803C-2EE85FA84A04}"/>
              </a:ext>
            </a:extLst>
          </p:cNvPr>
          <p:cNvSpPr txBox="1"/>
          <p:nvPr/>
        </p:nvSpPr>
        <p:spPr>
          <a:xfrm>
            <a:off x="6646460" y="1187355"/>
            <a:ext cx="5188206" cy="5355312"/>
          </a:xfrm>
          <a:prstGeom prst="rect">
            <a:avLst/>
          </a:prstGeom>
          <a:noFill/>
        </p:spPr>
        <p:txBody>
          <a:bodyPr wrap="square" rtlCol="0">
            <a:spAutoFit/>
          </a:bodyPr>
          <a:lstStyle/>
          <a:p>
            <a:r>
              <a:rPr lang="en-US" b="1" dirty="0"/>
              <a:t> </a:t>
            </a:r>
            <a:endParaRPr lang="en-US" dirty="0"/>
          </a:p>
          <a:p>
            <a:r>
              <a:rPr lang="en-US" dirty="0"/>
              <a:t>(</a:t>
            </a:r>
            <a:r>
              <a:rPr lang="en-US" dirty="0" err="1"/>
              <a:t>Zeee</a:t>
            </a:r>
            <a:r>
              <a:rPr lang="en-US" dirty="0"/>
              <a:t> Media interview: “Dr. David Nixon &amp; Karl C. – New Nanotechnology Findings Will SHOCK the World!”)</a:t>
            </a:r>
          </a:p>
          <a:p>
            <a:r>
              <a:rPr lang="en-US" dirty="0"/>
              <a:t> </a:t>
            </a:r>
          </a:p>
          <a:p>
            <a:r>
              <a:rPr lang="en-US" b="1" dirty="0"/>
              <a:t>Is genetically modified, altered, and patented biofilm the workhorse of the Synthetic Biology and 4</a:t>
            </a:r>
            <a:r>
              <a:rPr lang="en-US" b="1" baseline="30000" dirty="0"/>
              <a:t>th</a:t>
            </a:r>
            <a:r>
              <a:rPr lang="en-US" b="1" dirty="0"/>
              <a:t> Industrial Revolution?</a:t>
            </a:r>
            <a:endParaRPr lang="en-US" dirty="0"/>
          </a:p>
          <a:p>
            <a:br>
              <a:rPr lang="en-US" dirty="0"/>
            </a:br>
            <a:r>
              <a:rPr lang="en-US" dirty="0"/>
              <a:t> </a:t>
            </a:r>
          </a:p>
          <a:p>
            <a:r>
              <a:rPr lang="en-US" b="1" dirty="0"/>
              <a:t>Biofilms </a:t>
            </a:r>
            <a:r>
              <a:rPr lang="en-US" dirty="0"/>
              <a:t>are ubiquitous communities of tightly associated bacterium, parasites and/or fungus encased in an extracellular, growing, self-replicating matrix. It is created by, protects and sustains the colony. It is thousands of times more difficult to destroy pathogens in biofilm than in free-floating fluid</a:t>
            </a:r>
            <a:r>
              <a:rPr lang="en-US" b="1" dirty="0"/>
              <a:t>. All of this has been synthesized and weaponized!</a:t>
            </a:r>
            <a:endParaRPr lang="en-US" dirty="0"/>
          </a:p>
          <a:p>
            <a:endParaRPr lang="en-US" dirty="0"/>
          </a:p>
        </p:txBody>
      </p:sp>
    </p:spTree>
    <p:extLst>
      <p:ext uri="{BB962C8B-B14F-4D97-AF65-F5344CB8AC3E}">
        <p14:creationId xmlns:p14="http://schemas.microsoft.com/office/powerpoint/2010/main" val="1018079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8" name="TextBox 7">
            <a:extLst>
              <a:ext uri="{FF2B5EF4-FFF2-40B4-BE49-F238E27FC236}">
                <a16:creationId xmlns:a16="http://schemas.microsoft.com/office/drawing/2014/main" id="{B175CF73-50C2-42CA-8F4D-04976E705637}"/>
              </a:ext>
            </a:extLst>
          </p:cNvPr>
          <p:cNvSpPr txBox="1"/>
          <p:nvPr/>
        </p:nvSpPr>
        <p:spPr>
          <a:xfrm>
            <a:off x="536813" y="81989"/>
            <a:ext cx="13146565" cy="584775"/>
          </a:xfrm>
          <a:prstGeom prst="rect">
            <a:avLst/>
          </a:prstGeom>
          <a:noFill/>
        </p:spPr>
        <p:txBody>
          <a:bodyPr wrap="square" rtlCol="0">
            <a:spAutoFit/>
          </a:bodyPr>
          <a:lstStyle/>
          <a:p>
            <a:r>
              <a:rPr lang="en-US" sz="3200" b="1" dirty="0"/>
              <a:t>Is weaponized bacteria being used to usher in Transhumanism?</a:t>
            </a:r>
            <a:endParaRPr lang="en-US" sz="3200" dirty="0"/>
          </a:p>
        </p:txBody>
      </p:sp>
      <p:pic>
        <p:nvPicPr>
          <p:cNvPr id="5" name="Picture 4">
            <a:extLst>
              <a:ext uri="{FF2B5EF4-FFF2-40B4-BE49-F238E27FC236}">
                <a16:creationId xmlns:a16="http://schemas.microsoft.com/office/drawing/2014/main" id="{5999D9BD-3F29-4372-94E6-02792FBA00A4}"/>
              </a:ext>
            </a:extLst>
          </p:cNvPr>
          <p:cNvPicPr>
            <a:picLocks noChangeAspect="1"/>
          </p:cNvPicPr>
          <p:nvPr/>
        </p:nvPicPr>
        <p:blipFill>
          <a:blip r:embed="rId2"/>
          <a:stretch>
            <a:fillRect/>
          </a:stretch>
        </p:blipFill>
        <p:spPr>
          <a:xfrm>
            <a:off x="536813" y="762958"/>
            <a:ext cx="10874296" cy="5629954"/>
          </a:xfrm>
          <a:prstGeom prst="rect">
            <a:avLst/>
          </a:prstGeom>
        </p:spPr>
      </p:pic>
    </p:spTree>
    <p:extLst>
      <p:ext uri="{BB962C8B-B14F-4D97-AF65-F5344CB8AC3E}">
        <p14:creationId xmlns:p14="http://schemas.microsoft.com/office/powerpoint/2010/main" val="2531993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8" name="TextBox 7">
            <a:extLst>
              <a:ext uri="{FF2B5EF4-FFF2-40B4-BE49-F238E27FC236}">
                <a16:creationId xmlns:a16="http://schemas.microsoft.com/office/drawing/2014/main" id="{B175CF73-50C2-42CA-8F4D-04976E705637}"/>
              </a:ext>
            </a:extLst>
          </p:cNvPr>
          <p:cNvSpPr txBox="1"/>
          <p:nvPr/>
        </p:nvSpPr>
        <p:spPr>
          <a:xfrm>
            <a:off x="536813" y="81989"/>
            <a:ext cx="13146565" cy="584775"/>
          </a:xfrm>
          <a:prstGeom prst="rect">
            <a:avLst/>
          </a:prstGeom>
          <a:noFill/>
        </p:spPr>
        <p:txBody>
          <a:bodyPr wrap="square" rtlCol="0">
            <a:spAutoFit/>
          </a:bodyPr>
          <a:lstStyle/>
          <a:p>
            <a:r>
              <a:rPr lang="en-US" sz="3200" b="1" dirty="0"/>
              <a:t>Is weaponized bacteria being used to usher in Transhumanism?</a:t>
            </a:r>
            <a:endParaRPr lang="en-US" sz="3200" dirty="0"/>
          </a:p>
        </p:txBody>
      </p:sp>
      <p:sp>
        <p:nvSpPr>
          <p:cNvPr id="6" name="TextBox 5">
            <a:extLst>
              <a:ext uri="{FF2B5EF4-FFF2-40B4-BE49-F238E27FC236}">
                <a16:creationId xmlns:a16="http://schemas.microsoft.com/office/drawing/2014/main" id="{CC3EA1FB-D45B-4C2B-836F-2FC02C4EE3A2}"/>
              </a:ext>
            </a:extLst>
          </p:cNvPr>
          <p:cNvSpPr txBox="1"/>
          <p:nvPr/>
        </p:nvSpPr>
        <p:spPr>
          <a:xfrm>
            <a:off x="536813" y="1038778"/>
            <a:ext cx="11546005" cy="1477328"/>
          </a:xfrm>
          <a:prstGeom prst="rect">
            <a:avLst/>
          </a:prstGeom>
          <a:noFill/>
        </p:spPr>
        <p:txBody>
          <a:bodyPr wrap="square" rtlCol="0">
            <a:spAutoFit/>
          </a:bodyPr>
          <a:lstStyle/>
          <a:p>
            <a:r>
              <a:rPr lang="en-US" b="1" dirty="0"/>
              <a:t>- Bacteria can survive in harsh environments by changing its morphology and forming biofilms</a:t>
            </a:r>
            <a:endParaRPr lang="en-US" dirty="0"/>
          </a:p>
          <a:p>
            <a:r>
              <a:rPr lang="en-US" b="1" dirty="0"/>
              <a:t> </a:t>
            </a:r>
            <a:endParaRPr lang="en-US" dirty="0"/>
          </a:p>
          <a:p>
            <a:r>
              <a:rPr lang="en-US" b="1" dirty="0"/>
              <a:t>- </a:t>
            </a:r>
            <a:r>
              <a:rPr lang="en-US" b="1" dirty="0" err="1"/>
              <a:t>Bacterias</a:t>
            </a:r>
            <a:r>
              <a:rPr lang="en-US" b="1" dirty="0"/>
              <a:t> (i.e. </a:t>
            </a:r>
            <a:r>
              <a:rPr lang="en-US" b="1" dirty="0" err="1"/>
              <a:t>Geobacter</a:t>
            </a:r>
            <a:r>
              <a:rPr lang="en-US" b="1" dirty="0"/>
              <a:t> and </a:t>
            </a:r>
            <a:r>
              <a:rPr lang="en-US" b="1" dirty="0" err="1"/>
              <a:t>Shewanella</a:t>
            </a:r>
            <a:r>
              <a:rPr lang="en-US" b="1" dirty="0"/>
              <a:t> </a:t>
            </a:r>
            <a:r>
              <a:rPr lang="en-US" b="1" dirty="0" err="1"/>
              <a:t>oneidensis</a:t>
            </a:r>
            <a:r>
              <a:rPr lang="en-US" b="1" dirty="0"/>
              <a:t> ) create conductive ‘nano-wire’ networks from their cell membrane that can span through and far beyond the biofilm layers.    </a:t>
            </a:r>
            <a:endParaRPr lang="en-US" dirty="0"/>
          </a:p>
          <a:p>
            <a:endParaRPr lang="en-US" dirty="0"/>
          </a:p>
        </p:txBody>
      </p:sp>
      <p:sp>
        <p:nvSpPr>
          <p:cNvPr id="3" name="TextBox 2">
            <a:extLst>
              <a:ext uri="{FF2B5EF4-FFF2-40B4-BE49-F238E27FC236}">
                <a16:creationId xmlns:a16="http://schemas.microsoft.com/office/drawing/2014/main" id="{D461CDAA-BEEC-4872-BE67-7B3D2BC3900E}"/>
              </a:ext>
            </a:extLst>
          </p:cNvPr>
          <p:cNvSpPr txBox="1"/>
          <p:nvPr/>
        </p:nvSpPr>
        <p:spPr>
          <a:xfrm>
            <a:off x="536813" y="2239107"/>
            <a:ext cx="11807587" cy="3970318"/>
          </a:xfrm>
          <a:prstGeom prst="rect">
            <a:avLst/>
          </a:prstGeom>
          <a:noFill/>
        </p:spPr>
        <p:txBody>
          <a:bodyPr wrap="square" rtlCol="0">
            <a:spAutoFit/>
          </a:bodyPr>
          <a:lstStyle/>
          <a:p>
            <a:r>
              <a:rPr lang="en-US" dirty="0">
                <a:latin typeface="Calibri" panose="020F0502020204030204" pitchFamily="34" charset="0"/>
                <a:ea typeface="DengXian" panose="02010600030101010101" pitchFamily="2" charset="-122"/>
                <a:cs typeface="Times New Roman" panose="02020603050405020304" pitchFamily="18" charset="0"/>
              </a:rPr>
              <a:t> </a:t>
            </a:r>
          </a:p>
          <a:p>
            <a:r>
              <a:rPr lang="en-US" b="1" dirty="0">
                <a:latin typeface="Calibri" panose="020F0502020204030204" pitchFamily="34" charset="0"/>
                <a:ea typeface="DengXian" panose="02010600030101010101" pitchFamily="2" charset="-122"/>
                <a:cs typeface="Times New Roman" panose="02020603050405020304" pitchFamily="18" charset="0"/>
              </a:rPr>
              <a:t>- E.coli can be instructed organize self-assembling amyloid-based materials and gold nanoparticles either by external control or ‘autonomous patterning’. </a:t>
            </a:r>
            <a:endParaRPr lang="en-US" dirty="0">
              <a:latin typeface="Calibri" panose="020F0502020204030204" pitchFamily="34" charset="0"/>
              <a:ea typeface="DengXian" panose="02010600030101010101" pitchFamily="2" charset="-122"/>
              <a:cs typeface="Times New Roman" panose="02020603050405020304" pitchFamily="18" charset="0"/>
            </a:endParaRPr>
          </a:p>
          <a:p>
            <a:r>
              <a:rPr lang="en-US" dirty="0">
                <a:latin typeface="Calibri" panose="020F0502020204030204" pitchFamily="34" charset="0"/>
                <a:ea typeface="DengXian" panose="02010600030101010101" pitchFamily="2" charset="-122"/>
                <a:cs typeface="Times New Roman" panose="02020603050405020304" pitchFamily="18" charset="0"/>
              </a:rPr>
              <a:t> </a:t>
            </a:r>
          </a:p>
          <a:p>
            <a:r>
              <a:rPr lang="en-US" dirty="0">
                <a:latin typeface="Calibri" panose="020F0502020204030204" pitchFamily="34" charset="0"/>
                <a:ea typeface="DengXian" panose="02010600030101010101" pitchFamily="2" charset="-122"/>
                <a:cs typeface="Times New Roman" panose="02020603050405020304" pitchFamily="18" charset="0"/>
              </a:rPr>
              <a:t>-</a:t>
            </a:r>
            <a:r>
              <a:rPr lang="en-US" b="1" dirty="0">
                <a:latin typeface="Calibri" panose="020F0502020204030204" pitchFamily="34" charset="0"/>
                <a:ea typeface="DengXian" panose="02010600030101010101" pitchFamily="2" charset="-122"/>
                <a:cs typeface="Times New Roman" panose="02020603050405020304" pitchFamily="18" charset="0"/>
              </a:rPr>
              <a:t> Such bacteria can be programmed to assemble structures from gold particles</a:t>
            </a:r>
            <a:endParaRPr lang="en-US" dirty="0">
              <a:latin typeface="Calibri" panose="020F0502020204030204" pitchFamily="34" charset="0"/>
              <a:ea typeface="DengXian" panose="02010600030101010101" pitchFamily="2" charset="-122"/>
              <a:cs typeface="Times New Roman" panose="02020603050405020304" pitchFamily="18" charset="0"/>
            </a:endParaRPr>
          </a:p>
          <a:p>
            <a:r>
              <a:rPr lang="en-US" b="1" dirty="0">
                <a:latin typeface="Calibri" panose="020F0502020204030204" pitchFamily="34" charset="0"/>
                <a:ea typeface="DengXian" panose="02010600030101010101" pitchFamily="2" charset="-122"/>
                <a:cs typeface="Times New Roman" panose="02020603050405020304" pitchFamily="18" charset="0"/>
              </a:rPr>
              <a:t> </a:t>
            </a:r>
            <a:endParaRPr lang="en-US" dirty="0">
              <a:latin typeface="Calibri" panose="020F0502020204030204" pitchFamily="34" charset="0"/>
              <a:ea typeface="DengXian" panose="02010600030101010101" pitchFamily="2" charset="-122"/>
              <a:cs typeface="Times New Roman" panose="02020603050405020304" pitchFamily="18" charset="0"/>
            </a:endParaRPr>
          </a:p>
          <a:p>
            <a:r>
              <a:rPr lang="en-US" b="1" dirty="0">
                <a:latin typeface="Calibri" panose="020F0502020204030204" pitchFamily="34" charset="0"/>
                <a:ea typeface="DengXian" panose="02010600030101010101" pitchFamily="2" charset="-122"/>
                <a:cs typeface="Times New Roman" panose="02020603050405020304" pitchFamily="18" charset="0"/>
              </a:rPr>
              <a:t>- Bacteria nanowires grown in an electric field have 1000 time higher electrical conductivity than ambient. Such wires can take turn mechanical and chemical signals into detectable electrical signals</a:t>
            </a:r>
            <a:endParaRPr lang="en-US" dirty="0">
              <a:latin typeface="Calibri" panose="020F0502020204030204" pitchFamily="34" charset="0"/>
              <a:ea typeface="DengXian" panose="02010600030101010101" pitchFamily="2" charset="-122"/>
              <a:cs typeface="Times New Roman" panose="02020603050405020304" pitchFamily="18" charset="0"/>
            </a:endParaRPr>
          </a:p>
          <a:p>
            <a:r>
              <a:rPr lang="en-US" b="1" dirty="0">
                <a:latin typeface="Calibri" panose="020F0502020204030204" pitchFamily="34" charset="0"/>
                <a:ea typeface="DengXian" panose="02010600030101010101" pitchFamily="2" charset="-122"/>
                <a:cs typeface="Times New Roman" panose="02020603050405020304" pitchFamily="18" charset="0"/>
              </a:rPr>
              <a:t> </a:t>
            </a:r>
            <a:endParaRPr lang="en-US" dirty="0">
              <a:latin typeface="Calibri" panose="020F0502020204030204" pitchFamily="34" charset="0"/>
              <a:ea typeface="DengXian" panose="02010600030101010101" pitchFamily="2" charset="-122"/>
              <a:cs typeface="Times New Roman" panose="02020603050405020304" pitchFamily="18" charset="0"/>
            </a:endParaRPr>
          </a:p>
          <a:p>
            <a:r>
              <a:rPr lang="en-US" b="1" dirty="0">
                <a:latin typeface="Calibri" panose="020F0502020204030204" pitchFamily="34" charset="0"/>
                <a:ea typeface="DengXian" panose="02010600030101010101" pitchFamily="2" charset="-122"/>
                <a:cs typeface="Times New Roman" panose="02020603050405020304" pitchFamily="18" charset="0"/>
              </a:rPr>
              <a:t>- “Bacillus subtilis is the workhorse in industrial biotechnology and well known for its secretion </a:t>
            </a:r>
            <a:r>
              <a:rPr lang="en-US" b="1" dirty="0" err="1">
                <a:latin typeface="Calibri" panose="020F0502020204030204" pitchFamily="34" charset="0"/>
                <a:ea typeface="DengXian" panose="02010600030101010101" pitchFamily="2" charset="-122"/>
                <a:cs typeface="Times New Roman" panose="02020603050405020304" pitchFamily="18" charset="0"/>
              </a:rPr>
              <a:t>potiental</a:t>
            </a:r>
            <a:r>
              <a:rPr lang="en-US" b="1" dirty="0">
                <a:latin typeface="Calibri" panose="020F0502020204030204" pitchFamily="34" charset="0"/>
                <a:ea typeface="DengXian" panose="02010600030101010101" pitchFamily="2" charset="-122"/>
                <a:cs typeface="Times New Roman" panose="02020603050405020304" pitchFamily="18" charset="0"/>
              </a:rPr>
              <a:t>. Efficient secretion of recombinant proteins still requires extensive optimization campaigns and screening with activity-based methods”</a:t>
            </a:r>
            <a:endParaRPr lang="en-US" dirty="0">
              <a:latin typeface="Calibri" panose="020F0502020204030204" pitchFamily="34" charset="0"/>
              <a:ea typeface="DengXian" panose="02010600030101010101" pitchFamily="2" charset="-122"/>
              <a:cs typeface="Times New Roman" panose="02020603050405020304" pitchFamily="18" charset="0"/>
            </a:endParaRPr>
          </a:p>
          <a:p>
            <a:r>
              <a:rPr lang="en-US" b="1" dirty="0">
                <a:latin typeface="Calibri" panose="020F0502020204030204" pitchFamily="34" charset="0"/>
                <a:ea typeface="DengXian" panose="02010600030101010101" pitchFamily="2" charset="-122"/>
                <a:cs typeface="Times New Roman" panose="02020603050405020304" pitchFamily="18" charset="0"/>
              </a:rPr>
              <a:t> </a:t>
            </a:r>
            <a:endParaRPr lang="en-US" dirty="0">
              <a:latin typeface="Calibri" panose="020F0502020204030204" pitchFamily="34" charset="0"/>
              <a:ea typeface="DengXian" panose="02010600030101010101" pitchFamily="2" charset="-122"/>
              <a:cs typeface="Times New Roman" panose="02020603050405020304" pitchFamily="18" charset="0"/>
            </a:endParaRPr>
          </a:p>
          <a:p>
            <a:r>
              <a:rPr lang="en-US" b="1" dirty="0">
                <a:latin typeface="Calibri" panose="020F0502020204030204" pitchFamily="34" charset="0"/>
                <a:ea typeface="DengXian" panose="02010600030101010101" pitchFamily="2" charset="-122"/>
                <a:cs typeface="Times New Roman" panose="02020603050405020304" pitchFamily="18" charset="0"/>
              </a:rPr>
              <a:t>- Various species of cells and bacteria and attracted to biofilms through Electrical Signaling</a:t>
            </a:r>
            <a:endParaRPr lang="en-US" dirty="0">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763671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4" name="TextBox 23">
            <a:extLst>
              <a:ext uri="{FF2B5EF4-FFF2-40B4-BE49-F238E27FC236}">
                <a16:creationId xmlns:a16="http://schemas.microsoft.com/office/drawing/2014/main" id="{182A1BE4-39F4-4026-9CCF-2E5D23FD6230}"/>
              </a:ext>
            </a:extLst>
          </p:cNvPr>
          <p:cNvSpPr txBox="1"/>
          <p:nvPr/>
        </p:nvSpPr>
        <p:spPr>
          <a:xfrm>
            <a:off x="509518" y="205099"/>
            <a:ext cx="13146565" cy="461665"/>
          </a:xfrm>
          <a:prstGeom prst="rect">
            <a:avLst/>
          </a:prstGeom>
          <a:noFill/>
        </p:spPr>
        <p:txBody>
          <a:bodyPr wrap="square" rtlCol="0">
            <a:spAutoFit/>
          </a:bodyPr>
          <a:lstStyle/>
          <a:p>
            <a:r>
              <a:rPr lang="en-US" sz="2400" dirty="0"/>
              <a:t>BASIC COMPUTER NETWORKING BLOCKCHAIN MODEL AND OSI MODEL OVERLAP</a:t>
            </a:r>
          </a:p>
        </p:txBody>
      </p:sp>
      <p:pic>
        <p:nvPicPr>
          <p:cNvPr id="2" name="Picture 1">
            <a:extLst>
              <a:ext uri="{FF2B5EF4-FFF2-40B4-BE49-F238E27FC236}">
                <a16:creationId xmlns:a16="http://schemas.microsoft.com/office/drawing/2014/main" id="{5D1CE455-75E6-4A69-B89D-87491C216355}"/>
              </a:ext>
            </a:extLst>
          </p:cNvPr>
          <p:cNvPicPr>
            <a:picLocks noChangeAspect="1"/>
          </p:cNvPicPr>
          <p:nvPr/>
        </p:nvPicPr>
        <p:blipFill>
          <a:blip r:embed="rId2"/>
          <a:stretch>
            <a:fillRect/>
          </a:stretch>
        </p:blipFill>
        <p:spPr>
          <a:xfrm>
            <a:off x="743996" y="666763"/>
            <a:ext cx="10256100" cy="5758265"/>
          </a:xfrm>
          <a:prstGeom prst="rect">
            <a:avLst/>
          </a:prstGeom>
        </p:spPr>
      </p:pic>
    </p:spTree>
    <p:extLst>
      <p:ext uri="{BB962C8B-B14F-4D97-AF65-F5344CB8AC3E}">
        <p14:creationId xmlns:p14="http://schemas.microsoft.com/office/powerpoint/2010/main" val="2399708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F32145C-4679-42A8-8221-6E330478C9EA}"/>
              </a:ext>
            </a:extLst>
          </p:cNvPr>
          <p:cNvSpPr/>
          <p:nvPr/>
        </p:nvSpPr>
        <p:spPr>
          <a:xfrm>
            <a:off x="5413772" y="3391855"/>
            <a:ext cx="1543555" cy="844411"/>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7C6E2A3F-8550-4358-9517-5D5AC174582D}"/>
              </a:ext>
            </a:extLst>
          </p:cNvPr>
          <p:cNvSpPr/>
          <p:nvPr/>
        </p:nvSpPr>
        <p:spPr>
          <a:xfrm>
            <a:off x="10062089" y="3382528"/>
            <a:ext cx="1543555" cy="844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AB56403D-7A9C-4495-AA6B-B3B91A6E568E}"/>
              </a:ext>
            </a:extLst>
          </p:cNvPr>
          <p:cNvSpPr/>
          <p:nvPr/>
        </p:nvSpPr>
        <p:spPr>
          <a:xfrm>
            <a:off x="7439530" y="2358021"/>
            <a:ext cx="2095210" cy="3092116"/>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9" name="TextBox 8">
            <a:extLst>
              <a:ext uri="{FF2B5EF4-FFF2-40B4-BE49-F238E27FC236}">
                <a16:creationId xmlns:a16="http://schemas.microsoft.com/office/drawing/2014/main" id="{F7052572-6377-4A90-A9AB-5FF86E247189}"/>
              </a:ext>
            </a:extLst>
          </p:cNvPr>
          <p:cNvSpPr txBox="1"/>
          <p:nvPr/>
        </p:nvSpPr>
        <p:spPr>
          <a:xfrm>
            <a:off x="265597" y="173364"/>
            <a:ext cx="12271309" cy="584775"/>
          </a:xfrm>
          <a:prstGeom prst="rect">
            <a:avLst/>
          </a:prstGeom>
          <a:noFill/>
        </p:spPr>
        <p:txBody>
          <a:bodyPr wrap="square" rtlCol="0">
            <a:spAutoFit/>
          </a:bodyPr>
          <a:lstStyle/>
          <a:p>
            <a:r>
              <a:rPr lang="en-US" sz="3200" dirty="0"/>
              <a:t>FIGHTING EVIL TECH WITH GOOD TECH ON THE SAME TECH LEVEL</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 name="TextBox 1">
            <a:extLst>
              <a:ext uri="{FF2B5EF4-FFF2-40B4-BE49-F238E27FC236}">
                <a16:creationId xmlns:a16="http://schemas.microsoft.com/office/drawing/2014/main" id="{29C8D1CF-8606-4127-93DE-2853C800809C}"/>
              </a:ext>
            </a:extLst>
          </p:cNvPr>
          <p:cNvSpPr txBox="1"/>
          <p:nvPr/>
        </p:nvSpPr>
        <p:spPr>
          <a:xfrm>
            <a:off x="601577" y="956310"/>
            <a:ext cx="11117179" cy="1200329"/>
          </a:xfrm>
          <a:prstGeom prst="rect">
            <a:avLst/>
          </a:prstGeom>
          <a:noFill/>
        </p:spPr>
        <p:txBody>
          <a:bodyPr wrap="square" rtlCol="0">
            <a:spAutoFit/>
          </a:bodyPr>
          <a:lstStyle/>
          <a:p>
            <a:r>
              <a:rPr lang="en-US" dirty="0"/>
              <a:t>We make products by hand here for EMF protection. These products are based on orgone energy, which is a healthy life preserving energy field generated by a composite of metal powders mixed in an epoxy resin. The end result is something called orgonite. Orgonite uses piezoelectricity, surface area, morphogenetic fields, and backscatter to preserve energy. It can also help fight back against the bad tech. </a:t>
            </a:r>
          </a:p>
        </p:txBody>
      </p:sp>
      <p:pic>
        <p:nvPicPr>
          <p:cNvPr id="3" name="Picture 2">
            <a:extLst>
              <a:ext uri="{FF2B5EF4-FFF2-40B4-BE49-F238E27FC236}">
                <a16:creationId xmlns:a16="http://schemas.microsoft.com/office/drawing/2014/main" id="{342F33C1-0043-457A-815C-A9727519C0D1}"/>
              </a:ext>
            </a:extLst>
          </p:cNvPr>
          <p:cNvPicPr>
            <a:picLocks noChangeAspect="1"/>
          </p:cNvPicPr>
          <p:nvPr/>
        </p:nvPicPr>
        <p:blipFill>
          <a:blip r:embed="rId2"/>
          <a:stretch>
            <a:fillRect/>
          </a:stretch>
        </p:blipFill>
        <p:spPr>
          <a:xfrm flipH="1">
            <a:off x="265597" y="2731168"/>
            <a:ext cx="4914498" cy="3092116"/>
          </a:xfrm>
          <a:prstGeom prst="rect">
            <a:avLst/>
          </a:prstGeom>
        </p:spPr>
      </p:pic>
      <p:sp>
        <p:nvSpPr>
          <p:cNvPr id="5" name="TextBox 4">
            <a:extLst>
              <a:ext uri="{FF2B5EF4-FFF2-40B4-BE49-F238E27FC236}">
                <a16:creationId xmlns:a16="http://schemas.microsoft.com/office/drawing/2014/main" id="{16305BE8-8950-4481-BD09-42185838F0AE}"/>
              </a:ext>
            </a:extLst>
          </p:cNvPr>
          <p:cNvSpPr txBox="1"/>
          <p:nvPr/>
        </p:nvSpPr>
        <p:spPr>
          <a:xfrm>
            <a:off x="5468352" y="3624102"/>
            <a:ext cx="1383631" cy="369332"/>
          </a:xfrm>
          <a:prstGeom prst="rect">
            <a:avLst/>
          </a:prstGeom>
          <a:noFill/>
        </p:spPr>
        <p:txBody>
          <a:bodyPr wrap="square" rtlCol="0">
            <a:spAutoFit/>
          </a:bodyPr>
          <a:lstStyle/>
          <a:p>
            <a:r>
              <a:rPr lang="en-US" dirty="0"/>
              <a:t>THEIR TECH</a:t>
            </a:r>
          </a:p>
        </p:txBody>
      </p:sp>
      <p:sp>
        <p:nvSpPr>
          <p:cNvPr id="8" name="TextBox 7">
            <a:extLst>
              <a:ext uri="{FF2B5EF4-FFF2-40B4-BE49-F238E27FC236}">
                <a16:creationId xmlns:a16="http://schemas.microsoft.com/office/drawing/2014/main" id="{D11BCF3F-8897-4B65-9850-ED834565A699}"/>
              </a:ext>
            </a:extLst>
          </p:cNvPr>
          <p:cNvSpPr txBox="1"/>
          <p:nvPr/>
        </p:nvSpPr>
        <p:spPr>
          <a:xfrm>
            <a:off x="10222013" y="3583732"/>
            <a:ext cx="1383631" cy="369332"/>
          </a:xfrm>
          <a:prstGeom prst="rect">
            <a:avLst/>
          </a:prstGeom>
          <a:noFill/>
        </p:spPr>
        <p:txBody>
          <a:bodyPr wrap="square" rtlCol="0">
            <a:spAutoFit/>
          </a:bodyPr>
          <a:lstStyle/>
          <a:p>
            <a:r>
              <a:rPr lang="en-US" dirty="0"/>
              <a:t>OUR TECH</a:t>
            </a:r>
          </a:p>
        </p:txBody>
      </p:sp>
      <p:sp>
        <p:nvSpPr>
          <p:cNvPr id="10" name="TextBox 9">
            <a:extLst>
              <a:ext uri="{FF2B5EF4-FFF2-40B4-BE49-F238E27FC236}">
                <a16:creationId xmlns:a16="http://schemas.microsoft.com/office/drawing/2014/main" id="{D494A2ED-F3B0-457F-AE9C-30ADE54E492E}"/>
              </a:ext>
            </a:extLst>
          </p:cNvPr>
          <p:cNvSpPr txBox="1"/>
          <p:nvPr/>
        </p:nvSpPr>
        <p:spPr>
          <a:xfrm>
            <a:off x="7810212" y="2736411"/>
            <a:ext cx="1776663" cy="369332"/>
          </a:xfrm>
          <a:prstGeom prst="rect">
            <a:avLst/>
          </a:prstGeom>
          <a:noFill/>
        </p:spPr>
        <p:txBody>
          <a:bodyPr wrap="square" rtlCol="0">
            <a:spAutoFit/>
          </a:bodyPr>
          <a:lstStyle/>
          <a:p>
            <a:r>
              <a:rPr lang="en-US" dirty="0"/>
              <a:t>Piezoelectric</a:t>
            </a:r>
          </a:p>
        </p:txBody>
      </p:sp>
      <p:sp>
        <p:nvSpPr>
          <p:cNvPr id="11" name="TextBox 10">
            <a:extLst>
              <a:ext uri="{FF2B5EF4-FFF2-40B4-BE49-F238E27FC236}">
                <a16:creationId xmlns:a16="http://schemas.microsoft.com/office/drawing/2014/main" id="{AD85E32B-F56B-4FD9-8B57-714693A3545B}"/>
              </a:ext>
            </a:extLst>
          </p:cNvPr>
          <p:cNvSpPr txBox="1"/>
          <p:nvPr/>
        </p:nvSpPr>
        <p:spPr>
          <a:xfrm>
            <a:off x="7810214" y="3336056"/>
            <a:ext cx="1383631" cy="369332"/>
          </a:xfrm>
          <a:prstGeom prst="rect">
            <a:avLst/>
          </a:prstGeom>
          <a:noFill/>
        </p:spPr>
        <p:txBody>
          <a:bodyPr wrap="square" rtlCol="0">
            <a:spAutoFit/>
          </a:bodyPr>
          <a:lstStyle/>
          <a:p>
            <a:r>
              <a:rPr lang="en-US" dirty="0"/>
              <a:t>Back Scatter</a:t>
            </a:r>
          </a:p>
        </p:txBody>
      </p:sp>
      <p:sp>
        <p:nvSpPr>
          <p:cNvPr id="12" name="TextBox 11">
            <a:extLst>
              <a:ext uri="{FF2B5EF4-FFF2-40B4-BE49-F238E27FC236}">
                <a16:creationId xmlns:a16="http://schemas.microsoft.com/office/drawing/2014/main" id="{B3260E3A-C274-4022-815D-A474136F7811}"/>
              </a:ext>
            </a:extLst>
          </p:cNvPr>
          <p:cNvSpPr txBox="1"/>
          <p:nvPr/>
        </p:nvSpPr>
        <p:spPr>
          <a:xfrm>
            <a:off x="7469319" y="3904079"/>
            <a:ext cx="3449052" cy="369332"/>
          </a:xfrm>
          <a:prstGeom prst="rect">
            <a:avLst/>
          </a:prstGeom>
          <a:noFill/>
        </p:spPr>
        <p:txBody>
          <a:bodyPr wrap="square" rtlCol="0">
            <a:spAutoFit/>
          </a:bodyPr>
          <a:lstStyle/>
          <a:p>
            <a:r>
              <a:rPr lang="en-US" dirty="0"/>
              <a:t>Morphogenetic Field</a:t>
            </a:r>
          </a:p>
        </p:txBody>
      </p:sp>
      <p:sp>
        <p:nvSpPr>
          <p:cNvPr id="13" name="TextBox 12">
            <a:extLst>
              <a:ext uri="{FF2B5EF4-FFF2-40B4-BE49-F238E27FC236}">
                <a16:creationId xmlns:a16="http://schemas.microsoft.com/office/drawing/2014/main" id="{0C894383-ADA7-4BA8-B3CD-475F27B28A6B}"/>
              </a:ext>
            </a:extLst>
          </p:cNvPr>
          <p:cNvSpPr txBox="1"/>
          <p:nvPr/>
        </p:nvSpPr>
        <p:spPr>
          <a:xfrm>
            <a:off x="7810213" y="4555719"/>
            <a:ext cx="1776662" cy="369332"/>
          </a:xfrm>
          <a:prstGeom prst="rect">
            <a:avLst/>
          </a:prstGeom>
          <a:noFill/>
        </p:spPr>
        <p:txBody>
          <a:bodyPr wrap="square" rtlCol="0">
            <a:spAutoFit/>
          </a:bodyPr>
          <a:lstStyle/>
          <a:p>
            <a:r>
              <a:rPr lang="en-US" dirty="0"/>
              <a:t>Surface Area</a:t>
            </a:r>
          </a:p>
        </p:txBody>
      </p:sp>
      <p:cxnSp>
        <p:nvCxnSpPr>
          <p:cNvPr id="17" name="Straight Connector 16">
            <a:extLst>
              <a:ext uri="{FF2B5EF4-FFF2-40B4-BE49-F238E27FC236}">
                <a16:creationId xmlns:a16="http://schemas.microsoft.com/office/drawing/2014/main" id="{C9819182-C63F-432D-AB15-E590C89A61BD}"/>
              </a:ext>
            </a:extLst>
          </p:cNvPr>
          <p:cNvCxnSpPr>
            <a:stCxn id="6" idx="6"/>
          </p:cNvCxnSpPr>
          <p:nvPr/>
        </p:nvCxnSpPr>
        <p:spPr>
          <a:xfrm flipV="1">
            <a:off x="6957327" y="3808768"/>
            <a:ext cx="479908" cy="52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CF8F488-2187-47C9-A587-4F90C1854095}"/>
              </a:ext>
            </a:extLst>
          </p:cNvPr>
          <p:cNvCxnSpPr/>
          <p:nvPr/>
        </p:nvCxnSpPr>
        <p:spPr>
          <a:xfrm flipV="1">
            <a:off x="9569494" y="3768398"/>
            <a:ext cx="479908" cy="5293"/>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E78E30F-DA59-46E2-B4D9-68E186AE2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3474" y="5180808"/>
            <a:ext cx="3826164" cy="1480551"/>
          </a:xfrm>
          <a:prstGeom prst="rect">
            <a:avLst/>
          </a:prstGeom>
        </p:spPr>
      </p:pic>
    </p:spTree>
    <p:extLst>
      <p:ext uri="{BB962C8B-B14F-4D97-AF65-F5344CB8AC3E}">
        <p14:creationId xmlns:p14="http://schemas.microsoft.com/office/powerpoint/2010/main" val="2078884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r: 10 Points 5">
            <a:extLst>
              <a:ext uri="{FF2B5EF4-FFF2-40B4-BE49-F238E27FC236}">
                <a16:creationId xmlns:a16="http://schemas.microsoft.com/office/drawing/2014/main" id="{0CAE38DB-29ED-4EB0-855A-6BD0B16DF40F}"/>
              </a:ext>
            </a:extLst>
          </p:cNvPr>
          <p:cNvSpPr/>
          <p:nvPr/>
        </p:nvSpPr>
        <p:spPr>
          <a:xfrm>
            <a:off x="6638245" y="4588725"/>
            <a:ext cx="2389952" cy="2176893"/>
          </a:xfrm>
          <a:prstGeom prst="star1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770F6DF-BA2D-4B97-821F-025B9A2281AD}"/>
              </a:ext>
            </a:extLst>
          </p:cNvPr>
          <p:cNvSpPr/>
          <p:nvPr/>
        </p:nvSpPr>
        <p:spPr>
          <a:xfrm>
            <a:off x="8095118" y="2252207"/>
            <a:ext cx="3465230" cy="2247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5" name="Rectangle 24">
            <a:extLst>
              <a:ext uri="{FF2B5EF4-FFF2-40B4-BE49-F238E27FC236}">
                <a16:creationId xmlns:a16="http://schemas.microsoft.com/office/drawing/2014/main" id="{75C483A3-8440-4156-BE32-2ADE02B73FAB}"/>
              </a:ext>
            </a:extLst>
          </p:cNvPr>
          <p:cNvSpPr/>
          <p:nvPr/>
        </p:nvSpPr>
        <p:spPr>
          <a:xfrm>
            <a:off x="8470888" y="784780"/>
            <a:ext cx="3679230" cy="742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FF6DE405-665D-45EB-8E2E-D11520B8E2F0}"/>
              </a:ext>
            </a:extLst>
          </p:cNvPr>
          <p:cNvSpPr>
            <a:spLocks noGrp="1"/>
          </p:cNvSpPr>
          <p:nvPr>
            <p:ph type="title"/>
          </p:nvPr>
        </p:nvSpPr>
        <p:spPr>
          <a:xfrm>
            <a:off x="366408" y="22329"/>
            <a:ext cx="12261112" cy="690789"/>
          </a:xfrm>
        </p:spPr>
        <p:txBody>
          <a:bodyPr>
            <a:normAutofit fontScale="90000"/>
          </a:bodyPr>
          <a:lstStyle/>
          <a:p>
            <a:r>
              <a:rPr lang="en-US" sz="4800" dirty="0"/>
              <a:t>ABOUT OUR EMF PROTECTION PRODUCTS</a:t>
            </a:r>
          </a:p>
        </p:txBody>
      </p:sp>
      <p:sp>
        <p:nvSpPr>
          <p:cNvPr id="4" name="TextBox 3">
            <a:extLst>
              <a:ext uri="{FF2B5EF4-FFF2-40B4-BE49-F238E27FC236}">
                <a16:creationId xmlns:a16="http://schemas.microsoft.com/office/drawing/2014/main" id="{FDA2880F-C5A7-490A-AA41-989435D3B249}"/>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pic>
        <p:nvPicPr>
          <p:cNvPr id="14" name="Picture 13">
            <a:extLst>
              <a:ext uri="{FF2B5EF4-FFF2-40B4-BE49-F238E27FC236}">
                <a16:creationId xmlns:a16="http://schemas.microsoft.com/office/drawing/2014/main" id="{C4779F2A-F7FF-4C51-BB91-8E609FDD2E86}"/>
              </a:ext>
            </a:extLst>
          </p:cNvPr>
          <p:cNvPicPr>
            <a:picLocks noChangeAspect="1"/>
          </p:cNvPicPr>
          <p:nvPr/>
        </p:nvPicPr>
        <p:blipFill>
          <a:blip r:embed="rId2"/>
          <a:stretch>
            <a:fillRect/>
          </a:stretch>
        </p:blipFill>
        <p:spPr>
          <a:xfrm>
            <a:off x="101745" y="5722884"/>
            <a:ext cx="2511051" cy="987734"/>
          </a:xfrm>
          <a:prstGeom prst="rect">
            <a:avLst/>
          </a:prstGeom>
        </p:spPr>
      </p:pic>
      <p:sp>
        <p:nvSpPr>
          <p:cNvPr id="15" name="TextBox 14">
            <a:extLst>
              <a:ext uri="{FF2B5EF4-FFF2-40B4-BE49-F238E27FC236}">
                <a16:creationId xmlns:a16="http://schemas.microsoft.com/office/drawing/2014/main" id="{EDF7FFE9-D4B8-47A4-BDD9-43E604552BC8}"/>
              </a:ext>
            </a:extLst>
          </p:cNvPr>
          <p:cNvSpPr txBox="1"/>
          <p:nvPr/>
        </p:nvSpPr>
        <p:spPr>
          <a:xfrm>
            <a:off x="2612796" y="881743"/>
            <a:ext cx="58236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SLEEPING PODS For a good nights sleep</a:t>
            </a:r>
          </a:p>
        </p:txBody>
      </p:sp>
      <p:sp>
        <p:nvSpPr>
          <p:cNvPr id="16" name="TextBox 15">
            <a:extLst>
              <a:ext uri="{FF2B5EF4-FFF2-40B4-BE49-F238E27FC236}">
                <a16:creationId xmlns:a16="http://schemas.microsoft.com/office/drawing/2014/main" id="{1AD2147B-08BC-438F-987F-44EFB5E9B901}"/>
              </a:ext>
            </a:extLst>
          </p:cNvPr>
          <p:cNvSpPr txBox="1"/>
          <p:nvPr/>
        </p:nvSpPr>
        <p:spPr>
          <a:xfrm>
            <a:off x="2612797" y="2016429"/>
            <a:ext cx="483952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CHARGE PLATES for use around the home, to preserve food and more</a:t>
            </a:r>
          </a:p>
        </p:txBody>
      </p:sp>
      <p:sp>
        <p:nvSpPr>
          <p:cNvPr id="17" name="TextBox 16">
            <a:extLst>
              <a:ext uri="{FF2B5EF4-FFF2-40B4-BE49-F238E27FC236}">
                <a16:creationId xmlns:a16="http://schemas.microsoft.com/office/drawing/2014/main" id="{2B2F028F-4203-4A77-8190-354EDEFB8E45}"/>
              </a:ext>
            </a:extLst>
          </p:cNvPr>
          <p:cNvSpPr txBox="1"/>
          <p:nvPr/>
        </p:nvSpPr>
        <p:spPr>
          <a:xfrm>
            <a:off x="2612795" y="3033335"/>
            <a:ext cx="48395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PHONE SHIELDS to put on your cell phone, laptop and routers</a:t>
            </a:r>
          </a:p>
        </p:txBody>
      </p:sp>
      <p:sp>
        <p:nvSpPr>
          <p:cNvPr id="18" name="TextBox 17">
            <a:extLst>
              <a:ext uri="{FF2B5EF4-FFF2-40B4-BE49-F238E27FC236}">
                <a16:creationId xmlns:a16="http://schemas.microsoft.com/office/drawing/2014/main" id="{311D055D-E06C-4CD0-A2BC-366C2B20C9A5}"/>
              </a:ext>
            </a:extLst>
          </p:cNvPr>
          <p:cNvSpPr txBox="1"/>
          <p:nvPr/>
        </p:nvSpPr>
        <p:spPr>
          <a:xfrm>
            <a:off x="2612795" y="3983355"/>
            <a:ext cx="72496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PENDANTS for personal emf protection on your body</a:t>
            </a:r>
          </a:p>
        </p:txBody>
      </p:sp>
      <p:sp>
        <p:nvSpPr>
          <p:cNvPr id="19" name="TextBox 18">
            <a:extLst>
              <a:ext uri="{FF2B5EF4-FFF2-40B4-BE49-F238E27FC236}">
                <a16:creationId xmlns:a16="http://schemas.microsoft.com/office/drawing/2014/main" id="{C7950CDE-3838-44C9-997F-B33A06F35145}"/>
              </a:ext>
            </a:extLst>
          </p:cNvPr>
          <p:cNvSpPr txBox="1"/>
          <p:nvPr/>
        </p:nvSpPr>
        <p:spPr>
          <a:xfrm>
            <a:off x="2612795" y="4775918"/>
            <a:ext cx="440215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PYRAMIDS and garden sets for gridding your home / property / garden for emf protection on a large scale</a:t>
            </a:r>
          </a:p>
        </p:txBody>
      </p:sp>
      <p:sp>
        <p:nvSpPr>
          <p:cNvPr id="20" name="TextBox 19">
            <a:extLst>
              <a:ext uri="{FF2B5EF4-FFF2-40B4-BE49-F238E27FC236}">
                <a16:creationId xmlns:a16="http://schemas.microsoft.com/office/drawing/2014/main" id="{2EBE0AFA-CD8E-4777-83EA-902F1CA57F67}"/>
              </a:ext>
            </a:extLst>
          </p:cNvPr>
          <p:cNvSpPr txBox="1"/>
          <p:nvPr/>
        </p:nvSpPr>
        <p:spPr>
          <a:xfrm>
            <a:off x="2612796" y="6032085"/>
            <a:ext cx="36556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TILES for  incorporating emf protection into construction projects</a:t>
            </a:r>
          </a:p>
        </p:txBody>
      </p:sp>
      <p:sp>
        <p:nvSpPr>
          <p:cNvPr id="27" name="TextBox 26">
            <a:extLst>
              <a:ext uri="{FF2B5EF4-FFF2-40B4-BE49-F238E27FC236}">
                <a16:creationId xmlns:a16="http://schemas.microsoft.com/office/drawing/2014/main" id="{FD69B3AB-2ECE-4033-BDA9-D7A7E5D00D47}"/>
              </a:ext>
            </a:extLst>
          </p:cNvPr>
          <p:cNvSpPr txBox="1"/>
          <p:nvPr/>
        </p:nvSpPr>
        <p:spPr>
          <a:xfrm>
            <a:off x="9450350" y="4734781"/>
            <a:ext cx="274151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SCIENTIFIC STUDIES AND DOCUMENTATION  DESCRIBING HOW OUR PRODUCTS WORK AVAILABLE ON OUR WEBSITE. </a:t>
            </a:r>
          </a:p>
        </p:txBody>
      </p:sp>
      <p:pic>
        <p:nvPicPr>
          <p:cNvPr id="21" name="Picture 20">
            <a:extLst>
              <a:ext uri="{FF2B5EF4-FFF2-40B4-BE49-F238E27FC236}">
                <a16:creationId xmlns:a16="http://schemas.microsoft.com/office/drawing/2014/main" id="{FB905333-40D4-49CC-9FE5-86946FE3B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64" y="537181"/>
            <a:ext cx="1580012" cy="1012232"/>
          </a:xfrm>
          <a:prstGeom prst="rect">
            <a:avLst/>
          </a:prstGeom>
        </p:spPr>
      </p:pic>
      <p:pic>
        <p:nvPicPr>
          <p:cNvPr id="23" name="Picture 22">
            <a:extLst>
              <a:ext uri="{FF2B5EF4-FFF2-40B4-BE49-F238E27FC236}">
                <a16:creationId xmlns:a16="http://schemas.microsoft.com/office/drawing/2014/main" id="{C954BDBC-A0DA-46B8-A3A8-1B521659D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551" y="2916042"/>
            <a:ext cx="2115486" cy="646331"/>
          </a:xfrm>
          <a:prstGeom prst="rect">
            <a:avLst/>
          </a:prstGeom>
        </p:spPr>
      </p:pic>
      <p:pic>
        <p:nvPicPr>
          <p:cNvPr id="29" name="Picture 28">
            <a:extLst>
              <a:ext uri="{FF2B5EF4-FFF2-40B4-BE49-F238E27FC236}">
                <a16:creationId xmlns:a16="http://schemas.microsoft.com/office/drawing/2014/main" id="{8C0C1941-C59F-4696-BA94-216057EC8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298" y="3774060"/>
            <a:ext cx="1565330" cy="743003"/>
          </a:xfrm>
          <a:prstGeom prst="rect">
            <a:avLst/>
          </a:prstGeom>
        </p:spPr>
      </p:pic>
      <p:pic>
        <p:nvPicPr>
          <p:cNvPr id="31" name="Picture 30">
            <a:extLst>
              <a:ext uri="{FF2B5EF4-FFF2-40B4-BE49-F238E27FC236}">
                <a16:creationId xmlns:a16="http://schemas.microsoft.com/office/drawing/2014/main" id="{975B3002-5745-4A69-A59C-1C88F9B5B7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396" y="4723262"/>
            <a:ext cx="2386147" cy="923330"/>
          </a:xfrm>
          <a:prstGeom prst="rect">
            <a:avLst/>
          </a:prstGeom>
        </p:spPr>
      </p:pic>
      <p:pic>
        <p:nvPicPr>
          <p:cNvPr id="33" name="Picture 32">
            <a:extLst>
              <a:ext uri="{FF2B5EF4-FFF2-40B4-BE49-F238E27FC236}">
                <a16:creationId xmlns:a16="http://schemas.microsoft.com/office/drawing/2014/main" id="{6C98789A-0A72-4986-9492-0A517DCE56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7" y="1678335"/>
            <a:ext cx="2573666" cy="1078001"/>
          </a:xfrm>
          <a:prstGeom prst="rect">
            <a:avLst/>
          </a:prstGeom>
        </p:spPr>
      </p:pic>
      <p:sp>
        <p:nvSpPr>
          <p:cNvPr id="3" name="TextBox 2">
            <a:extLst>
              <a:ext uri="{FF2B5EF4-FFF2-40B4-BE49-F238E27FC236}">
                <a16:creationId xmlns:a16="http://schemas.microsoft.com/office/drawing/2014/main" id="{05383AEB-65C8-4D6F-9FC3-FF85C316B9B0}"/>
              </a:ext>
            </a:extLst>
          </p:cNvPr>
          <p:cNvSpPr txBox="1"/>
          <p:nvPr/>
        </p:nvSpPr>
        <p:spPr>
          <a:xfrm>
            <a:off x="8187353" y="2404621"/>
            <a:ext cx="3418513" cy="1754326"/>
          </a:xfrm>
          <a:prstGeom prst="rect">
            <a:avLst/>
          </a:prstGeom>
          <a:noFill/>
        </p:spPr>
        <p:txBody>
          <a:bodyPr wrap="square" rtlCol="0">
            <a:spAutoFit/>
          </a:bodyPr>
          <a:lstStyle/>
          <a:p>
            <a:r>
              <a:rPr lang="en-US" b="1" dirty="0">
                <a:solidFill>
                  <a:schemeClr val="bg1"/>
                </a:solidFill>
              </a:rPr>
              <a:t>“I carry my sleeping pod with me at all times in my front pocket, this and the pyramids are the only thing that have helped the targeting and stopped my heart palpitations.” -Connecticut</a:t>
            </a:r>
          </a:p>
        </p:txBody>
      </p:sp>
      <p:pic>
        <p:nvPicPr>
          <p:cNvPr id="7" name="Picture 6">
            <a:extLst>
              <a:ext uri="{FF2B5EF4-FFF2-40B4-BE49-F238E27FC236}">
                <a16:creationId xmlns:a16="http://schemas.microsoft.com/office/drawing/2014/main" id="{3B25FCB8-3A10-4BA4-9573-2E69870D16CA}"/>
              </a:ext>
            </a:extLst>
          </p:cNvPr>
          <p:cNvPicPr>
            <a:picLocks noChangeAspect="1"/>
          </p:cNvPicPr>
          <p:nvPr/>
        </p:nvPicPr>
        <p:blipFill>
          <a:blip r:embed="rId8"/>
          <a:stretch>
            <a:fillRect/>
          </a:stretch>
        </p:blipFill>
        <p:spPr>
          <a:xfrm>
            <a:off x="6889011" y="4982977"/>
            <a:ext cx="1888419" cy="1591194"/>
          </a:xfrm>
          <a:prstGeom prst="rect">
            <a:avLst/>
          </a:prstGeom>
        </p:spPr>
      </p:pic>
      <p:sp>
        <p:nvSpPr>
          <p:cNvPr id="8" name="TextBox 7">
            <a:extLst>
              <a:ext uri="{FF2B5EF4-FFF2-40B4-BE49-F238E27FC236}">
                <a16:creationId xmlns:a16="http://schemas.microsoft.com/office/drawing/2014/main" id="{8659E254-C824-4AB7-B70E-AAB80D4F4A17}"/>
              </a:ext>
            </a:extLst>
          </p:cNvPr>
          <p:cNvSpPr txBox="1"/>
          <p:nvPr/>
        </p:nvSpPr>
        <p:spPr>
          <a:xfrm>
            <a:off x="8470888" y="891616"/>
            <a:ext cx="3721112" cy="584775"/>
          </a:xfrm>
          <a:prstGeom prst="rect">
            <a:avLst/>
          </a:prstGeom>
          <a:noFill/>
        </p:spPr>
        <p:txBody>
          <a:bodyPr wrap="square" rtlCol="0">
            <a:spAutoFit/>
          </a:bodyPr>
          <a:lstStyle/>
          <a:p>
            <a:r>
              <a:rPr lang="en-US" sz="1600" b="1" dirty="0">
                <a:solidFill>
                  <a:schemeClr val="bg1"/>
                </a:solidFill>
              </a:rPr>
              <a:t>Support Vaxxchoice By Shopping at this link: </a:t>
            </a:r>
            <a:r>
              <a:rPr lang="en-US" sz="1600" b="1" u="sng" dirty="0">
                <a:solidFill>
                  <a:schemeClr val="bg1"/>
                </a:solidFill>
                <a:hlinkClick r:id="rId9">
                  <a:extLst>
                    <a:ext uri="{A12FA001-AC4F-418D-AE19-62706E023703}">
                      <ahyp:hlinkClr xmlns:ahyp="http://schemas.microsoft.com/office/drawing/2018/hyperlinkcolor" val="tx"/>
                    </a:ext>
                  </a:extLst>
                </a:hlinkClick>
              </a:rPr>
              <a:t>https://ftwproject.com/ref/493/</a:t>
            </a:r>
            <a:endParaRPr lang="en-US" sz="1600" b="1" dirty="0">
              <a:solidFill>
                <a:schemeClr val="bg1"/>
              </a:solidFill>
            </a:endParaRPr>
          </a:p>
        </p:txBody>
      </p:sp>
      <p:pic>
        <p:nvPicPr>
          <p:cNvPr id="26" name="Picture 25">
            <a:extLst>
              <a:ext uri="{FF2B5EF4-FFF2-40B4-BE49-F238E27FC236}">
                <a16:creationId xmlns:a16="http://schemas.microsoft.com/office/drawing/2014/main" id="{865D0501-F3E5-4940-B9BF-6E80645E0D71}"/>
              </a:ext>
            </a:extLst>
          </p:cNvPr>
          <p:cNvPicPr>
            <a:picLocks noChangeAspect="1"/>
          </p:cNvPicPr>
          <p:nvPr/>
        </p:nvPicPr>
        <p:blipFill>
          <a:blip r:embed="rId10"/>
          <a:stretch>
            <a:fillRect/>
          </a:stretch>
        </p:blipFill>
        <p:spPr>
          <a:xfrm>
            <a:off x="7530211" y="704957"/>
            <a:ext cx="940677" cy="940677"/>
          </a:xfrm>
          <a:prstGeom prst="rect">
            <a:avLst/>
          </a:prstGeom>
        </p:spPr>
      </p:pic>
    </p:spTree>
    <p:extLst>
      <p:ext uri="{BB962C8B-B14F-4D97-AF65-F5344CB8AC3E}">
        <p14:creationId xmlns:p14="http://schemas.microsoft.com/office/powerpoint/2010/main" val="36975880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2" name="Picture 1">
            <a:extLst>
              <a:ext uri="{FF2B5EF4-FFF2-40B4-BE49-F238E27FC236}">
                <a16:creationId xmlns:a16="http://schemas.microsoft.com/office/drawing/2014/main" id="{EE195339-9B73-4106-AE16-7FD8E34AF4E2}"/>
              </a:ext>
            </a:extLst>
          </p:cNvPr>
          <p:cNvPicPr>
            <a:picLocks noChangeAspect="1"/>
          </p:cNvPicPr>
          <p:nvPr/>
        </p:nvPicPr>
        <p:blipFill rotWithShape="1">
          <a:blip r:embed="rId2"/>
          <a:srcRect l="9495" t="3868"/>
          <a:stretch/>
        </p:blipFill>
        <p:spPr>
          <a:xfrm>
            <a:off x="1984218" y="965200"/>
            <a:ext cx="7508125" cy="5708573"/>
          </a:xfrm>
          <a:prstGeom prst="rect">
            <a:avLst/>
          </a:prstGeom>
        </p:spPr>
      </p:pic>
      <p:sp>
        <p:nvSpPr>
          <p:cNvPr id="21" name="TextBox 20">
            <a:extLst>
              <a:ext uri="{FF2B5EF4-FFF2-40B4-BE49-F238E27FC236}">
                <a16:creationId xmlns:a16="http://schemas.microsoft.com/office/drawing/2014/main" id="{10B671A3-54BF-4765-9BF5-DB41ECDE4EBD}"/>
              </a:ext>
            </a:extLst>
          </p:cNvPr>
          <p:cNvSpPr txBox="1"/>
          <p:nvPr/>
        </p:nvSpPr>
        <p:spPr>
          <a:xfrm>
            <a:off x="1398182" y="88353"/>
            <a:ext cx="9101470" cy="584775"/>
          </a:xfrm>
          <a:prstGeom prst="rect">
            <a:avLst/>
          </a:prstGeom>
          <a:noFill/>
        </p:spPr>
        <p:txBody>
          <a:bodyPr wrap="square" rtlCol="0">
            <a:spAutoFit/>
          </a:bodyPr>
          <a:lstStyle/>
          <a:p>
            <a:r>
              <a:rPr lang="en-US" sz="3200" dirty="0"/>
              <a:t>EMERGING TECHNOLOGIES IS TRANSHUMANISM</a:t>
            </a:r>
          </a:p>
        </p:txBody>
      </p:sp>
      <p:cxnSp>
        <p:nvCxnSpPr>
          <p:cNvPr id="5" name="Straight Arrow Connector 4">
            <a:extLst>
              <a:ext uri="{FF2B5EF4-FFF2-40B4-BE49-F238E27FC236}">
                <a16:creationId xmlns:a16="http://schemas.microsoft.com/office/drawing/2014/main" id="{3EC03B97-E407-4CBF-AB39-81C011997045}"/>
              </a:ext>
            </a:extLst>
          </p:cNvPr>
          <p:cNvCxnSpPr>
            <a:cxnSpLocks/>
          </p:cNvCxnSpPr>
          <p:nvPr/>
        </p:nvCxnSpPr>
        <p:spPr>
          <a:xfrm flipH="1">
            <a:off x="8686802" y="3819486"/>
            <a:ext cx="1262741" cy="0"/>
          </a:xfrm>
          <a:prstGeom prst="straightConnector1">
            <a:avLst/>
          </a:prstGeom>
          <a:ln w="1936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EC8CE3D-F824-4E45-AA9D-C7DE8569D76B}"/>
              </a:ext>
            </a:extLst>
          </p:cNvPr>
          <p:cNvCxnSpPr>
            <a:cxnSpLocks/>
          </p:cNvCxnSpPr>
          <p:nvPr/>
        </p:nvCxnSpPr>
        <p:spPr>
          <a:xfrm>
            <a:off x="1398182" y="2653449"/>
            <a:ext cx="823500" cy="0"/>
          </a:xfrm>
          <a:prstGeom prst="straightConnector1">
            <a:avLst/>
          </a:prstGeom>
          <a:ln w="1936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942AA05-B55E-4BAF-9A2C-AEF2E60D3EEC}"/>
              </a:ext>
            </a:extLst>
          </p:cNvPr>
          <p:cNvCxnSpPr>
            <a:cxnSpLocks/>
          </p:cNvCxnSpPr>
          <p:nvPr/>
        </p:nvCxnSpPr>
        <p:spPr>
          <a:xfrm>
            <a:off x="1529266" y="4145551"/>
            <a:ext cx="823500" cy="0"/>
          </a:xfrm>
          <a:prstGeom prst="straightConnector1">
            <a:avLst/>
          </a:prstGeom>
          <a:ln w="193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58C322B-54F1-4900-8D49-F2657275B93E}"/>
              </a:ext>
            </a:extLst>
          </p:cNvPr>
          <p:cNvSpPr txBox="1"/>
          <p:nvPr/>
        </p:nvSpPr>
        <p:spPr>
          <a:xfrm>
            <a:off x="49616" y="1305515"/>
            <a:ext cx="1934602" cy="1077218"/>
          </a:xfrm>
          <a:prstGeom prst="rect">
            <a:avLst/>
          </a:prstGeom>
          <a:noFill/>
        </p:spPr>
        <p:txBody>
          <a:bodyPr wrap="square" rtlCol="0">
            <a:spAutoFit/>
          </a:bodyPr>
          <a:lstStyle/>
          <a:p>
            <a:r>
              <a:rPr lang="en-US" sz="1600" dirty="0"/>
              <a:t>LOOK HOW THE CLASSIFY EXAMPLES OF TRANSHUMANISM</a:t>
            </a:r>
          </a:p>
        </p:txBody>
      </p:sp>
      <p:sp>
        <p:nvSpPr>
          <p:cNvPr id="26" name="TextBox 25">
            <a:extLst>
              <a:ext uri="{FF2B5EF4-FFF2-40B4-BE49-F238E27FC236}">
                <a16:creationId xmlns:a16="http://schemas.microsoft.com/office/drawing/2014/main" id="{2030A13D-8C19-4133-A176-BA9AE8B5B68C}"/>
              </a:ext>
            </a:extLst>
          </p:cNvPr>
          <p:cNvSpPr txBox="1"/>
          <p:nvPr/>
        </p:nvSpPr>
        <p:spPr>
          <a:xfrm>
            <a:off x="65564" y="4145551"/>
            <a:ext cx="2021883" cy="584775"/>
          </a:xfrm>
          <a:prstGeom prst="rect">
            <a:avLst/>
          </a:prstGeom>
          <a:noFill/>
        </p:spPr>
        <p:txBody>
          <a:bodyPr wrap="square" rtlCol="0">
            <a:spAutoFit/>
          </a:bodyPr>
          <a:lstStyle/>
          <a:p>
            <a:r>
              <a:rPr lang="en-US" sz="1600" dirty="0"/>
              <a:t>THIS IS CRYPTOCURRENTY</a:t>
            </a:r>
          </a:p>
        </p:txBody>
      </p:sp>
      <p:sp>
        <p:nvSpPr>
          <p:cNvPr id="27" name="TextBox 26">
            <a:extLst>
              <a:ext uri="{FF2B5EF4-FFF2-40B4-BE49-F238E27FC236}">
                <a16:creationId xmlns:a16="http://schemas.microsoft.com/office/drawing/2014/main" id="{ABB916AD-3751-4E38-BDD8-7A79394C80E4}"/>
              </a:ext>
            </a:extLst>
          </p:cNvPr>
          <p:cNvSpPr txBox="1"/>
          <p:nvPr/>
        </p:nvSpPr>
        <p:spPr>
          <a:xfrm>
            <a:off x="10051798" y="3410159"/>
            <a:ext cx="2021883" cy="830997"/>
          </a:xfrm>
          <a:prstGeom prst="rect">
            <a:avLst/>
          </a:prstGeom>
          <a:noFill/>
        </p:spPr>
        <p:txBody>
          <a:bodyPr wrap="square" rtlCol="0">
            <a:spAutoFit/>
          </a:bodyPr>
          <a:lstStyle/>
          <a:p>
            <a:r>
              <a:rPr lang="en-US" sz="1600" dirty="0"/>
              <a:t>THEY BOAST ABOUT THIS…THEY ARE SO PROUD!!!</a:t>
            </a:r>
          </a:p>
        </p:txBody>
      </p:sp>
    </p:spTree>
    <p:extLst>
      <p:ext uri="{BB962C8B-B14F-4D97-AF65-F5344CB8AC3E}">
        <p14:creationId xmlns:p14="http://schemas.microsoft.com/office/powerpoint/2010/main" val="3054799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1" name="TextBox 20">
            <a:extLst>
              <a:ext uri="{FF2B5EF4-FFF2-40B4-BE49-F238E27FC236}">
                <a16:creationId xmlns:a16="http://schemas.microsoft.com/office/drawing/2014/main" id="{10B671A3-54BF-4765-9BF5-DB41ECDE4EBD}"/>
              </a:ext>
            </a:extLst>
          </p:cNvPr>
          <p:cNvSpPr txBox="1"/>
          <p:nvPr/>
        </p:nvSpPr>
        <p:spPr>
          <a:xfrm>
            <a:off x="457200" y="85314"/>
            <a:ext cx="11531600" cy="523220"/>
          </a:xfrm>
          <a:prstGeom prst="rect">
            <a:avLst/>
          </a:prstGeom>
          <a:noFill/>
        </p:spPr>
        <p:txBody>
          <a:bodyPr wrap="square" rtlCol="0">
            <a:spAutoFit/>
          </a:bodyPr>
          <a:lstStyle/>
          <a:p>
            <a:r>
              <a:rPr lang="en-US" sz="2800" dirty="0"/>
              <a:t>BACKGROUND SUMMARY= EMERGING TECHNOLOGY CONTROL GRID </a:t>
            </a:r>
          </a:p>
        </p:txBody>
      </p:sp>
      <p:sp>
        <p:nvSpPr>
          <p:cNvPr id="3" name="TextBox 2">
            <a:extLst>
              <a:ext uri="{FF2B5EF4-FFF2-40B4-BE49-F238E27FC236}">
                <a16:creationId xmlns:a16="http://schemas.microsoft.com/office/drawing/2014/main" id="{0E83AA12-E5C8-4734-B9D1-0E623C5DBC90}"/>
              </a:ext>
            </a:extLst>
          </p:cNvPr>
          <p:cNvSpPr txBox="1"/>
          <p:nvPr/>
        </p:nvSpPr>
        <p:spPr>
          <a:xfrm>
            <a:off x="5354787" y="981082"/>
            <a:ext cx="6248400" cy="5078313"/>
          </a:xfrm>
          <a:prstGeom prst="rect">
            <a:avLst/>
          </a:prstGeom>
          <a:noFill/>
        </p:spPr>
        <p:txBody>
          <a:bodyPr wrap="square" rtlCol="0">
            <a:spAutoFit/>
          </a:bodyPr>
          <a:lstStyle/>
          <a:p>
            <a:r>
              <a:rPr lang="en-US" dirty="0"/>
              <a:t>They have established a control grid that consists of emerging technology (transhumanism) that connects human bodies to the internet and also to an autonomous weapons system. </a:t>
            </a:r>
            <a:br>
              <a:rPr lang="en-US" dirty="0"/>
            </a:br>
            <a:br>
              <a:rPr lang="en-US" dirty="0"/>
            </a:br>
            <a:r>
              <a:rPr lang="en-US" dirty="0"/>
              <a:t>This is being done by a trillion dollar industry under the IEEE which is the Institute of Electrical and Electronics Engineers, with millions of engineers, scientists, chemists and biomedical engineers working over the decades that have published countless white papers documenting the advancement and deployment of these emerging technologies which have been deployed on humans without their knowledge or consent.</a:t>
            </a:r>
            <a:br>
              <a:rPr lang="en-US" dirty="0"/>
            </a:br>
            <a:br>
              <a:rPr lang="en-US" dirty="0"/>
            </a:br>
            <a:r>
              <a:rPr lang="en-US" dirty="0"/>
              <a:t>This control grid overrides and violates every human right, every law, and every local government and constitution of every country in the world. It is what I believe the bible refers to as the beast in the end times. </a:t>
            </a:r>
          </a:p>
          <a:p>
            <a:endParaRPr lang="en-US" dirty="0"/>
          </a:p>
          <a:p>
            <a:endParaRPr lang="en-US" dirty="0"/>
          </a:p>
        </p:txBody>
      </p:sp>
      <p:pic>
        <p:nvPicPr>
          <p:cNvPr id="13" name="Picture 12">
            <a:extLst>
              <a:ext uri="{FF2B5EF4-FFF2-40B4-BE49-F238E27FC236}">
                <a16:creationId xmlns:a16="http://schemas.microsoft.com/office/drawing/2014/main" id="{460B4DE4-5F42-4A0B-A30D-F5554273E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91" y="938602"/>
            <a:ext cx="4360753" cy="2490398"/>
          </a:xfrm>
          <a:prstGeom prst="rect">
            <a:avLst/>
          </a:prstGeom>
        </p:spPr>
      </p:pic>
      <p:pic>
        <p:nvPicPr>
          <p:cNvPr id="14" name="Picture 13">
            <a:extLst>
              <a:ext uri="{FF2B5EF4-FFF2-40B4-BE49-F238E27FC236}">
                <a16:creationId xmlns:a16="http://schemas.microsoft.com/office/drawing/2014/main" id="{D8BAA4DB-8AEA-4D33-966E-2506A95ADAD1}"/>
              </a:ext>
            </a:extLst>
          </p:cNvPr>
          <p:cNvPicPr>
            <a:picLocks noChangeAspect="1"/>
          </p:cNvPicPr>
          <p:nvPr/>
        </p:nvPicPr>
        <p:blipFill>
          <a:blip r:embed="rId3"/>
          <a:stretch>
            <a:fillRect/>
          </a:stretch>
        </p:blipFill>
        <p:spPr>
          <a:xfrm>
            <a:off x="457201" y="3570838"/>
            <a:ext cx="4398944" cy="3020015"/>
          </a:xfrm>
          <a:prstGeom prst="rect">
            <a:avLst/>
          </a:prstGeom>
        </p:spPr>
      </p:pic>
    </p:spTree>
    <p:extLst>
      <p:ext uri="{BB962C8B-B14F-4D97-AF65-F5344CB8AC3E}">
        <p14:creationId xmlns:p14="http://schemas.microsoft.com/office/powerpoint/2010/main" val="2098463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1" name="TextBox 20">
            <a:extLst>
              <a:ext uri="{FF2B5EF4-FFF2-40B4-BE49-F238E27FC236}">
                <a16:creationId xmlns:a16="http://schemas.microsoft.com/office/drawing/2014/main" id="{10B671A3-54BF-4765-9BF5-DB41ECDE4EBD}"/>
              </a:ext>
            </a:extLst>
          </p:cNvPr>
          <p:cNvSpPr txBox="1"/>
          <p:nvPr/>
        </p:nvSpPr>
        <p:spPr>
          <a:xfrm>
            <a:off x="407582" y="9539"/>
            <a:ext cx="13346518" cy="584775"/>
          </a:xfrm>
          <a:prstGeom prst="rect">
            <a:avLst/>
          </a:prstGeom>
          <a:noFill/>
        </p:spPr>
        <p:txBody>
          <a:bodyPr wrap="square" rtlCol="0">
            <a:spAutoFit/>
          </a:bodyPr>
          <a:lstStyle/>
          <a:p>
            <a:r>
              <a:rPr lang="en-US" sz="3200" dirty="0"/>
              <a:t>BACKGROUND SUMMARY= BIOFIELD, BIOSENSORS, WBAN </a:t>
            </a:r>
          </a:p>
        </p:txBody>
      </p:sp>
      <p:sp>
        <p:nvSpPr>
          <p:cNvPr id="2" name="TextBox 1">
            <a:extLst>
              <a:ext uri="{FF2B5EF4-FFF2-40B4-BE49-F238E27FC236}">
                <a16:creationId xmlns:a16="http://schemas.microsoft.com/office/drawing/2014/main" id="{00A1C8D1-98A7-4996-A20F-F544634890F2}"/>
              </a:ext>
            </a:extLst>
          </p:cNvPr>
          <p:cNvSpPr txBox="1"/>
          <p:nvPr/>
        </p:nvSpPr>
        <p:spPr>
          <a:xfrm>
            <a:off x="5410200" y="673128"/>
            <a:ext cx="6477000" cy="5632311"/>
          </a:xfrm>
          <a:prstGeom prst="rect">
            <a:avLst/>
          </a:prstGeom>
          <a:noFill/>
        </p:spPr>
        <p:txBody>
          <a:bodyPr wrap="square" rtlCol="0">
            <a:spAutoFit/>
          </a:bodyPr>
          <a:lstStyle/>
          <a:p>
            <a:r>
              <a:rPr lang="en-US" dirty="0"/>
              <a:t>Our human bodies are electrical, its how God made us. Our hearts are electrical, our brains are electrical, human bodies are on the electromagnetic spectrum, the electrical field around the human body is called the biofield.</a:t>
            </a:r>
          </a:p>
          <a:p>
            <a:endParaRPr lang="en-US" dirty="0"/>
          </a:p>
          <a:p>
            <a:r>
              <a:rPr lang="en-US" dirty="0"/>
              <a:t>Knowledge of the biofield was taken away from humanity through the </a:t>
            </a:r>
            <a:r>
              <a:rPr lang="en-US" dirty="0" err="1"/>
              <a:t>Flexnor</a:t>
            </a:r>
            <a:r>
              <a:rPr lang="en-US" dirty="0"/>
              <a:t> report in 1910 and replaced with the Satanic medical industry created by John </a:t>
            </a:r>
            <a:r>
              <a:rPr lang="en-US" dirty="0" err="1"/>
              <a:t>Rockfeller</a:t>
            </a:r>
            <a:r>
              <a:rPr lang="en-US" dirty="0"/>
              <a:t>. The human biofield has been hijacked by the emerging technologies industry. </a:t>
            </a:r>
          </a:p>
          <a:p>
            <a:endParaRPr lang="en-US" dirty="0"/>
          </a:p>
          <a:p>
            <a:r>
              <a:rPr lang="en-US" dirty="0"/>
              <a:t>Since 1956 biosensors have been put into people’s bodies and their environment.  Some of these biosensors are partially made up out of your DNA. They then use these biosensors to run computer networking through human bodies. This is called the wireless body area network (WBAN) which was created in 1995.</a:t>
            </a:r>
          </a:p>
          <a:p>
            <a:endParaRPr lang="en-US" dirty="0"/>
          </a:p>
          <a:p>
            <a:r>
              <a:rPr lang="en-US" dirty="0"/>
              <a:t>The WBAN uses various forms of nanotechnology to operate.  The nano.gov website shows nanotechnology used by the wireless body area network going back to the 4th century.  This is an ancient plan that goes back to the seed war in the bible. </a:t>
            </a:r>
          </a:p>
        </p:txBody>
      </p:sp>
      <p:pic>
        <p:nvPicPr>
          <p:cNvPr id="3" name="Picture 2">
            <a:extLst>
              <a:ext uri="{FF2B5EF4-FFF2-40B4-BE49-F238E27FC236}">
                <a16:creationId xmlns:a16="http://schemas.microsoft.com/office/drawing/2014/main" id="{C5CD9446-6E9F-4950-84B9-20426E462A5E}"/>
              </a:ext>
            </a:extLst>
          </p:cNvPr>
          <p:cNvPicPr>
            <a:picLocks noChangeAspect="1"/>
          </p:cNvPicPr>
          <p:nvPr/>
        </p:nvPicPr>
        <p:blipFill>
          <a:blip r:embed="rId2"/>
          <a:stretch>
            <a:fillRect/>
          </a:stretch>
        </p:blipFill>
        <p:spPr>
          <a:xfrm>
            <a:off x="499046" y="874871"/>
            <a:ext cx="4251230" cy="2909730"/>
          </a:xfrm>
          <a:prstGeom prst="rect">
            <a:avLst/>
          </a:prstGeom>
        </p:spPr>
      </p:pic>
      <p:pic>
        <p:nvPicPr>
          <p:cNvPr id="8" name="Picture 7">
            <a:extLst>
              <a:ext uri="{FF2B5EF4-FFF2-40B4-BE49-F238E27FC236}">
                <a16:creationId xmlns:a16="http://schemas.microsoft.com/office/drawing/2014/main" id="{BCE703C7-7713-443C-BE62-F569B2F6FC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046" y="3986344"/>
            <a:ext cx="4251230" cy="2578293"/>
          </a:xfrm>
          <a:prstGeom prst="rect">
            <a:avLst/>
          </a:prstGeom>
        </p:spPr>
      </p:pic>
    </p:spTree>
    <p:extLst>
      <p:ext uri="{BB962C8B-B14F-4D97-AF65-F5344CB8AC3E}">
        <p14:creationId xmlns:p14="http://schemas.microsoft.com/office/powerpoint/2010/main" val="39508874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 name="TextBox 1">
            <a:extLst>
              <a:ext uri="{FF2B5EF4-FFF2-40B4-BE49-F238E27FC236}">
                <a16:creationId xmlns:a16="http://schemas.microsoft.com/office/drawing/2014/main" id="{00A1C8D1-98A7-4996-A20F-F544634890F2}"/>
              </a:ext>
            </a:extLst>
          </p:cNvPr>
          <p:cNvSpPr txBox="1"/>
          <p:nvPr/>
        </p:nvSpPr>
        <p:spPr>
          <a:xfrm>
            <a:off x="4871494" y="558828"/>
            <a:ext cx="7224216" cy="6740307"/>
          </a:xfrm>
          <a:prstGeom prst="rect">
            <a:avLst/>
          </a:prstGeom>
          <a:noFill/>
        </p:spPr>
        <p:txBody>
          <a:bodyPr wrap="square" rtlCol="0">
            <a:spAutoFit/>
          </a:bodyPr>
          <a:lstStyle/>
          <a:p>
            <a:r>
              <a:rPr lang="en-US" dirty="0"/>
              <a:t>The last 4 years of COVID have been a massive project to get everyone tracked and traced in their upgraded system.  </a:t>
            </a:r>
            <a:br>
              <a:rPr lang="en-US" dirty="0"/>
            </a:br>
            <a:r>
              <a:rPr lang="en-US" dirty="0"/>
              <a:t>While this technology has been in development for decades, it wasn’t working well enough. They needed to upgrade the system to go from dialup to broadband on the entire network.</a:t>
            </a:r>
          </a:p>
          <a:p>
            <a:endParaRPr lang="en-US" dirty="0"/>
          </a:p>
          <a:p>
            <a:r>
              <a:rPr lang="en-US" dirty="0"/>
              <a:t>In 2017 the infrastructure for the upgraded system was laid out and all the emergent technology was put into place, the satellites went up at this time, the towers went up, and lots of small nano materials known as metamaterials were put into place. </a:t>
            </a:r>
            <a:br>
              <a:rPr lang="en-US" dirty="0"/>
            </a:br>
            <a:br>
              <a:rPr lang="en-US" dirty="0"/>
            </a:br>
            <a:r>
              <a:rPr lang="en-US" dirty="0"/>
              <a:t>No one even noticed in the normal world. But in the industry everyone knew about it and hundreds of thousands of papers and technology patents were created around this new grid infrastructure. It was called the cyber physical backbone and it was what they considered to be the launch of the 4</a:t>
            </a:r>
            <a:r>
              <a:rPr lang="en-US" baseline="30000" dirty="0"/>
              <a:t>th</a:t>
            </a:r>
            <a:r>
              <a:rPr lang="en-US" dirty="0"/>
              <a:t> industrial revolution.  </a:t>
            </a:r>
          </a:p>
          <a:p>
            <a:endParaRPr lang="en-US" dirty="0"/>
          </a:p>
          <a:p>
            <a:r>
              <a:rPr lang="en-US" dirty="0"/>
              <a:t>They needed to increase the signal to make their tech work, so they </a:t>
            </a:r>
            <a:r>
              <a:rPr lang="en-US" dirty="0" err="1"/>
              <a:t>graphenated</a:t>
            </a:r>
            <a:r>
              <a:rPr lang="en-US" dirty="0"/>
              <a:t> the population through the </a:t>
            </a:r>
            <a:r>
              <a:rPr lang="en-US" dirty="0" err="1"/>
              <a:t>covid</a:t>
            </a:r>
            <a:r>
              <a:rPr lang="en-US" dirty="0"/>
              <a:t> injections. The graphene was the load balancing on the new upgraded system. Now their upgrade is complete and there are all sorts of things that they can do to people.  </a:t>
            </a:r>
            <a:br>
              <a:rPr lang="en-US" dirty="0"/>
            </a:br>
            <a:br>
              <a:rPr lang="en-US" dirty="0"/>
            </a:br>
            <a:br>
              <a:rPr lang="en-US" dirty="0"/>
            </a:br>
            <a:endParaRPr lang="en-US" dirty="0"/>
          </a:p>
        </p:txBody>
      </p:sp>
      <p:sp>
        <p:nvSpPr>
          <p:cNvPr id="5" name="TextBox 4">
            <a:extLst>
              <a:ext uri="{FF2B5EF4-FFF2-40B4-BE49-F238E27FC236}">
                <a16:creationId xmlns:a16="http://schemas.microsoft.com/office/drawing/2014/main" id="{7E9752E5-5D84-4413-A1BB-0F3925D8C465}"/>
              </a:ext>
            </a:extLst>
          </p:cNvPr>
          <p:cNvSpPr txBox="1"/>
          <p:nvPr/>
        </p:nvSpPr>
        <p:spPr>
          <a:xfrm>
            <a:off x="683535" y="3722830"/>
            <a:ext cx="3577951" cy="2862322"/>
          </a:xfrm>
          <a:prstGeom prst="rect">
            <a:avLst/>
          </a:prstGeom>
          <a:noFill/>
        </p:spPr>
        <p:txBody>
          <a:bodyPr wrap="square" rtlCol="0">
            <a:spAutoFit/>
          </a:bodyPr>
          <a:lstStyle/>
          <a:p>
            <a:r>
              <a:rPr lang="en-US" dirty="0"/>
              <a:t>METAMATERIALS</a:t>
            </a:r>
          </a:p>
          <a:p>
            <a:br>
              <a:rPr lang="en-US" dirty="0"/>
            </a:br>
            <a:r>
              <a:rPr lang="en-US" dirty="0"/>
              <a:t>Professor Ian Akyildiz is the leader in the industry when it comes to the creation of these metamaterials, known as Internet of </a:t>
            </a:r>
            <a:r>
              <a:rPr lang="en-US" dirty="0" err="1"/>
              <a:t>Nanothings</a:t>
            </a:r>
            <a:r>
              <a:rPr lang="en-US" dirty="0"/>
              <a:t>, Internet of </a:t>
            </a:r>
            <a:r>
              <a:rPr lang="en-US" dirty="0" err="1"/>
              <a:t>Bionanothings</a:t>
            </a:r>
            <a:r>
              <a:rPr lang="en-US" dirty="0"/>
              <a:t>, Internet of Space things, Internet of Bodies, Internet of </a:t>
            </a:r>
            <a:r>
              <a:rPr lang="en-US" dirty="0" err="1"/>
              <a:t>Bahaviors</a:t>
            </a:r>
            <a:r>
              <a:rPr lang="en-US" dirty="0"/>
              <a:t> etc.)</a:t>
            </a:r>
            <a:br>
              <a:rPr lang="en-US" dirty="0"/>
            </a:br>
            <a:endParaRPr lang="en-US" dirty="0"/>
          </a:p>
        </p:txBody>
      </p:sp>
      <p:pic>
        <p:nvPicPr>
          <p:cNvPr id="6" name="Picture 5">
            <a:extLst>
              <a:ext uri="{FF2B5EF4-FFF2-40B4-BE49-F238E27FC236}">
                <a16:creationId xmlns:a16="http://schemas.microsoft.com/office/drawing/2014/main" id="{CE489DDD-D705-4EC0-BD20-5A63C1EA8C7C}"/>
              </a:ext>
            </a:extLst>
          </p:cNvPr>
          <p:cNvPicPr>
            <a:picLocks noChangeAspect="1"/>
          </p:cNvPicPr>
          <p:nvPr/>
        </p:nvPicPr>
        <p:blipFill rotWithShape="1">
          <a:blip r:embed="rId2"/>
          <a:srcRect l="3630" r="2867"/>
          <a:stretch/>
        </p:blipFill>
        <p:spPr>
          <a:xfrm>
            <a:off x="247650" y="892843"/>
            <a:ext cx="3966513" cy="2242327"/>
          </a:xfrm>
          <a:prstGeom prst="rect">
            <a:avLst/>
          </a:prstGeom>
        </p:spPr>
      </p:pic>
      <p:pic>
        <p:nvPicPr>
          <p:cNvPr id="7" name="Picture 6">
            <a:extLst>
              <a:ext uri="{FF2B5EF4-FFF2-40B4-BE49-F238E27FC236}">
                <a16:creationId xmlns:a16="http://schemas.microsoft.com/office/drawing/2014/main" id="{F4004448-54CE-49F3-B565-3EAD6F3C2D39}"/>
              </a:ext>
            </a:extLst>
          </p:cNvPr>
          <p:cNvPicPr>
            <a:picLocks noChangeAspect="1"/>
          </p:cNvPicPr>
          <p:nvPr/>
        </p:nvPicPr>
        <p:blipFill>
          <a:blip r:embed="rId3"/>
          <a:stretch>
            <a:fillRect/>
          </a:stretch>
        </p:blipFill>
        <p:spPr>
          <a:xfrm>
            <a:off x="0" y="28575"/>
            <a:ext cx="12192000" cy="612338"/>
          </a:xfrm>
          <a:prstGeom prst="rect">
            <a:avLst/>
          </a:prstGeom>
        </p:spPr>
      </p:pic>
    </p:spTree>
    <p:extLst>
      <p:ext uri="{BB962C8B-B14F-4D97-AF65-F5344CB8AC3E}">
        <p14:creationId xmlns:p14="http://schemas.microsoft.com/office/powerpoint/2010/main" val="4078845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2" name="Picture 1">
            <a:extLst>
              <a:ext uri="{FF2B5EF4-FFF2-40B4-BE49-F238E27FC236}">
                <a16:creationId xmlns:a16="http://schemas.microsoft.com/office/drawing/2014/main" id="{97C64B34-97A4-4CED-AB04-211F63C78980}"/>
              </a:ext>
            </a:extLst>
          </p:cNvPr>
          <p:cNvPicPr>
            <a:picLocks noChangeAspect="1"/>
          </p:cNvPicPr>
          <p:nvPr/>
        </p:nvPicPr>
        <p:blipFill>
          <a:blip r:embed="rId2"/>
          <a:stretch>
            <a:fillRect/>
          </a:stretch>
        </p:blipFill>
        <p:spPr>
          <a:xfrm>
            <a:off x="66675" y="-90547"/>
            <a:ext cx="13125450" cy="1019176"/>
          </a:xfrm>
          <a:prstGeom prst="rect">
            <a:avLst/>
          </a:prstGeom>
        </p:spPr>
      </p:pic>
      <p:sp>
        <p:nvSpPr>
          <p:cNvPr id="3" name="TextBox 2">
            <a:extLst>
              <a:ext uri="{FF2B5EF4-FFF2-40B4-BE49-F238E27FC236}">
                <a16:creationId xmlns:a16="http://schemas.microsoft.com/office/drawing/2014/main" id="{6D07045D-BF7E-49C5-A00E-C3F6682A4073}"/>
              </a:ext>
            </a:extLst>
          </p:cNvPr>
          <p:cNvSpPr txBox="1"/>
          <p:nvPr/>
        </p:nvSpPr>
        <p:spPr>
          <a:xfrm>
            <a:off x="6096000" y="1042847"/>
            <a:ext cx="5934074" cy="5662961"/>
          </a:xfrm>
          <a:prstGeom prst="rect">
            <a:avLst/>
          </a:prstGeom>
          <a:noFill/>
        </p:spPr>
        <p:txBody>
          <a:bodyPr wrap="square" rtlCol="0">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There is a pentagon directive updated in January of 2023 DOD Directive 3000.09 which means all systems are go now on the autonomous weapons system, which will be used on the public. </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The Presidents 2023 budget requests nearly $2 Billion for the national nanotechnology Initiative, the largest ever request since its inception. </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r>
              <a:rPr lang="en-US" dirty="0">
                <a:latin typeface="Calibri" panose="020F0502020204030204" pitchFamily="34" charset="0"/>
                <a:ea typeface="Calibri" panose="020F0502020204030204" pitchFamily="34" charset="0"/>
                <a:cs typeface="Times New Roman" panose="02020603050405020304" pitchFamily="18" charset="0"/>
              </a:rPr>
              <a:t>An executive order in September 2022 calls for advancing biotechnology and biomanufacturing innovation.  This is what they are calling biodigital convergence.</a:t>
            </a:r>
          </a:p>
          <a:p>
            <a:br>
              <a:rPr lang="en-US" dirty="0">
                <a:latin typeface="Calibri" panose="020F0502020204030204" pitchFamily="34" charset="0"/>
                <a:ea typeface="Calibri" panose="020F0502020204030204" pitchFamily="34" charset="0"/>
                <a:cs typeface="Times New Roman" panose="02020603050405020304" pitchFamily="18" charset="0"/>
              </a:rPr>
            </a:br>
            <a:br>
              <a:rPr lang="en-US" dirty="0">
                <a:latin typeface="Calibri" panose="020F0502020204030204" pitchFamily="34" charset="0"/>
                <a:ea typeface="Calibri" panose="020F0502020204030204" pitchFamily="34" charset="0"/>
                <a:cs typeface="Times New Roman" panose="02020603050405020304" pitchFamily="18" charset="0"/>
              </a:rPr>
            </a:br>
            <a:r>
              <a:rPr lang="en-US" dirty="0">
                <a:latin typeface="Calibri" panose="020F0502020204030204" pitchFamily="34" charset="0"/>
                <a:ea typeface="Calibri" panose="020F0502020204030204" pitchFamily="34" charset="0"/>
                <a:cs typeface="Times New Roman" panose="02020603050405020304" pitchFamily="18" charset="0"/>
              </a:rPr>
              <a:t>They have used technology to create a prison system that has control over our bodies that is hooked up to an electronic warfare system.</a:t>
            </a:r>
            <a:br>
              <a:rPr lang="en-US"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5" name="Picture 4">
            <a:extLst>
              <a:ext uri="{FF2B5EF4-FFF2-40B4-BE49-F238E27FC236}">
                <a16:creationId xmlns:a16="http://schemas.microsoft.com/office/drawing/2014/main" id="{65C8B4D1-C1DF-42FD-BFD4-6856E1D2189F}"/>
              </a:ext>
            </a:extLst>
          </p:cNvPr>
          <p:cNvPicPr>
            <a:picLocks noChangeAspect="1"/>
          </p:cNvPicPr>
          <p:nvPr/>
        </p:nvPicPr>
        <p:blipFill>
          <a:blip r:embed="rId3"/>
          <a:stretch>
            <a:fillRect/>
          </a:stretch>
        </p:blipFill>
        <p:spPr>
          <a:xfrm>
            <a:off x="314325" y="578588"/>
            <a:ext cx="5306163" cy="1471754"/>
          </a:xfrm>
          <a:prstGeom prst="rect">
            <a:avLst/>
          </a:prstGeom>
        </p:spPr>
      </p:pic>
      <p:pic>
        <p:nvPicPr>
          <p:cNvPr id="6" name="Picture 5">
            <a:extLst>
              <a:ext uri="{FF2B5EF4-FFF2-40B4-BE49-F238E27FC236}">
                <a16:creationId xmlns:a16="http://schemas.microsoft.com/office/drawing/2014/main" id="{9049217B-7B7E-4873-B8B1-62BCA5759521}"/>
              </a:ext>
            </a:extLst>
          </p:cNvPr>
          <p:cNvPicPr>
            <a:picLocks noChangeAspect="1"/>
          </p:cNvPicPr>
          <p:nvPr/>
        </p:nvPicPr>
        <p:blipFill>
          <a:blip r:embed="rId4"/>
          <a:stretch>
            <a:fillRect/>
          </a:stretch>
        </p:blipFill>
        <p:spPr>
          <a:xfrm>
            <a:off x="314324" y="2138518"/>
            <a:ext cx="5306163" cy="2719321"/>
          </a:xfrm>
          <a:prstGeom prst="rect">
            <a:avLst/>
          </a:prstGeom>
        </p:spPr>
      </p:pic>
      <p:pic>
        <p:nvPicPr>
          <p:cNvPr id="7" name="Picture 6">
            <a:extLst>
              <a:ext uri="{FF2B5EF4-FFF2-40B4-BE49-F238E27FC236}">
                <a16:creationId xmlns:a16="http://schemas.microsoft.com/office/drawing/2014/main" id="{158E78B4-914D-4628-98E9-13FA7332C8DF}"/>
              </a:ext>
            </a:extLst>
          </p:cNvPr>
          <p:cNvPicPr>
            <a:picLocks noChangeAspect="1"/>
          </p:cNvPicPr>
          <p:nvPr/>
        </p:nvPicPr>
        <p:blipFill>
          <a:blip r:embed="rId5"/>
          <a:stretch>
            <a:fillRect/>
          </a:stretch>
        </p:blipFill>
        <p:spPr>
          <a:xfrm>
            <a:off x="314323" y="4946015"/>
            <a:ext cx="5306163" cy="1822224"/>
          </a:xfrm>
          <a:prstGeom prst="rect">
            <a:avLst/>
          </a:prstGeom>
        </p:spPr>
      </p:pic>
    </p:spTree>
    <p:extLst>
      <p:ext uri="{BB962C8B-B14F-4D97-AF65-F5344CB8AC3E}">
        <p14:creationId xmlns:p14="http://schemas.microsoft.com/office/powerpoint/2010/main" val="2738073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pic>
        <p:nvPicPr>
          <p:cNvPr id="7" name="Picture 6">
            <a:extLst>
              <a:ext uri="{FF2B5EF4-FFF2-40B4-BE49-F238E27FC236}">
                <a16:creationId xmlns:a16="http://schemas.microsoft.com/office/drawing/2014/main" id="{58BF61CC-69B0-48DD-879F-9690DBC1449E}"/>
              </a:ext>
            </a:extLst>
          </p:cNvPr>
          <p:cNvPicPr>
            <a:picLocks noChangeAspect="1"/>
          </p:cNvPicPr>
          <p:nvPr/>
        </p:nvPicPr>
        <p:blipFill>
          <a:blip r:embed="rId2"/>
          <a:stretch>
            <a:fillRect/>
          </a:stretch>
        </p:blipFill>
        <p:spPr>
          <a:xfrm>
            <a:off x="403119" y="780618"/>
            <a:ext cx="4517528" cy="5761219"/>
          </a:xfrm>
          <a:prstGeom prst="rect">
            <a:avLst/>
          </a:prstGeom>
        </p:spPr>
      </p:pic>
      <p:pic>
        <p:nvPicPr>
          <p:cNvPr id="11" name="Picture 10">
            <a:extLst>
              <a:ext uri="{FF2B5EF4-FFF2-40B4-BE49-F238E27FC236}">
                <a16:creationId xmlns:a16="http://schemas.microsoft.com/office/drawing/2014/main" id="{2F0F9550-1D07-489E-A28B-00ACCBEFFB58}"/>
              </a:ext>
            </a:extLst>
          </p:cNvPr>
          <p:cNvPicPr>
            <a:picLocks noChangeAspect="1"/>
          </p:cNvPicPr>
          <p:nvPr/>
        </p:nvPicPr>
        <p:blipFill>
          <a:blip r:embed="rId3"/>
          <a:stretch>
            <a:fillRect/>
          </a:stretch>
        </p:blipFill>
        <p:spPr>
          <a:xfrm>
            <a:off x="1263643" y="780618"/>
            <a:ext cx="228600" cy="656296"/>
          </a:xfrm>
          <a:prstGeom prst="rect">
            <a:avLst/>
          </a:prstGeom>
        </p:spPr>
      </p:pic>
      <p:pic>
        <p:nvPicPr>
          <p:cNvPr id="13" name="Picture 12">
            <a:extLst>
              <a:ext uri="{FF2B5EF4-FFF2-40B4-BE49-F238E27FC236}">
                <a16:creationId xmlns:a16="http://schemas.microsoft.com/office/drawing/2014/main" id="{F3BC605A-ED41-4B49-8DD7-FBBE4FD38C22}"/>
              </a:ext>
            </a:extLst>
          </p:cNvPr>
          <p:cNvPicPr>
            <a:picLocks noChangeAspect="1"/>
          </p:cNvPicPr>
          <p:nvPr/>
        </p:nvPicPr>
        <p:blipFill>
          <a:blip r:embed="rId3"/>
          <a:stretch>
            <a:fillRect/>
          </a:stretch>
        </p:blipFill>
        <p:spPr>
          <a:xfrm>
            <a:off x="1496772" y="831418"/>
            <a:ext cx="228600" cy="656296"/>
          </a:xfrm>
          <a:prstGeom prst="rect">
            <a:avLst/>
          </a:prstGeom>
        </p:spPr>
      </p:pic>
      <p:pic>
        <p:nvPicPr>
          <p:cNvPr id="14" name="Picture 13">
            <a:extLst>
              <a:ext uri="{FF2B5EF4-FFF2-40B4-BE49-F238E27FC236}">
                <a16:creationId xmlns:a16="http://schemas.microsoft.com/office/drawing/2014/main" id="{D128C8A7-68D4-45E8-9171-052C942E0432}"/>
              </a:ext>
            </a:extLst>
          </p:cNvPr>
          <p:cNvPicPr>
            <a:picLocks noChangeAspect="1"/>
          </p:cNvPicPr>
          <p:nvPr/>
        </p:nvPicPr>
        <p:blipFill>
          <a:blip r:embed="rId3"/>
          <a:stretch>
            <a:fillRect/>
          </a:stretch>
        </p:blipFill>
        <p:spPr>
          <a:xfrm>
            <a:off x="1725372" y="821089"/>
            <a:ext cx="228600" cy="656296"/>
          </a:xfrm>
          <a:prstGeom prst="rect">
            <a:avLst/>
          </a:prstGeom>
        </p:spPr>
      </p:pic>
      <p:pic>
        <p:nvPicPr>
          <p:cNvPr id="12" name="Picture 11">
            <a:extLst>
              <a:ext uri="{FF2B5EF4-FFF2-40B4-BE49-F238E27FC236}">
                <a16:creationId xmlns:a16="http://schemas.microsoft.com/office/drawing/2014/main" id="{4D6B0658-E9DD-4E52-BFFA-390A1050E1CF}"/>
              </a:ext>
            </a:extLst>
          </p:cNvPr>
          <p:cNvPicPr>
            <a:picLocks noChangeAspect="1"/>
          </p:cNvPicPr>
          <p:nvPr/>
        </p:nvPicPr>
        <p:blipFill>
          <a:blip r:embed="rId4"/>
          <a:stretch>
            <a:fillRect/>
          </a:stretch>
        </p:blipFill>
        <p:spPr>
          <a:xfrm>
            <a:off x="1891037" y="780617"/>
            <a:ext cx="1000125" cy="696767"/>
          </a:xfrm>
          <a:prstGeom prst="rect">
            <a:avLst/>
          </a:prstGeom>
        </p:spPr>
      </p:pic>
      <p:pic>
        <p:nvPicPr>
          <p:cNvPr id="16" name="Picture 15">
            <a:extLst>
              <a:ext uri="{FF2B5EF4-FFF2-40B4-BE49-F238E27FC236}">
                <a16:creationId xmlns:a16="http://schemas.microsoft.com/office/drawing/2014/main" id="{469CAD58-514B-4F93-A7F8-5173E667118C}"/>
              </a:ext>
            </a:extLst>
          </p:cNvPr>
          <p:cNvPicPr>
            <a:picLocks noChangeAspect="1"/>
          </p:cNvPicPr>
          <p:nvPr/>
        </p:nvPicPr>
        <p:blipFill>
          <a:blip r:embed="rId4"/>
          <a:stretch>
            <a:fillRect/>
          </a:stretch>
        </p:blipFill>
        <p:spPr>
          <a:xfrm>
            <a:off x="2852828" y="780618"/>
            <a:ext cx="898857" cy="656296"/>
          </a:xfrm>
          <a:prstGeom prst="rect">
            <a:avLst/>
          </a:prstGeom>
        </p:spPr>
      </p:pic>
      <p:pic>
        <p:nvPicPr>
          <p:cNvPr id="17" name="Picture 16">
            <a:extLst>
              <a:ext uri="{FF2B5EF4-FFF2-40B4-BE49-F238E27FC236}">
                <a16:creationId xmlns:a16="http://schemas.microsoft.com/office/drawing/2014/main" id="{87504F76-F361-4A8F-959C-D9DB04729D7F}"/>
              </a:ext>
            </a:extLst>
          </p:cNvPr>
          <p:cNvPicPr>
            <a:picLocks noChangeAspect="1"/>
          </p:cNvPicPr>
          <p:nvPr/>
        </p:nvPicPr>
        <p:blipFill>
          <a:blip r:embed="rId5"/>
          <a:stretch>
            <a:fillRect/>
          </a:stretch>
        </p:blipFill>
        <p:spPr>
          <a:xfrm>
            <a:off x="672454" y="524595"/>
            <a:ext cx="4117259" cy="1400034"/>
          </a:xfrm>
          <a:prstGeom prst="rect">
            <a:avLst/>
          </a:prstGeom>
          <a:ln>
            <a:noFill/>
          </a:ln>
          <a:effectLst>
            <a:glow rad="76200">
              <a:srgbClr val="519489"/>
            </a:glow>
            <a:softEdge rad="12700"/>
          </a:effectLst>
        </p:spPr>
      </p:pic>
      <p:sp>
        <p:nvSpPr>
          <p:cNvPr id="19" name="Rectangle 18">
            <a:extLst>
              <a:ext uri="{FF2B5EF4-FFF2-40B4-BE49-F238E27FC236}">
                <a16:creationId xmlns:a16="http://schemas.microsoft.com/office/drawing/2014/main" id="{A6E49521-20C4-46F6-BEF5-693872668A36}"/>
              </a:ext>
            </a:extLst>
          </p:cNvPr>
          <p:cNvSpPr/>
          <p:nvPr/>
        </p:nvSpPr>
        <p:spPr>
          <a:xfrm>
            <a:off x="403119" y="5432404"/>
            <a:ext cx="4517528" cy="1188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43014FE-000F-4C67-86EA-F5AECB691390}"/>
              </a:ext>
            </a:extLst>
          </p:cNvPr>
          <p:cNvPicPr>
            <a:picLocks noChangeAspect="1"/>
          </p:cNvPicPr>
          <p:nvPr/>
        </p:nvPicPr>
        <p:blipFill>
          <a:blip r:embed="rId6"/>
          <a:stretch>
            <a:fillRect/>
          </a:stretch>
        </p:blipFill>
        <p:spPr>
          <a:xfrm>
            <a:off x="472319" y="5300473"/>
            <a:ext cx="4517528" cy="1114239"/>
          </a:xfrm>
          <a:prstGeom prst="rect">
            <a:avLst/>
          </a:prstGeom>
        </p:spPr>
      </p:pic>
      <p:pic>
        <p:nvPicPr>
          <p:cNvPr id="20" name="Picture 19">
            <a:extLst>
              <a:ext uri="{FF2B5EF4-FFF2-40B4-BE49-F238E27FC236}">
                <a16:creationId xmlns:a16="http://schemas.microsoft.com/office/drawing/2014/main" id="{5D64388C-FC6D-4F01-81FA-7AC93A417374}"/>
              </a:ext>
            </a:extLst>
          </p:cNvPr>
          <p:cNvPicPr>
            <a:picLocks noChangeAspect="1"/>
          </p:cNvPicPr>
          <p:nvPr/>
        </p:nvPicPr>
        <p:blipFill>
          <a:blip r:embed="rId7"/>
          <a:stretch>
            <a:fillRect/>
          </a:stretch>
        </p:blipFill>
        <p:spPr>
          <a:xfrm>
            <a:off x="333375" y="5857593"/>
            <a:ext cx="4773180" cy="907866"/>
          </a:xfrm>
          <a:prstGeom prst="rect">
            <a:avLst/>
          </a:prstGeom>
        </p:spPr>
      </p:pic>
      <p:pic>
        <p:nvPicPr>
          <p:cNvPr id="22" name="Picture 21">
            <a:extLst>
              <a:ext uri="{FF2B5EF4-FFF2-40B4-BE49-F238E27FC236}">
                <a16:creationId xmlns:a16="http://schemas.microsoft.com/office/drawing/2014/main" id="{3A4E7284-562C-4C5A-BC35-D987967CCE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32119" y="3457457"/>
            <a:ext cx="2222526" cy="2138363"/>
          </a:xfrm>
          <a:prstGeom prst="rect">
            <a:avLst/>
          </a:prstGeom>
        </p:spPr>
      </p:pic>
      <p:sp>
        <p:nvSpPr>
          <p:cNvPr id="23" name="TextBox 22">
            <a:extLst>
              <a:ext uri="{FF2B5EF4-FFF2-40B4-BE49-F238E27FC236}">
                <a16:creationId xmlns:a16="http://schemas.microsoft.com/office/drawing/2014/main" id="{A731C284-F8DE-4EE5-983E-2B141718AA38}"/>
              </a:ext>
            </a:extLst>
          </p:cNvPr>
          <p:cNvSpPr txBox="1"/>
          <p:nvPr/>
        </p:nvSpPr>
        <p:spPr>
          <a:xfrm>
            <a:off x="5300242" y="778078"/>
            <a:ext cx="5976106" cy="1754326"/>
          </a:xfrm>
          <a:prstGeom prst="rect">
            <a:avLst/>
          </a:prstGeom>
          <a:noFill/>
        </p:spPr>
        <p:txBody>
          <a:bodyPr wrap="square" rtlCol="0">
            <a:spAutoFit/>
          </a:bodyPr>
          <a:lstStyle/>
          <a:p>
            <a:r>
              <a:rPr lang="en-US" dirty="0"/>
              <a:t>The Wireless Body Area Network is how they access your human body to transmit and receive data. This network also uses your body’s electricity to power its nanotech and transmissions. They are using the WBAN to make cryptocurrency from your body’s energy. In the following slides we will show you how.  </a:t>
            </a:r>
          </a:p>
        </p:txBody>
      </p:sp>
      <p:pic>
        <p:nvPicPr>
          <p:cNvPr id="25" name="Picture 24">
            <a:extLst>
              <a:ext uri="{FF2B5EF4-FFF2-40B4-BE49-F238E27FC236}">
                <a16:creationId xmlns:a16="http://schemas.microsoft.com/office/drawing/2014/main" id="{C1E00B10-BE99-42BE-8669-648866895B71}"/>
              </a:ext>
            </a:extLst>
          </p:cNvPr>
          <p:cNvPicPr>
            <a:picLocks noChangeAspect="1"/>
          </p:cNvPicPr>
          <p:nvPr/>
        </p:nvPicPr>
        <p:blipFill>
          <a:blip r:embed="rId9"/>
          <a:stretch>
            <a:fillRect/>
          </a:stretch>
        </p:blipFill>
        <p:spPr>
          <a:xfrm>
            <a:off x="115664" y="-49071"/>
            <a:ext cx="14573250" cy="1019575"/>
          </a:xfrm>
          <a:prstGeom prst="rect">
            <a:avLst/>
          </a:prstGeom>
        </p:spPr>
      </p:pic>
      <p:sp>
        <p:nvSpPr>
          <p:cNvPr id="26" name="TextBox 25">
            <a:extLst>
              <a:ext uri="{FF2B5EF4-FFF2-40B4-BE49-F238E27FC236}">
                <a16:creationId xmlns:a16="http://schemas.microsoft.com/office/drawing/2014/main" id="{E1BF6C71-EDE2-4045-B3AA-D7247D2F320D}"/>
              </a:ext>
            </a:extLst>
          </p:cNvPr>
          <p:cNvSpPr txBox="1"/>
          <p:nvPr/>
        </p:nvSpPr>
        <p:spPr>
          <a:xfrm>
            <a:off x="5300242" y="2557865"/>
            <a:ext cx="6891758" cy="3416320"/>
          </a:xfrm>
          <a:prstGeom prst="rect">
            <a:avLst/>
          </a:prstGeom>
          <a:noFill/>
        </p:spPr>
        <p:txBody>
          <a:bodyPr wrap="square" rtlCol="0">
            <a:spAutoFit/>
          </a:bodyPr>
          <a:lstStyle/>
          <a:p>
            <a:r>
              <a:rPr lang="en-US" dirty="0"/>
              <a:t>“GREEN ENERGY” IS SOYLENT GREEN ENERGY:</a:t>
            </a:r>
            <a:br>
              <a:rPr lang="en-US" dirty="0"/>
            </a:br>
            <a:r>
              <a:rPr lang="en-US" dirty="0"/>
              <a:t>ENERGY HARVESTING YOUR BODY TO RUN A TERAHERTZ NETWORK</a:t>
            </a:r>
            <a:br>
              <a:rPr lang="en-US" dirty="0"/>
            </a:br>
            <a:br>
              <a:rPr lang="en-US" dirty="0"/>
            </a:br>
            <a:r>
              <a:rPr lang="en-US" dirty="0"/>
              <a:t>“Nanoscale wireless networks are expected to revolutionize a variety of domains, with significant advances conceivable in in-body healthcare. In healthcare, these nanonetworks will consist of energy-harvesting nanodevices passively flowing through the bloodstream, taking actions at certain locations, and communicating results to more powerful Body Area Network (BAN) nodes. From Paper Below.</a:t>
            </a:r>
          </a:p>
          <a:p>
            <a:endParaRPr lang="en-US" dirty="0"/>
          </a:p>
          <a:p>
            <a:endParaRPr lang="en-US" dirty="0"/>
          </a:p>
        </p:txBody>
      </p:sp>
      <p:pic>
        <p:nvPicPr>
          <p:cNvPr id="27" name="Picture 26">
            <a:extLst>
              <a:ext uri="{FF2B5EF4-FFF2-40B4-BE49-F238E27FC236}">
                <a16:creationId xmlns:a16="http://schemas.microsoft.com/office/drawing/2014/main" id="{66E1DCB8-D96F-42E7-9E6F-F6B939C82AF1}"/>
              </a:ext>
            </a:extLst>
          </p:cNvPr>
          <p:cNvPicPr>
            <a:picLocks noChangeAspect="1"/>
          </p:cNvPicPr>
          <p:nvPr/>
        </p:nvPicPr>
        <p:blipFill>
          <a:blip r:embed="rId10"/>
          <a:stretch>
            <a:fillRect/>
          </a:stretch>
        </p:blipFill>
        <p:spPr>
          <a:xfrm>
            <a:off x="5156545" y="5446481"/>
            <a:ext cx="4335798" cy="1311444"/>
          </a:xfrm>
          <a:prstGeom prst="rect">
            <a:avLst/>
          </a:prstGeom>
        </p:spPr>
      </p:pic>
    </p:spTree>
    <p:extLst>
      <p:ext uri="{BB962C8B-B14F-4D97-AF65-F5344CB8AC3E}">
        <p14:creationId xmlns:p14="http://schemas.microsoft.com/office/powerpoint/2010/main" val="11482154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4" name="TextBox 23">
            <a:extLst>
              <a:ext uri="{FF2B5EF4-FFF2-40B4-BE49-F238E27FC236}">
                <a16:creationId xmlns:a16="http://schemas.microsoft.com/office/drawing/2014/main" id="{182A1BE4-39F4-4026-9CCF-2E5D23FD6230}"/>
              </a:ext>
            </a:extLst>
          </p:cNvPr>
          <p:cNvSpPr txBox="1"/>
          <p:nvPr/>
        </p:nvSpPr>
        <p:spPr>
          <a:xfrm>
            <a:off x="405662" y="143544"/>
            <a:ext cx="11167565" cy="523220"/>
          </a:xfrm>
          <a:prstGeom prst="rect">
            <a:avLst/>
          </a:prstGeom>
          <a:noFill/>
        </p:spPr>
        <p:txBody>
          <a:bodyPr wrap="square" rtlCol="0">
            <a:spAutoFit/>
          </a:bodyPr>
          <a:lstStyle/>
          <a:p>
            <a:r>
              <a:rPr lang="en-US" sz="2800" dirty="0"/>
              <a:t>BASIC COMPUTER NETWORKING OSI MODEL AND CRYPTOCURRENCY</a:t>
            </a:r>
          </a:p>
        </p:txBody>
      </p:sp>
      <p:sp>
        <p:nvSpPr>
          <p:cNvPr id="26" name="TextBox 25">
            <a:extLst>
              <a:ext uri="{FF2B5EF4-FFF2-40B4-BE49-F238E27FC236}">
                <a16:creationId xmlns:a16="http://schemas.microsoft.com/office/drawing/2014/main" id="{E1BF6C71-EDE2-4045-B3AA-D7247D2F320D}"/>
              </a:ext>
            </a:extLst>
          </p:cNvPr>
          <p:cNvSpPr txBox="1"/>
          <p:nvPr/>
        </p:nvSpPr>
        <p:spPr>
          <a:xfrm>
            <a:off x="6581774" y="989930"/>
            <a:ext cx="5024017" cy="4801314"/>
          </a:xfrm>
          <a:prstGeom prst="rect">
            <a:avLst/>
          </a:prstGeom>
          <a:noFill/>
        </p:spPr>
        <p:txBody>
          <a:bodyPr wrap="square" rtlCol="0">
            <a:spAutoFit/>
          </a:bodyPr>
          <a:lstStyle/>
          <a:p>
            <a:r>
              <a:rPr lang="en-US" dirty="0"/>
              <a:t>To simplify, the way cryptocurrency is made:</a:t>
            </a:r>
            <a:br>
              <a:rPr lang="en-US" dirty="0"/>
            </a:br>
            <a:br>
              <a:rPr lang="en-US" dirty="0"/>
            </a:br>
            <a:r>
              <a:rPr lang="en-US" dirty="0"/>
              <a:t>A building full of computers using electricity to power those computers has those computers solve very complex math equations at the fastest speed they can. When they solve an equation it results in a token. This is their form of money. They claim the money is highly </a:t>
            </a:r>
            <a:r>
              <a:rPr lang="en-US" dirty="0" err="1"/>
              <a:t>encryted</a:t>
            </a:r>
            <a:r>
              <a:rPr lang="en-US" dirty="0"/>
              <a:t> and decentralized and that no government authority is controlling it. </a:t>
            </a:r>
          </a:p>
          <a:p>
            <a:r>
              <a:rPr lang="en-US" dirty="0"/>
              <a:t> </a:t>
            </a:r>
          </a:p>
          <a:p>
            <a:r>
              <a:rPr lang="en-US" dirty="0"/>
              <a:t>In ALL COMPUTER NETWORKING </a:t>
            </a:r>
            <a:r>
              <a:rPr lang="en-US" b="1" dirty="0"/>
              <a:t>utilized by everyone</a:t>
            </a:r>
            <a:r>
              <a:rPr lang="en-US" dirty="0"/>
              <a:t> you have an Open Systems Interconnection System (OSI Model), this is how you route all data through a computer network. If you didn’t use this OSI model then your data wouldn’t route. This model has seven layers. </a:t>
            </a:r>
          </a:p>
          <a:p>
            <a:endParaRPr lang="en-US" dirty="0"/>
          </a:p>
        </p:txBody>
      </p:sp>
      <p:pic>
        <p:nvPicPr>
          <p:cNvPr id="21" name="Picture 20">
            <a:extLst>
              <a:ext uri="{FF2B5EF4-FFF2-40B4-BE49-F238E27FC236}">
                <a16:creationId xmlns:a16="http://schemas.microsoft.com/office/drawing/2014/main" id="{C5AB3293-F987-410D-A446-F040A6FB0033}"/>
              </a:ext>
            </a:extLst>
          </p:cNvPr>
          <p:cNvPicPr/>
          <p:nvPr/>
        </p:nvPicPr>
        <p:blipFill>
          <a:blip r:embed="rId2"/>
          <a:stretch>
            <a:fillRect/>
          </a:stretch>
        </p:blipFill>
        <p:spPr>
          <a:xfrm>
            <a:off x="405662" y="780668"/>
            <a:ext cx="5751830" cy="4942840"/>
          </a:xfrm>
          <a:prstGeom prst="rect">
            <a:avLst/>
          </a:prstGeom>
        </p:spPr>
      </p:pic>
    </p:spTree>
    <p:extLst>
      <p:ext uri="{BB962C8B-B14F-4D97-AF65-F5344CB8AC3E}">
        <p14:creationId xmlns:p14="http://schemas.microsoft.com/office/powerpoint/2010/main" val="2075386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179D8D0-695F-45C9-8F11-291335BE2EA3}"/>
              </a:ext>
            </a:extLst>
          </p:cNvPr>
          <p:cNvSpPr txBox="1"/>
          <p:nvPr/>
        </p:nvSpPr>
        <p:spPr>
          <a:xfrm>
            <a:off x="9492343" y="6489107"/>
            <a:ext cx="28520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panose="020B0503020204020204"/>
                <a:ea typeface="+mn-ea"/>
                <a:cs typeface="+mn-cs"/>
              </a:rPr>
              <a:t>WWW.FTWPROJECT.COM</a:t>
            </a:r>
          </a:p>
        </p:txBody>
      </p:sp>
      <p:sp>
        <p:nvSpPr>
          <p:cNvPr id="4" name="TextBox 3">
            <a:extLst>
              <a:ext uri="{FF2B5EF4-FFF2-40B4-BE49-F238E27FC236}">
                <a16:creationId xmlns:a16="http://schemas.microsoft.com/office/drawing/2014/main" id="{4919BA9E-57F3-4A77-B3AC-9B275419A6E5}"/>
              </a:ext>
            </a:extLst>
          </p:cNvPr>
          <p:cNvSpPr txBox="1"/>
          <p:nvPr/>
        </p:nvSpPr>
        <p:spPr>
          <a:xfrm>
            <a:off x="2352766" y="666764"/>
            <a:ext cx="8295837" cy="1200329"/>
          </a:xfrm>
          <a:prstGeom prst="rect">
            <a:avLst/>
          </a:prstGeom>
          <a:noFill/>
        </p:spPr>
        <p:txBody>
          <a:bodyPr wrap="square" rtlCol="0">
            <a:spAutoFit/>
          </a:bodyPr>
          <a:lstStyle/>
          <a:p>
            <a:br>
              <a:rPr lang="en-US" dirty="0"/>
            </a:br>
            <a:br>
              <a:rPr lang="en-US" dirty="0"/>
            </a:br>
            <a:br>
              <a:rPr lang="en-US" dirty="0"/>
            </a:br>
            <a:endParaRPr lang="en-US" dirty="0"/>
          </a:p>
        </p:txBody>
      </p:sp>
      <p:sp>
        <p:nvSpPr>
          <p:cNvPr id="26" name="TextBox 25">
            <a:extLst>
              <a:ext uri="{FF2B5EF4-FFF2-40B4-BE49-F238E27FC236}">
                <a16:creationId xmlns:a16="http://schemas.microsoft.com/office/drawing/2014/main" id="{E1BF6C71-EDE2-4045-B3AA-D7247D2F320D}"/>
              </a:ext>
            </a:extLst>
          </p:cNvPr>
          <p:cNvSpPr txBox="1"/>
          <p:nvPr/>
        </p:nvSpPr>
        <p:spPr>
          <a:xfrm>
            <a:off x="5198209" y="764463"/>
            <a:ext cx="6963430" cy="5909310"/>
          </a:xfrm>
          <a:prstGeom prst="rect">
            <a:avLst/>
          </a:prstGeom>
          <a:noFill/>
        </p:spPr>
        <p:txBody>
          <a:bodyPr wrap="square" rtlCol="0">
            <a:spAutoFit/>
          </a:bodyPr>
          <a:lstStyle/>
          <a:p>
            <a:r>
              <a:rPr lang="en-US" dirty="0"/>
              <a:t>Software developers who are working in the blockchain will be doing things like: Proof of stake protocols, or consensus mechanisms, or different ways of trading tokens or gaining blockchain viability. They do these things in one of the layers of the Blockchain Model.  Here are the layers of the blockchain model that cross over into the layers of the OSI model, because they have to if they are running any kind of routing through any computer network. </a:t>
            </a:r>
            <a:br>
              <a:rPr lang="en-US" dirty="0"/>
            </a:br>
            <a:br>
              <a:rPr lang="en-US" dirty="0"/>
            </a:br>
            <a:r>
              <a:rPr lang="en-US" dirty="0"/>
              <a:t> </a:t>
            </a:r>
          </a:p>
          <a:p>
            <a:r>
              <a:rPr lang="en-US" dirty="0"/>
              <a:t>All the consensus work done on blockchain cryptocurrencies is done through Peer to Peer Networking.  The consensus layer of blockchain HAS to use Peer to Peer in order to verify itself. The peer to peer layer uses the first two layers of the OSI, which is the physical layer (meaning your body in this case) and the data layer, (remember they use DNA for its storage capabilities)  In fact the majority of the work (all the encryption mechanism for cryptocurrencies) is done at the physical and data layer.  The work for this is done through ubiquitous computing, which is a computer science term that refers to computing that is done on any device, in any location in any format.. in contrast to desktop computing. Ubiquitous computing is also where your artificial intelligence is operating. </a:t>
            </a:r>
          </a:p>
        </p:txBody>
      </p:sp>
      <p:pic>
        <p:nvPicPr>
          <p:cNvPr id="2" name="Picture 1">
            <a:extLst>
              <a:ext uri="{FF2B5EF4-FFF2-40B4-BE49-F238E27FC236}">
                <a16:creationId xmlns:a16="http://schemas.microsoft.com/office/drawing/2014/main" id="{54B37FD7-A255-4193-B903-82ECBDE420B6}"/>
              </a:ext>
            </a:extLst>
          </p:cNvPr>
          <p:cNvPicPr>
            <a:picLocks noChangeAspect="1"/>
          </p:cNvPicPr>
          <p:nvPr/>
        </p:nvPicPr>
        <p:blipFill>
          <a:blip r:embed="rId2"/>
          <a:stretch>
            <a:fillRect/>
          </a:stretch>
        </p:blipFill>
        <p:spPr>
          <a:xfrm>
            <a:off x="291153" y="0"/>
            <a:ext cx="14152728" cy="1200329"/>
          </a:xfrm>
          <a:prstGeom prst="rect">
            <a:avLst/>
          </a:prstGeom>
        </p:spPr>
      </p:pic>
      <p:pic>
        <p:nvPicPr>
          <p:cNvPr id="3" name="Picture 2">
            <a:extLst>
              <a:ext uri="{FF2B5EF4-FFF2-40B4-BE49-F238E27FC236}">
                <a16:creationId xmlns:a16="http://schemas.microsoft.com/office/drawing/2014/main" id="{B02B91F7-7B4F-4593-915C-B9E8DD047827}"/>
              </a:ext>
            </a:extLst>
          </p:cNvPr>
          <p:cNvPicPr>
            <a:picLocks noChangeAspect="1"/>
          </p:cNvPicPr>
          <p:nvPr/>
        </p:nvPicPr>
        <p:blipFill>
          <a:blip r:embed="rId3"/>
          <a:stretch>
            <a:fillRect/>
          </a:stretch>
        </p:blipFill>
        <p:spPr>
          <a:xfrm>
            <a:off x="235770" y="1266928"/>
            <a:ext cx="4779678" cy="3792041"/>
          </a:xfrm>
          <a:prstGeom prst="rect">
            <a:avLst/>
          </a:prstGeom>
        </p:spPr>
      </p:pic>
      <p:sp>
        <p:nvSpPr>
          <p:cNvPr id="5" name="TextBox 4">
            <a:extLst>
              <a:ext uri="{FF2B5EF4-FFF2-40B4-BE49-F238E27FC236}">
                <a16:creationId xmlns:a16="http://schemas.microsoft.com/office/drawing/2014/main" id="{39C8D0B1-B3B2-496B-BBE9-F984D6529C9C}"/>
              </a:ext>
            </a:extLst>
          </p:cNvPr>
          <p:cNvSpPr txBox="1"/>
          <p:nvPr/>
        </p:nvSpPr>
        <p:spPr>
          <a:xfrm>
            <a:off x="1466181" y="897596"/>
            <a:ext cx="2603862" cy="369332"/>
          </a:xfrm>
          <a:prstGeom prst="rect">
            <a:avLst/>
          </a:prstGeom>
          <a:noFill/>
        </p:spPr>
        <p:txBody>
          <a:bodyPr wrap="square" rtlCol="0">
            <a:spAutoFit/>
          </a:bodyPr>
          <a:lstStyle/>
          <a:p>
            <a:r>
              <a:rPr lang="en-US" dirty="0"/>
              <a:t>BLOCKCHAIN LAYERS</a:t>
            </a:r>
          </a:p>
        </p:txBody>
      </p:sp>
      <p:sp>
        <p:nvSpPr>
          <p:cNvPr id="6" name="TextBox 5">
            <a:extLst>
              <a:ext uri="{FF2B5EF4-FFF2-40B4-BE49-F238E27FC236}">
                <a16:creationId xmlns:a16="http://schemas.microsoft.com/office/drawing/2014/main" id="{BF9C93FD-9C57-433D-93B0-86048C213B09}"/>
              </a:ext>
            </a:extLst>
          </p:cNvPr>
          <p:cNvSpPr txBox="1"/>
          <p:nvPr/>
        </p:nvSpPr>
        <p:spPr>
          <a:xfrm>
            <a:off x="291153" y="5355771"/>
            <a:ext cx="4402767" cy="1200329"/>
          </a:xfrm>
          <a:prstGeom prst="rect">
            <a:avLst/>
          </a:prstGeom>
          <a:noFill/>
        </p:spPr>
        <p:txBody>
          <a:bodyPr wrap="square" rtlCol="0">
            <a:spAutoFit/>
          </a:bodyPr>
          <a:lstStyle/>
          <a:p>
            <a:r>
              <a:rPr lang="en-US" dirty="0"/>
              <a:t>THE WBAN RUNS ON THE 1</a:t>
            </a:r>
            <a:r>
              <a:rPr lang="en-US" baseline="30000" dirty="0"/>
              <a:t>ST</a:t>
            </a:r>
            <a:r>
              <a:rPr lang="en-US" dirty="0"/>
              <a:t> AND 2</a:t>
            </a:r>
            <a:r>
              <a:rPr lang="en-US" baseline="30000" dirty="0"/>
              <a:t>ND</a:t>
            </a:r>
            <a:r>
              <a:rPr lang="en-US" dirty="0"/>
              <a:t> LAYERS OF THE OSI </a:t>
            </a:r>
            <a:br>
              <a:rPr lang="en-US" dirty="0"/>
            </a:br>
            <a:br>
              <a:rPr lang="en-US" dirty="0"/>
            </a:br>
            <a:r>
              <a:rPr lang="en-US" dirty="0"/>
              <a:t>-physical layer and data layers</a:t>
            </a:r>
          </a:p>
        </p:txBody>
      </p:sp>
    </p:spTree>
    <p:extLst>
      <p:ext uri="{BB962C8B-B14F-4D97-AF65-F5344CB8AC3E}">
        <p14:creationId xmlns:p14="http://schemas.microsoft.com/office/powerpoint/2010/main" val="1031325504"/>
      </p:ext>
    </p:extLst>
  </p:cSld>
  <p:clrMapOvr>
    <a:masterClrMapping/>
  </p:clrMapOvr>
</p:sld>
</file>

<file path=ppt/theme/theme1.xml><?xml version="1.0" encoding="utf-8"?>
<a:theme xmlns:a="http://schemas.openxmlformats.org/drawingml/2006/main" name="1_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34747</TotalTime>
  <Words>2260</Words>
  <Application>Microsoft Office PowerPoint</Application>
  <PresentationFormat>Widescreen</PresentationFormat>
  <Paragraphs>116</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Corbel</vt:lpstr>
      <vt:lpstr>1_Depth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ABOUT OUR EMF PROTECTION PRODUCTS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127</cp:revision>
  <dcterms:created xsi:type="dcterms:W3CDTF">2022-10-27T07:31:54Z</dcterms:created>
  <dcterms:modified xsi:type="dcterms:W3CDTF">2024-01-05T13:41:12Z</dcterms:modified>
</cp:coreProperties>
</file>