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544" r:id="rId2"/>
    <p:sldId id="406" r:id="rId3"/>
    <p:sldId id="545" r:id="rId4"/>
    <p:sldId id="546" r:id="rId5"/>
    <p:sldId id="547" r:id="rId6"/>
    <p:sldId id="548" r:id="rId7"/>
    <p:sldId id="552" r:id="rId8"/>
    <p:sldId id="549" r:id="rId9"/>
    <p:sldId id="485" r:id="rId10"/>
    <p:sldId id="486" r:id="rId11"/>
    <p:sldId id="487" r:id="rId12"/>
    <p:sldId id="488" r:id="rId13"/>
    <p:sldId id="551" r:id="rId14"/>
    <p:sldId id="550" r:id="rId15"/>
    <p:sldId id="553" r:id="rId16"/>
    <p:sldId id="554" r:id="rId17"/>
    <p:sldId id="555" r:id="rId18"/>
    <p:sldId id="556" r:id="rId19"/>
    <p:sldId id="557" r:id="rId20"/>
    <p:sldId id="558" r:id="rId21"/>
    <p:sldId id="559" r:id="rId22"/>
    <p:sldId id="560" r:id="rId23"/>
    <p:sldId id="561" r:id="rId24"/>
    <p:sldId id="569" r:id="rId25"/>
    <p:sldId id="562" r:id="rId26"/>
    <p:sldId id="563" r:id="rId27"/>
    <p:sldId id="564" r:id="rId28"/>
    <p:sldId id="565" r:id="rId29"/>
    <p:sldId id="566" r:id="rId30"/>
    <p:sldId id="568" r:id="rId31"/>
    <p:sldId id="501" r:id="rId32"/>
    <p:sldId id="514" r:id="rId33"/>
    <p:sldId id="567" r:id="rId34"/>
    <p:sldId id="577" r:id="rId35"/>
    <p:sldId id="578" r:id="rId36"/>
    <p:sldId id="411" r:id="rId37"/>
    <p:sldId id="570" r:id="rId38"/>
    <p:sldId id="509" r:id="rId39"/>
    <p:sldId id="571" r:id="rId40"/>
    <p:sldId id="572" r:id="rId41"/>
    <p:sldId id="573" r:id="rId42"/>
    <p:sldId id="57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0" autoAdjust="0"/>
    <p:restoredTop sz="94660"/>
  </p:normalViewPr>
  <p:slideViewPr>
    <p:cSldViewPr snapToGrid="0">
      <p:cViewPr>
        <p:scale>
          <a:sx n="60" d="100"/>
          <a:sy n="60" d="100"/>
        </p:scale>
        <p:origin x="1374" y="16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7/15/2023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171159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7/15/2023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724478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7/15/2023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961625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7/15/2023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073802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7/15/2023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442725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7/15/2023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738221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7/15/2023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797319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7/15/2023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827939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7/15/2023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228806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7/15/2023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190533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7/15/2023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98699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D75D4D-5C8E-4073-8B61-572C693E7CAF}" type="datetimeFigureOut">
              <a:rPr lang="en-US" smtClean="0"/>
              <a:t>7/15/2023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898224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7/15/2023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4388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D75D4D-5C8E-4073-8B61-572C693E7CAF}" type="datetimeFigureOut">
              <a:rPr lang="en-US" smtClean="0"/>
              <a:t>7/15/2023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656012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75D4D-5C8E-4073-8B61-572C693E7CAF}" type="datetimeFigureOut">
              <a:rPr lang="en-US" smtClean="0"/>
              <a:t>7/15/2023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02890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7/15/2023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552226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7/15/2023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927546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24000" b="-2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1D75D4D-5C8E-4073-8B61-572C693E7CAF}" type="datetimeFigureOut">
              <a:rPr lang="en-US" smtClean="0"/>
              <a:t>7/15/2023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794BD37-6E67-41B5-8C76-990D98499F8F}" type="slidenum">
              <a:rPr lang="en-US" smtClean="0"/>
              <a:t>‹#›</a:t>
            </a:fld>
            <a:endParaRPr lang="en-US"/>
          </a:p>
        </p:txBody>
      </p:sp>
    </p:spTree>
    <p:extLst>
      <p:ext uri="{BB962C8B-B14F-4D97-AF65-F5344CB8AC3E}">
        <p14:creationId xmlns:p14="http://schemas.microsoft.com/office/powerpoint/2010/main" val="319505517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cnet.com/home/internet/starlink-satellite-internet-explained/" TargetMode="External"/><Relationship Id="rId2" Type="http://schemas.openxmlformats.org/officeDocument/2006/relationships/hyperlink" Target="https://www.weforum.org/agenda/2019/07/the-space-internet-race-is-dawning-here-s-what-to-expect/" TargetMode="Externa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slaynews.com/news/canada-partnership-wef-digital-id-program-system/" TargetMode="Externa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4" name="Picture 3">
            <a:extLst>
              <a:ext uri="{FF2B5EF4-FFF2-40B4-BE49-F238E27FC236}">
                <a16:creationId xmlns:a16="http://schemas.microsoft.com/office/drawing/2014/main" id="{EAFBDB99-ED6B-469B-8EB4-D7C2E3382A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61655" flipH="1">
            <a:off x="-219035" y="2400836"/>
            <a:ext cx="2443161" cy="4642704"/>
          </a:xfrm>
          <a:prstGeom prst="rect">
            <a:avLst/>
          </a:prstGeom>
        </p:spPr>
      </p:pic>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cxnSp>
        <p:nvCxnSpPr>
          <p:cNvPr id="7" name="Straight Connector 6">
            <a:extLst>
              <a:ext uri="{FF2B5EF4-FFF2-40B4-BE49-F238E27FC236}">
                <a16:creationId xmlns:a16="http://schemas.microsoft.com/office/drawing/2014/main" id="{97998A3B-9C4D-4A35-A2F5-DF66778C2B92}"/>
              </a:ext>
            </a:extLst>
          </p:cNvPr>
          <p:cNvCxnSpPr>
            <a:cxnSpLocks/>
          </p:cNvCxnSpPr>
          <p:nvPr/>
        </p:nvCxnSpPr>
        <p:spPr>
          <a:xfrm flipV="1">
            <a:off x="1297354" y="1637414"/>
            <a:ext cx="161212" cy="1410588"/>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15086F3-558A-4539-8D1C-32408C97DF75}"/>
              </a:ext>
            </a:extLst>
          </p:cNvPr>
          <p:cNvCxnSpPr>
            <a:cxnSpLocks/>
          </p:cNvCxnSpPr>
          <p:nvPr/>
        </p:nvCxnSpPr>
        <p:spPr>
          <a:xfrm flipH="1">
            <a:off x="966468" y="3066244"/>
            <a:ext cx="328194" cy="84078"/>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34711EB-B536-4EDD-B899-04583F279D8C}"/>
              </a:ext>
            </a:extLst>
          </p:cNvPr>
          <p:cNvCxnSpPr>
            <a:cxnSpLocks/>
          </p:cNvCxnSpPr>
          <p:nvPr/>
        </p:nvCxnSpPr>
        <p:spPr>
          <a:xfrm flipH="1" flipV="1">
            <a:off x="1271154" y="3048001"/>
            <a:ext cx="187412" cy="204643"/>
          </a:xfrm>
          <a:prstGeom prst="line">
            <a:avLst/>
          </a:prstGeom>
          <a:ln w="123825">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272DA0AC-9C21-4EF1-87A5-C760B3D2F3F5}"/>
              </a:ext>
            </a:extLst>
          </p:cNvPr>
          <p:cNvPicPr>
            <a:picLocks noChangeAspect="1"/>
          </p:cNvPicPr>
          <p:nvPr/>
        </p:nvPicPr>
        <p:blipFill>
          <a:blip r:embed="rId3"/>
          <a:stretch>
            <a:fillRect/>
          </a:stretch>
        </p:blipFill>
        <p:spPr>
          <a:xfrm rot="19355943">
            <a:off x="379901" y="-170878"/>
            <a:ext cx="2128554" cy="2404726"/>
          </a:xfrm>
          <a:prstGeom prst="rect">
            <a:avLst/>
          </a:prstGeom>
        </p:spPr>
      </p:pic>
      <p:cxnSp>
        <p:nvCxnSpPr>
          <p:cNvPr id="36" name="Straight Connector 35">
            <a:extLst>
              <a:ext uri="{FF2B5EF4-FFF2-40B4-BE49-F238E27FC236}">
                <a16:creationId xmlns:a16="http://schemas.microsoft.com/office/drawing/2014/main" id="{8CC9FABB-9291-4219-B94B-6FD7A9B46FA6}"/>
              </a:ext>
            </a:extLst>
          </p:cNvPr>
          <p:cNvCxnSpPr>
            <a:cxnSpLocks/>
          </p:cNvCxnSpPr>
          <p:nvPr/>
        </p:nvCxnSpPr>
        <p:spPr>
          <a:xfrm flipV="1">
            <a:off x="856526" y="5254389"/>
            <a:ext cx="0" cy="23030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B595A23-1182-48AF-A2BE-C034A527D938}"/>
              </a:ext>
            </a:extLst>
          </p:cNvPr>
          <p:cNvCxnSpPr>
            <a:cxnSpLocks/>
            <a:stCxn id="61" idx="7"/>
          </p:cNvCxnSpPr>
          <p:nvPr/>
        </p:nvCxnSpPr>
        <p:spPr>
          <a:xfrm flipV="1">
            <a:off x="1242384" y="5350154"/>
            <a:ext cx="201794" cy="23948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459BAAC-D552-40D7-8DBC-B7747B9B7338}"/>
              </a:ext>
            </a:extLst>
          </p:cNvPr>
          <p:cNvCxnSpPr>
            <a:cxnSpLocks/>
            <a:stCxn id="62" idx="0"/>
          </p:cNvCxnSpPr>
          <p:nvPr/>
        </p:nvCxnSpPr>
        <p:spPr>
          <a:xfrm flipV="1">
            <a:off x="939510" y="5220588"/>
            <a:ext cx="281965" cy="59912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1F84FD1-1767-4679-A5DC-00CD13469D73}"/>
              </a:ext>
            </a:extLst>
          </p:cNvPr>
          <p:cNvCxnSpPr>
            <a:cxnSpLocks/>
          </p:cNvCxnSpPr>
          <p:nvPr/>
        </p:nvCxnSpPr>
        <p:spPr>
          <a:xfrm>
            <a:off x="856526" y="5484693"/>
            <a:ext cx="364949" cy="11046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8B2E34E-7F0B-44DB-A500-8184549C48B2}"/>
              </a:ext>
            </a:extLst>
          </p:cNvPr>
          <p:cNvCxnSpPr>
            <a:cxnSpLocks/>
          </p:cNvCxnSpPr>
          <p:nvPr/>
        </p:nvCxnSpPr>
        <p:spPr>
          <a:xfrm>
            <a:off x="856526" y="5533314"/>
            <a:ext cx="42524" cy="30683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EE06110-EFBB-4424-8BF8-5644C17E9A91}"/>
              </a:ext>
            </a:extLst>
          </p:cNvPr>
          <p:cNvCxnSpPr>
            <a:cxnSpLocks/>
          </p:cNvCxnSpPr>
          <p:nvPr/>
        </p:nvCxnSpPr>
        <p:spPr>
          <a:xfrm flipH="1">
            <a:off x="966468" y="5641093"/>
            <a:ext cx="246226" cy="23024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C5393517-D4B7-404B-BD47-FD094AA5264B}"/>
              </a:ext>
            </a:extLst>
          </p:cNvPr>
          <p:cNvSpPr/>
          <p:nvPr/>
        </p:nvSpPr>
        <p:spPr>
          <a:xfrm>
            <a:off x="838329" y="5211526"/>
            <a:ext cx="59140" cy="486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716A66D-133A-4AC7-AA8A-A4587641F38F}"/>
              </a:ext>
            </a:extLst>
          </p:cNvPr>
          <p:cNvSpPr/>
          <p:nvPr/>
        </p:nvSpPr>
        <p:spPr>
          <a:xfrm>
            <a:off x="1211767" y="5197727"/>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9FBFFE29-24F6-4A58-81F3-849310E92307}"/>
              </a:ext>
            </a:extLst>
          </p:cNvPr>
          <p:cNvSpPr/>
          <p:nvPr/>
        </p:nvSpPr>
        <p:spPr>
          <a:xfrm>
            <a:off x="1414608" y="5335791"/>
            <a:ext cx="59140" cy="486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FBE47CF6-45F3-4764-B79C-EFF9B1A00C34}"/>
              </a:ext>
            </a:extLst>
          </p:cNvPr>
          <p:cNvSpPr/>
          <p:nvPr/>
        </p:nvSpPr>
        <p:spPr>
          <a:xfrm>
            <a:off x="833469" y="5466401"/>
            <a:ext cx="59140" cy="486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F1A4857-27B8-4D67-A537-6824DF3EDD46}"/>
              </a:ext>
            </a:extLst>
          </p:cNvPr>
          <p:cNvSpPr/>
          <p:nvPr/>
        </p:nvSpPr>
        <p:spPr>
          <a:xfrm>
            <a:off x="1191905" y="5582518"/>
            <a:ext cx="59140" cy="486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60559E8B-823F-4A6B-A6D5-98727315D672}"/>
              </a:ext>
            </a:extLst>
          </p:cNvPr>
          <p:cNvSpPr/>
          <p:nvPr/>
        </p:nvSpPr>
        <p:spPr>
          <a:xfrm>
            <a:off x="909940" y="5819712"/>
            <a:ext cx="59140" cy="486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3EDBCAAE-F491-4F03-95B7-85744349D210}"/>
              </a:ext>
            </a:extLst>
          </p:cNvPr>
          <p:cNvCxnSpPr>
            <a:cxnSpLocks/>
            <a:stCxn id="57" idx="7"/>
            <a:endCxn id="58" idx="1"/>
          </p:cNvCxnSpPr>
          <p:nvPr/>
        </p:nvCxnSpPr>
        <p:spPr>
          <a:xfrm flipV="1">
            <a:off x="888808" y="5204422"/>
            <a:ext cx="329654" cy="1422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F798E94-AC39-4967-A37B-D2C96DDB523A}"/>
              </a:ext>
            </a:extLst>
          </p:cNvPr>
          <p:cNvCxnSpPr>
            <a:cxnSpLocks/>
            <a:stCxn id="58" idx="7"/>
            <a:endCxn id="59" idx="0"/>
          </p:cNvCxnSpPr>
          <p:nvPr/>
        </p:nvCxnSpPr>
        <p:spPr>
          <a:xfrm>
            <a:off x="1250791" y="5204422"/>
            <a:ext cx="193387" cy="13136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6C6EFCB-582E-471E-B795-059940FC504C}"/>
              </a:ext>
            </a:extLst>
          </p:cNvPr>
          <p:cNvCxnSpPr>
            <a:cxnSpLocks/>
          </p:cNvCxnSpPr>
          <p:nvPr/>
        </p:nvCxnSpPr>
        <p:spPr>
          <a:xfrm flipV="1">
            <a:off x="-81887" y="4408303"/>
            <a:ext cx="668716" cy="127843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5D3E788-0AEA-4A28-A124-AF6F55E5F87F}"/>
              </a:ext>
            </a:extLst>
          </p:cNvPr>
          <p:cNvCxnSpPr>
            <a:cxnSpLocks/>
          </p:cNvCxnSpPr>
          <p:nvPr/>
        </p:nvCxnSpPr>
        <p:spPr>
          <a:xfrm flipH="1">
            <a:off x="1257486" y="4465201"/>
            <a:ext cx="46972" cy="73252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B2EA449-799F-491D-AC9F-1F93E3336EB4}"/>
              </a:ext>
            </a:extLst>
          </p:cNvPr>
          <p:cNvCxnSpPr>
            <a:cxnSpLocks/>
            <a:stCxn id="4" idx="2"/>
            <a:endCxn id="97" idx="4"/>
          </p:cNvCxnSpPr>
          <p:nvPr/>
        </p:nvCxnSpPr>
        <p:spPr>
          <a:xfrm flipV="1">
            <a:off x="361620" y="5943951"/>
            <a:ext cx="545738" cy="100935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F972A4F-1324-459F-B237-8E418D41B88C}"/>
              </a:ext>
            </a:extLst>
          </p:cNvPr>
          <p:cNvCxnSpPr>
            <a:cxnSpLocks/>
          </p:cNvCxnSpPr>
          <p:nvPr/>
        </p:nvCxnSpPr>
        <p:spPr>
          <a:xfrm flipV="1">
            <a:off x="-30707" y="5568296"/>
            <a:ext cx="876343" cy="11843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90E30F7-D39D-43C8-9526-50FFAB5DAC23}"/>
              </a:ext>
            </a:extLst>
          </p:cNvPr>
          <p:cNvCxnSpPr>
            <a:cxnSpLocks/>
          </p:cNvCxnSpPr>
          <p:nvPr/>
        </p:nvCxnSpPr>
        <p:spPr>
          <a:xfrm>
            <a:off x="1130565" y="5756214"/>
            <a:ext cx="173893" cy="33496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A1CFBB25-6907-43B2-B23D-5228977100DE}"/>
              </a:ext>
            </a:extLst>
          </p:cNvPr>
          <p:cNvCxnSpPr>
            <a:cxnSpLocks/>
          </p:cNvCxnSpPr>
          <p:nvPr/>
        </p:nvCxnSpPr>
        <p:spPr>
          <a:xfrm>
            <a:off x="1304458" y="5515009"/>
            <a:ext cx="7762" cy="57616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241E0DE-8986-4063-8B14-AF35F9F26FFD}"/>
              </a:ext>
            </a:extLst>
          </p:cNvPr>
          <p:cNvCxnSpPr>
            <a:cxnSpLocks/>
          </p:cNvCxnSpPr>
          <p:nvPr/>
        </p:nvCxnSpPr>
        <p:spPr>
          <a:xfrm flipV="1">
            <a:off x="-122433" y="5915784"/>
            <a:ext cx="1032373" cy="12987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6289058-1731-430D-808D-E14582D373F0}"/>
              </a:ext>
            </a:extLst>
          </p:cNvPr>
          <p:cNvCxnSpPr>
            <a:cxnSpLocks/>
          </p:cNvCxnSpPr>
          <p:nvPr/>
        </p:nvCxnSpPr>
        <p:spPr>
          <a:xfrm>
            <a:off x="909940" y="5918800"/>
            <a:ext cx="322199" cy="52763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63110BAE-1D44-4FCD-820A-82C1F7C8D46D}"/>
              </a:ext>
            </a:extLst>
          </p:cNvPr>
          <p:cNvSpPr/>
          <p:nvPr/>
        </p:nvSpPr>
        <p:spPr>
          <a:xfrm>
            <a:off x="-88675" y="5662429"/>
            <a:ext cx="59140" cy="486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E01A804D-7B34-4026-9FD9-B2F7A73CAC5E}"/>
              </a:ext>
            </a:extLst>
          </p:cNvPr>
          <p:cNvSpPr/>
          <p:nvPr/>
        </p:nvSpPr>
        <p:spPr>
          <a:xfrm>
            <a:off x="1278769" y="6079717"/>
            <a:ext cx="59140" cy="486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743201C1-E1CA-4A8E-BBBB-DAF6209CCC7E}"/>
              </a:ext>
            </a:extLst>
          </p:cNvPr>
          <p:cNvSpPr/>
          <p:nvPr/>
        </p:nvSpPr>
        <p:spPr>
          <a:xfrm>
            <a:off x="564047" y="4383999"/>
            <a:ext cx="59140" cy="486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720844F8-F2BC-40F6-A4D6-5B0E59D807B4}"/>
              </a:ext>
            </a:extLst>
          </p:cNvPr>
          <p:cNvSpPr/>
          <p:nvPr/>
        </p:nvSpPr>
        <p:spPr>
          <a:xfrm>
            <a:off x="1282650" y="4432607"/>
            <a:ext cx="59140" cy="486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AF83FF3F-C62E-4C85-B441-5AE811C175B5}"/>
              </a:ext>
            </a:extLst>
          </p:cNvPr>
          <p:cNvSpPr/>
          <p:nvPr/>
        </p:nvSpPr>
        <p:spPr>
          <a:xfrm>
            <a:off x="-161161" y="6031109"/>
            <a:ext cx="59140" cy="486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3D9BDA02-B2D2-4D66-A909-CC591855B684}"/>
              </a:ext>
            </a:extLst>
          </p:cNvPr>
          <p:cNvSpPr/>
          <p:nvPr/>
        </p:nvSpPr>
        <p:spPr>
          <a:xfrm>
            <a:off x="877788" y="5895343"/>
            <a:ext cx="59140" cy="486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135895A5-D751-46A9-BD01-0F67AB96C760}"/>
              </a:ext>
            </a:extLst>
          </p:cNvPr>
          <p:cNvSpPr/>
          <p:nvPr/>
        </p:nvSpPr>
        <p:spPr>
          <a:xfrm>
            <a:off x="1205462" y="6428003"/>
            <a:ext cx="59140" cy="486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0" name="Straight Connector 99">
            <a:extLst>
              <a:ext uri="{FF2B5EF4-FFF2-40B4-BE49-F238E27FC236}">
                <a16:creationId xmlns:a16="http://schemas.microsoft.com/office/drawing/2014/main" id="{910B0530-677F-4765-8DAC-ED5775C0426C}"/>
              </a:ext>
            </a:extLst>
          </p:cNvPr>
          <p:cNvCxnSpPr>
            <a:cxnSpLocks/>
            <a:stCxn id="96" idx="1"/>
          </p:cNvCxnSpPr>
          <p:nvPr/>
        </p:nvCxnSpPr>
        <p:spPr>
          <a:xfrm flipV="1">
            <a:off x="-152500" y="5668433"/>
            <a:ext cx="80724" cy="36979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46529E4-B1C5-4C9D-BFC3-EAB0611EAFFC}"/>
              </a:ext>
            </a:extLst>
          </p:cNvPr>
          <p:cNvCxnSpPr>
            <a:cxnSpLocks/>
          </p:cNvCxnSpPr>
          <p:nvPr/>
        </p:nvCxnSpPr>
        <p:spPr>
          <a:xfrm flipV="1">
            <a:off x="1230792" y="6079717"/>
            <a:ext cx="80724" cy="36979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58D3D7CF-BB0E-4837-B795-73738246E114}"/>
              </a:ext>
            </a:extLst>
          </p:cNvPr>
          <p:cNvCxnSpPr>
            <a:cxnSpLocks/>
          </p:cNvCxnSpPr>
          <p:nvPr/>
        </p:nvCxnSpPr>
        <p:spPr>
          <a:xfrm>
            <a:off x="1293312" y="3150322"/>
            <a:ext cx="11146" cy="126792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65B3119-D311-44FE-89EE-E015603DFF50}"/>
              </a:ext>
            </a:extLst>
          </p:cNvPr>
          <p:cNvCxnSpPr>
            <a:cxnSpLocks/>
            <a:endCxn id="94" idx="6"/>
          </p:cNvCxnSpPr>
          <p:nvPr/>
        </p:nvCxnSpPr>
        <p:spPr>
          <a:xfrm flipH="1">
            <a:off x="623187" y="3108283"/>
            <a:ext cx="466394" cy="130002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D605A52F-9527-4CD4-846E-3D7B45C3FD08}"/>
              </a:ext>
            </a:extLst>
          </p:cNvPr>
          <p:cNvSpPr txBox="1"/>
          <p:nvPr/>
        </p:nvSpPr>
        <p:spPr>
          <a:xfrm>
            <a:off x="0" y="-1980204"/>
            <a:ext cx="17096874" cy="707886"/>
          </a:xfrm>
          <a:prstGeom prst="rect">
            <a:avLst/>
          </a:prstGeom>
          <a:noFill/>
        </p:spPr>
        <p:txBody>
          <a:bodyPr wrap="square" rtlCol="0">
            <a:spAutoFit/>
          </a:bodyPr>
          <a:lstStyle/>
          <a:p>
            <a:r>
              <a:rPr lang="en-US" sz="4000" b="1" dirty="0"/>
              <a:t>USING 5G,6G,7G, SATELLITES AND NANOTECH COVID INJECTIONS</a:t>
            </a:r>
          </a:p>
        </p:txBody>
      </p:sp>
      <p:pic>
        <p:nvPicPr>
          <p:cNvPr id="110" name="Picture 109">
            <a:extLst>
              <a:ext uri="{FF2B5EF4-FFF2-40B4-BE49-F238E27FC236}">
                <a16:creationId xmlns:a16="http://schemas.microsoft.com/office/drawing/2014/main" id="{70CF2FF1-9C0D-411F-BCAD-E4FFE502A393}"/>
              </a:ext>
            </a:extLst>
          </p:cNvPr>
          <p:cNvPicPr>
            <a:picLocks noChangeAspect="1"/>
          </p:cNvPicPr>
          <p:nvPr/>
        </p:nvPicPr>
        <p:blipFill>
          <a:blip r:embed="rId4"/>
          <a:stretch>
            <a:fillRect/>
          </a:stretch>
        </p:blipFill>
        <p:spPr>
          <a:xfrm>
            <a:off x="2044582" y="-380140"/>
            <a:ext cx="9804323" cy="2722848"/>
          </a:xfrm>
          <a:prstGeom prst="rect">
            <a:avLst/>
          </a:prstGeom>
        </p:spPr>
      </p:pic>
      <p:pic>
        <p:nvPicPr>
          <p:cNvPr id="111" name="Picture 110">
            <a:extLst>
              <a:ext uri="{FF2B5EF4-FFF2-40B4-BE49-F238E27FC236}">
                <a16:creationId xmlns:a16="http://schemas.microsoft.com/office/drawing/2014/main" id="{9A727DEA-FF2A-453C-A67F-0B977D2ED550}"/>
              </a:ext>
            </a:extLst>
          </p:cNvPr>
          <p:cNvPicPr>
            <a:picLocks noChangeAspect="1"/>
          </p:cNvPicPr>
          <p:nvPr/>
        </p:nvPicPr>
        <p:blipFill>
          <a:blip r:embed="rId5"/>
          <a:stretch>
            <a:fillRect/>
          </a:stretch>
        </p:blipFill>
        <p:spPr>
          <a:xfrm>
            <a:off x="2044582" y="944581"/>
            <a:ext cx="9529797" cy="2174723"/>
          </a:xfrm>
          <a:prstGeom prst="rect">
            <a:avLst/>
          </a:prstGeom>
        </p:spPr>
      </p:pic>
      <p:pic>
        <p:nvPicPr>
          <p:cNvPr id="112" name="Picture 111">
            <a:extLst>
              <a:ext uri="{FF2B5EF4-FFF2-40B4-BE49-F238E27FC236}">
                <a16:creationId xmlns:a16="http://schemas.microsoft.com/office/drawing/2014/main" id="{B34F7CAB-76F9-4F07-A828-5C9937C2F042}"/>
              </a:ext>
            </a:extLst>
          </p:cNvPr>
          <p:cNvPicPr>
            <a:picLocks noChangeAspect="1"/>
          </p:cNvPicPr>
          <p:nvPr/>
        </p:nvPicPr>
        <p:blipFill>
          <a:blip r:embed="rId6"/>
          <a:stretch>
            <a:fillRect/>
          </a:stretch>
        </p:blipFill>
        <p:spPr>
          <a:xfrm>
            <a:off x="1927806" y="1906355"/>
            <a:ext cx="9804322" cy="2550556"/>
          </a:xfrm>
          <a:prstGeom prst="rect">
            <a:avLst/>
          </a:prstGeom>
        </p:spPr>
      </p:pic>
      <p:pic>
        <p:nvPicPr>
          <p:cNvPr id="113" name="Picture 112">
            <a:extLst>
              <a:ext uri="{FF2B5EF4-FFF2-40B4-BE49-F238E27FC236}">
                <a16:creationId xmlns:a16="http://schemas.microsoft.com/office/drawing/2014/main" id="{766D3EB8-021E-4A86-9A57-20FC21412D80}"/>
              </a:ext>
            </a:extLst>
          </p:cNvPr>
          <p:cNvPicPr>
            <a:picLocks noChangeAspect="1"/>
          </p:cNvPicPr>
          <p:nvPr/>
        </p:nvPicPr>
        <p:blipFill>
          <a:blip r:embed="rId7"/>
          <a:stretch>
            <a:fillRect/>
          </a:stretch>
        </p:blipFill>
        <p:spPr>
          <a:xfrm>
            <a:off x="10979295" y="24859"/>
            <a:ext cx="1181100" cy="1104900"/>
          </a:xfrm>
          <a:prstGeom prst="rect">
            <a:avLst/>
          </a:prstGeom>
        </p:spPr>
      </p:pic>
      <p:sp>
        <p:nvSpPr>
          <p:cNvPr id="114" name="TextBox 113">
            <a:extLst>
              <a:ext uri="{FF2B5EF4-FFF2-40B4-BE49-F238E27FC236}">
                <a16:creationId xmlns:a16="http://schemas.microsoft.com/office/drawing/2014/main" id="{370EC4FA-E393-48DC-8A43-0A2527FC2741}"/>
              </a:ext>
            </a:extLst>
          </p:cNvPr>
          <p:cNvSpPr txBox="1"/>
          <p:nvPr/>
        </p:nvSpPr>
        <p:spPr>
          <a:xfrm>
            <a:off x="2533522" y="5569753"/>
            <a:ext cx="8398041" cy="707886"/>
          </a:xfrm>
          <a:prstGeom prst="rect">
            <a:avLst/>
          </a:prstGeom>
          <a:noFill/>
        </p:spPr>
        <p:txBody>
          <a:bodyPr wrap="square" rtlCol="0">
            <a:spAutoFit/>
          </a:bodyPr>
          <a:lstStyle/>
          <a:p>
            <a:r>
              <a:rPr lang="en-US" sz="4000" dirty="0"/>
              <a:t>COVID TRUTH EDUCATIONAL SERIES</a:t>
            </a:r>
          </a:p>
        </p:txBody>
      </p:sp>
      <p:pic>
        <p:nvPicPr>
          <p:cNvPr id="117" name="Picture 116">
            <a:extLst>
              <a:ext uri="{FF2B5EF4-FFF2-40B4-BE49-F238E27FC236}">
                <a16:creationId xmlns:a16="http://schemas.microsoft.com/office/drawing/2014/main" id="{7970E608-0C88-42C5-8573-D5B956FE04E0}"/>
              </a:ext>
            </a:extLst>
          </p:cNvPr>
          <p:cNvPicPr>
            <a:picLocks noChangeAspect="1"/>
          </p:cNvPicPr>
          <p:nvPr/>
        </p:nvPicPr>
        <p:blipFill>
          <a:blip r:embed="rId8"/>
          <a:stretch>
            <a:fillRect/>
          </a:stretch>
        </p:blipFill>
        <p:spPr>
          <a:xfrm>
            <a:off x="2037611" y="3468607"/>
            <a:ext cx="10047661" cy="1581559"/>
          </a:xfrm>
          <a:prstGeom prst="rect">
            <a:avLst/>
          </a:prstGeom>
        </p:spPr>
      </p:pic>
      <p:pic>
        <p:nvPicPr>
          <p:cNvPr id="118" name="Picture 117">
            <a:extLst>
              <a:ext uri="{FF2B5EF4-FFF2-40B4-BE49-F238E27FC236}">
                <a16:creationId xmlns:a16="http://schemas.microsoft.com/office/drawing/2014/main" id="{F1E3F269-659B-4BC8-9D9F-F58AED96F8CE}"/>
              </a:ext>
            </a:extLst>
          </p:cNvPr>
          <p:cNvPicPr>
            <a:picLocks noChangeAspect="1"/>
          </p:cNvPicPr>
          <p:nvPr/>
        </p:nvPicPr>
        <p:blipFill>
          <a:blip r:embed="rId9"/>
          <a:stretch>
            <a:fillRect/>
          </a:stretch>
        </p:blipFill>
        <p:spPr>
          <a:xfrm>
            <a:off x="2067526" y="4158478"/>
            <a:ext cx="10608081" cy="1681675"/>
          </a:xfrm>
          <a:prstGeom prst="rect">
            <a:avLst/>
          </a:prstGeom>
        </p:spPr>
      </p:pic>
    </p:spTree>
    <p:extLst>
      <p:ext uri="{BB962C8B-B14F-4D97-AF65-F5344CB8AC3E}">
        <p14:creationId xmlns:p14="http://schemas.microsoft.com/office/powerpoint/2010/main" val="1776108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205668" y="8163"/>
            <a:ext cx="12317045" cy="1077218"/>
          </a:xfrm>
          <a:prstGeom prst="rect">
            <a:avLst/>
          </a:prstGeom>
          <a:noFill/>
        </p:spPr>
        <p:txBody>
          <a:bodyPr wrap="square" rtlCol="0">
            <a:spAutoFit/>
          </a:bodyPr>
          <a:lstStyle/>
          <a:p>
            <a:r>
              <a:rPr lang="en-US" sz="3200" dirty="0"/>
              <a:t>What does Outer Space Have to do with Digital ID and Bank Accounts?</a:t>
            </a:r>
          </a:p>
          <a:p>
            <a:endParaRPr lang="en-US" sz="3200" dirty="0"/>
          </a:p>
        </p:txBody>
      </p:sp>
      <p:pic>
        <p:nvPicPr>
          <p:cNvPr id="6" name="Picture 5">
            <a:extLst>
              <a:ext uri="{FF2B5EF4-FFF2-40B4-BE49-F238E27FC236}">
                <a16:creationId xmlns:a16="http://schemas.microsoft.com/office/drawing/2014/main" id="{FE44F33D-6A90-4836-B182-59BBFD39653E}"/>
              </a:ext>
            </a:extLst>
          </p:cNvPr>
          <p:cNvPicPr/>
          <p:nvPr/>
        </p:nvPicPr>
        <p:blipFill rotWithShape="1">
          <a:blip r:embed="rId2"/>
          <a:srcRect l="980"/>
          <a:stretch/>
        </p:blipFill>
        <p:spPr bwMode="auto">
          <a:xfrm>
            <a:off x="373537" y="1922368"/>
            <a:ext cx="3288199" cy="3911233"/>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92ADB7EB-639E-429B-8B97-72EB01AD0466}"/>
              </a:ext>
            </a:extLst>
          </p:cNvPr>
          <p:cNvPicPr>
            <a:picLocks noChangeAspect="1"/>
          </p:cNvPicPr>
          <p:nvPr/>
        </p:nvPicPr>
        <p:blipFill>
          <a:blip r:embed="rId3"/>
          <a:stretch>
            <a:fillRect/>
          </a:stretch>
        </p:blipFill>
        <p:spPr>
          <a:xfrm>
            <a:off x="5641473" y="1085381"/>
            <a:ext cx="5944115" cy="3011685"/>
          </a:xfrm>
          <a:prstGeom prst="rect">
            <a:avLst/>
          </a:prstGeom>
        </p:spPr>
      </p:pic>
      <p:sp>
        <p:nvSpPr>
          <p:cNvPr id="7" name="TextBox 6">
            <a:extLst>
              <a:ext uri="{FF2B5EF4-FFF2-40B4-BE49-F238E27FC236}">
                <a16:creationId xmlns:a16="http://schemas.microsoft.com/office/drawing/2014/main" id="{0B6C8DF8-F8EA-47E5-81E2-313A62E08B57}"/>
              </a:ext>
            </a:extLst>
          </p:cNvPr>
          <p:cNvSpPr txBox="1"/>
          <p:nvPr/>
        </p:nvSpPr>
        <p:spPr>
          <a:xfrm>
            <a:off x="5558208" y="588871"/>
            <a:ext cx="5944114" cy="1969770"/>
          </a:xfrm>
          <a:prstGeom prst="rect">
            <a:avLst/>
          </a:prstGeom>
          <a:noFill/>
        </p:spPr>
        <p:txBody>
          <a:bodyPr wrap="square" rtlCol="0">
            <a:spAutoFit/>
          </a:bodyPr>
          <a:lstStyle/>
          <a:p>
            <a:r>
              <a:rPr lang="en-US" dirty="0"/>
              <a:t>From the WEF website under “Digital Economy”</a:t>
            </a:r>
            <a:endParaRPr lang="en-US" sz="1400" dirty="0"/>
          </a:p>
          <a:p>
            <a:endParaRPr lang="en-US" sz="1400" dirty="0"/>
          </a:p>
          <a:p>
            <a:endParaRPr lang="en-US" dirty="0"/>
          </a:p>
          <a:p>
            <a:endParaRPr lang="en-US" dirty="0"/>
          </a:p>
          <a:p>
            <a:endParaRPr lang="en-US" dirty="0"/>
          </a:p>
          <a:p>
            <a:endParaRPr lang="en-US" dirty="0"/>
          </a:p>
          <a:p>
            <a:endParaRPr lang="en-US" dirty="0"/>
          </a:p>
        </p:txBody>
      </p:sp>
      <p:sp>
        <p:nvSpPr>
          <p:cNvPr id="8" name="TextBox 7">
            <a:extLst>
              <a:ext uri="{FF2B5EF4-FFF2-40B4-BE49-F238E27FC236}">
                <a16:creationId xmlns:a16="http://schemas.microsoft.com/office/drawing/2014/main" id="{16F0669A-B559-4C82-BC44-2F32D533981F}"/>
              </a:ext>
            </a:extLst>
          </p:cNvPr>
          <p:cNvSpPr txBox="1"/>
          <p:nvPr/>
        </p:nvSpPr>
        <p:spPr>
          <a:xfrm>
            <a:off x="220580" y="691009"/>
            <a:ext cx="4636168" cy="2800767"/>
          </a:xfrm>
          <a:prstGeom prst="rect">
            <a:avLst/>
          </a:prstGeom>
          <a:noFill/>
        </p:spPr>
        <p:txBody>
          <a:bodyPr wrap="square" rtlCol="0">
            <a:spAutoFit/>
          </a:bodyPr>
          <a:lstStyle/>
          <a:p>
            <a:r>
              <a:rPr lang="en-US" dirty="0"/>
              <a:t>This UN document is all about who gets to control the satellites, which is what they are using to track human beings through their bodies and control your data. </a:t>
            </a:r>
            <a:endParaRPr lang="en-US" sz="1400" dirty="0"/>
          </a:p>
          <a:p>
            <a:endParaRPr lang="en-US" sz="1400" dirty="0"/>
          </a:p>
          <a:p>
            <a:endParaRPr lang="en-US" dirty="0"/>
          </a:p>
          <a:p>
            <a:endParaRPr lang="en-US" dirty="0"/>
          </a:p>
          <a:p>
            <a:endParaRPr lang="en-US" dirty="0"/>
          </a:p>
          <a:p>
            <a:endParaRPr lang="en-US" dirty="0"/>
          </a:p>
          <a:p>
            <a:endParaRPr lang="en-US" dirty="0"/>
          </a:p>
        </p:txBody>
      </p:sp>
      <p:sp>
        <p:nvSpPr>
          <p:cNvPr id="9" name="TextBox 8">
            <a:extLst>
              <a:ext uri="{FF2B5EF4-FFF2-40B4-BE49-F238E27FC236}">
                <a16:creationId xmlns:a16="http://schemas.microsoft.com/office/drawing/2014/main" id="{6958F787-89DF-487E-8E14-C1F3BBA73A1B}"/>
              </a:ext>
            </a:extLst>
          </p:cNvPr>
          <p:cNvSpPr txBox="1"/>
          <p:nvPr/>
        </p:nvSpPr>
        <p:spPr>
          <a:xfrm>
            <a:off x="5294026" y="4219225"/>
            <a:ext cx="7050373" cy="4431983"/>
          </a:xfrm>
          <a:prstGeom prst="rect">
            <a:avLst/>
          </a:prstGeom>
          <a:noFill/>
        </p:spPr>
        <p:txBody>
          <a:bodyPr wrap="square" rtlCol="0">
            <a:spAutoFit/>
          </a:bodyPr>
          <a:lstStyle/>
          <a:p>
            <a:r>
              <a:rPr lang="en-US" sz="1600" b="1" dirty="0"/>
              <a:t>Nomenclature –changing of words to make it more appealing to the masses</a:t>
            </a:r>
            <a:r>
              <a:rPr lang="en-US" sz="1400" dirty="0"/>
              <a:t>.</a:t>
            </a:r>
            <a:br>
              <a:rPr lang="en-US" sz="1400" dirty="0"/>
            </a:br>
            <a:r>
              <a:rPr lang="en-US" sz="1400" dirty="0"/>
              <a:t>Digital Inclusivity</a:t>
            </a:r>
            <a:br>
              <a:rPr lang="en-US" sz="1400" dirty="0"/>
            </a:br>
            <a:r>
              <a:rPr lang="en-US" sz="1400" dirty="0"/>
              <a:t>Reduce Digital Inequality</a:t>
            </a:r>
            <a:br>
              <a:rPr lang="en-US" sz="1400" dirty="0"/>
            </a:br>
            <a:r>
              <a:rPr lang="en-US" sz="1400" dirty="0"/>
              <a:t>Bridge the Digital Divide</a:t>
            </a:r>
            <a:br>
              <a:rPr lang="en-US" sz="1400" dirty="0"/>
            </a:br>
            <a:r>
              <a:rPr lang="en-US" sz="1400" dirty="0"/>
              <a:t>2.9 Billion People Still Don’t Use Internet</a:t>
            </a:r>
            <a:br>
              <a:rPr lang="en-US" sz="1400" dirty="0"/>
            </a:br>
            <a:r>
              <a:rPr lang="en-US" sz="1400" dirty="0"/>
              <a:t>Barriers to Connectivity</a:t>
            </a:r>
            <a:br>
              <a:rPr lang="en-US" sz="1400" dirty="0"/>
            </a:br>
            <a:r>
              <a:rPr lang="en-US" sz="1400" dirty="0"/>
              <a:t>Closing Connectivity gaps</a:t>
            </a:r>
            <a:br>
              <a:rPr lang="en-US" sz="1400" dirty="0"/>
            </a:br>
            <a:r>
              <a:rPr lang="en-US" sz="1400" dirty="0"/>
              <a:t>Peaceful Uses of Outer Space</a:t>
            </a:r>
            <a:br>
              <a:rPr lang="en-US" sz="1400" dirty="0"/>
            </a:br>
            <a:r>
              <a:rPr lang="en-US" sz="1400" dirty="0"/>
              <a:t>access to space based assets</a:t>
            </a:r>
            <a:br>
              <a:rPr lang="en-US" sz="1400" dirty="0"/>
            </a:br>
            <a:r>
              <a:rPr lang="en-US" sz="1400" dirty="0"/>
              <a:t>universal Internet connectivity</a:t>
            </a:r>
            <a:br>
              <a:rPr lang="en-US" dirty="0"/>
            </a:br>
            <a:br>
              <a:rPr lang="en-US" dirty="0"/>
            </a:br>
            <a:r>
              <a:rPr lang="en-US" dirty="0"/>
              <a:t> </a:t>
            </a:r>
            <a:endParaRPr lang="en-US" sz="1400" dirty="0"/>
          </a:p>
          <a:p>
            <a:endParaRPr lang="en-US" sz="1400"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08191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1" y="0"/>
            <a:ext cx="11634536" cy="707886"/>
          </a:xfrm>
          <a:prstGeom prst="rect">
            <a:avLst/>
          </a:prstGeom>
          <a:noFill/>
        </p:spPr>
        <p:txBody>
          <a:bodyPr wrap="square" rtlCol="0">
            <a:spAutoFit/>
          </a:bodyPr>
          <a:lstStyle/>
          <a:p>
            <a:pPr algn="ctr"/>
            <a:r>
              <a:rPr lang="en-US" sz="2000" dirty="0"/>
              <a:t>WEF says that LOW EARTH ORBIT SATELLITES ARE THE ONLY OPTION THAT WOULD CONNECT THE </a:t>
            </a:r>
            <a:br>
              <a:rPr lang="en-US" sz="2000" dirty="0"/>
            </a:br>
            <a:r>
              <a:rPr lang="en-US" sz="2000" dirty="0"/>
              <a:t>2.9 BILLION PEOPLE IN THE WORLD THAT ARE STILL NOT CONNECTED TO THE INTERNET. </a:t>
            </a:r>
          </a:p>
        </p:txBody>
      </p:sp>
      <p:sp>
        <p:nvSpPr>
          <p:cNvPr id="2" name="TextBox 1">
            <a:extLst>
              <a:ext uri="{FF2B5EF4-FFF2-40B4-BE49-F238E27FC236}">
                <a16:creationId xmlns:a16="http://schemas.microsoft.com/office/drawing/2014/main" id="{99772737-E13D-42CE-A9E1-F4B6E1FA102A}"/>
              </a:ext>
            </a:extLst>
          </p:cNvPr>
          <p:cNvSpPr txBox="1"/>
          <p:nvPr/>
        </p:nvSpPr>
        <p:spPr>
          <a:xfrm>
            <a:off x="361827" y="1014871"/>
            <a:ext cx="6027821" cy="6401753"/>
          </a:xfrm>
          <a:prstGeom prst="rect">
            <a:avLst/>
          </a:prstGeom>
          <a:noFill/>
        </p:spPr>
        <p:txBody>
          <a:bodyPr wrap="square" rtlCol="0">
            <a:spAutoFit/>
          </a:bodyPr>
          <a:lstStyle/>
          <a:p>
            <a:r>
              <a:rPr lang="en-US" b="1" dirty="0"/>
              <a:t>The European Union recently announced plans for an LEO satellite system worth €6 billion.</a:t>
            </a:r>
            <a:br>
              <a:rPr lang="en-US" b="1" dirty="0"/>
            </a:br>
            <a:br>
              <a:rPr lang="en-US" b="1" dirty="0"/>
            </a:br>
            <a:r>
              <a:rPr lang="en-US" dirty="0"/>
              <a:t>The EU is entering a </a:t>
            </a:r>
            <a:r>
              <a:rPr lang="en-US" u="sng" dirty="0">
                <a:hlinkClick r:id="rId2"/>
              </a:rPr>
              <a:t>space internet race</a:t>
            </a:r>
            <a:r>
              <a:rPr lang="en-US" dirty="0"/>
              <a:t> where technology giants are spending billions of dollars on LEO satellite technology to close the global connectivity gaps. Space X’s </a:t>
            </a:r>
            <a:r>
              <a:rPr lang="en-US" dirty="0" err="1"/>
              <a:t>Starlink</a:t>
            </a:r>
            <a:r>
              <a:rPr lang="en-US" dirty="0"/>
              <a:t>, </a:t>
            </a:r>
            <a:r>
              <a:rPr lang="en-US" u="sng" dirty="0">
                <a:hlinkClick r:id="rId3"/>
              </a:rPr>
              <a:t>Elon Musk’s satellite internet venture</a:t>
            </a:r>
            <a:r>
              <a:rPr lang="en-US" dirty="0"/>
              <a:t>, has deployed nearly 2,000 satellites in orbit and has applied for </a:t>
            </a:r>
            <a:r>
              <a:rPr lang="en-US" dirty="0" err="1"/>
              <a:t>licences</a:t>
            </a:r>
            <a:r>
              <a:rPr lang="en-US" dirty="0"/>
              <a:t> to fly more than 40,000 satellites.</a:t>
            </a:r>
            <a:br>
              <a:rPr lang="en-US" dirty="0"/>
            </a:br>
            <a:br>
              <a:rPr lang="en-US" dirty="0"/>
            </a:br>
            <a:r>
              <a:rPr lang="en-US" b="1" dirty="0"/>
              <a:t>Bill Gates backs a $1 billion plan to cover Earth in 'Big Brother' satellites capable of streaming 'live and unfiltered' HD footage of the planet</a:t>
            </a:r>
            <a:br>
              <a:rPr lang="en-US" b="1" dirty="0"/>
            </a:br>
            <a:r>
              <a:rPr lang="en-US" dirty="0"/>
              <a:t>500 Low earth orbit satellites that have cameras pointed onto the earth that will create real time imagery that people an view on their cell phones.</a:t>
            </a:r>
            <a:r>
              <a:rPr lang="en-US" b="1" dirty="0"/>
              <a:t> </a:t>
            </a:r>
            <a:endParaRPr lang="en-US" dirty="0"/>
          </a:p>
          <a:p>
            <a:endParaRPr lang="en-US" dirty="0"/>
          </a:p>
          <a:p>
            <a:endParaRPr lang="en-US" sz="1400"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3F9C9FCF-BB15-43E2-85AB-A4E5BA53A6A7}"/>
              </a:ext>
            </a:extLst>
          </p:cNvPr>
          <p:cNvPicPr>
            <a:picLocks noChangeAspect="1"/>
          </p:cNvPicPr>
          <p:nvPr/>
        </p:nvPicPr>
        <p:blipFill>
          <a:blip r:embed="rId4"/>
          <a:stretch>
            <a:fillRect/>
          </a:stretch>
        </p:blipFill>
        <p:spPr>
          <a:xfrm>
            <a:off x="6389648" y="1472014"/>
            <a:ext cx="5620999" cy="3913971"/>
          </a:xfrm>
          <a:prstGeom prst="rect">
            <a:avLst/>
          </a:prstGeom>
        </p:spPr>
      </p:pic>
    </p:spTree>
    <p:extLst>
      <p:ext uri="{BB962C8B-B14F-4D97-AF65-F5344CB8AC3E}">
        <p14:creationId xmlns:p14="http://schemas.microsoft.com/office/powerpoint/2010/main" val="2501896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295493" y="0"/>
            <a:ext cx="12317045" cy="1569660"/>
          </a:xfrm>
          <a:prstGeom prst="rect">
            <a:avLst/>
          </a:prstGeom>
          <a:noFill/>
        </p:spPr>
        <p:txBody>
          <a:bodyPr wrap="square" rtlCol="0">
            <a:spAutoFit/>
          </a:bodyPr>
          <a:lstStyle/>
          <a:p>
            <a:pPr algn="ctr"/>
            <a:r>
              <a:rPr lang="en-US" sz="3200" dirty="0"/>
              <a:t>Look how many LEO satellites they launched into space </a:t>
            </a:r>
            <a:br>
              <a:rPr lang="en-US" sz="3200" dirty="0"/>
            </a:br>
            <a:r>
              <a:rPr lang="en-US" sz="3200" dirty="0"/>
              <a:t>DURING THE PANDEMIC</a:t>
            </a:r>
          </a:p>
          <a:p>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170447" y="4950224"/>
            <a:ext cx="11851105" cy="3077766"/>
          </a:xfrm>
          <a:prstGeom prst="rect">
            <a:avLst/>
          </a:prstGeom>
          <a:noFill/>
        </p:spPr>
        <p:txBody>
          <a:bodyPr wrap="square" rtlCol="0">
            <a:spAutoFit/>
          </a:bodyPr>
          <a:lstStyle/>
          <a:p>
            <a:r>
              <a:rPr lang="en-US" dirty="0"/>
              <a:t>Its getting very congested up there in Low Earth Orbit. Check out this chart from the UN Paper on how many LEO satellites were launched into space. Look at the timing…during the pandemic is when they launched the most.  Almost makes you think that the LEO satellites and the nanochips in the vaccines were connected somehow? Perhaps they had to get 5.55 billion people injected with nanotech sensors to complete their LEO control grid? Perhaps that’s the reason they did Covid, to convince a large part of the worlds population to inject themselves with nanotech sensors?</a:t>
            </a:r>
            <a:r>
              <a:rPr lang="en-US" b="1" dirty="0"/>
              <a:t> </a:t>
            </a:r>
            <a:br>
              <a:rPr lang="en-US" b="1" dirty="0"/>
            </a:br>
            <a:endParaRPr lang="en-US" sz="1400" dirty="0"/>
          </a:p>
          <a:p>
            <a:endParaRPr lang="en-US" dirty="0"/>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68AE1512-D443-444A-A821-6422B9F79DC3}"/>
              </a:ext>
            </a:extLst>
          </p:cNvPr>
          <p:cNvPicPr/>
          <p:nvPr/>
        </p:nvPicPr>
        <p:blipFill>
          <a:blip r:embed="rId2"/>
          <a:stretch>
            <a:fillRect/>
          </a:stretch>
        </p:blipFill>
        <p:spPr>
          <a:xfrm>
            <a:off x="2574758" y="1155032"/>
            <a:ext cx="6273421" cy="3651035"/>
          </a:xfrm>
          <a:prstGeom prst="rect">
            <a:avLst/>
          </a:prstGeom>
        </p:spPr>
      </p:pic>
    </p:spTree>
    <p:extLst>
      <p:ext uri="{BB962C8B-B14F-4D97-AF65-F5344CB8AC3E}">
        <p14:creationId xmlns:p14="http://schemas.microsoft.com/office/powerpoint/2010/main" val="3303784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3" name="Picture 2">
            <a:extLst>
              <a:ext uri="{FF2B5EF4-FFF2-40B4-BE49-F238E27FC236}">
                <a16:creationId xmlns:a16="http://schemas.microsoft.com/office/drawing/2014/main" id="{42AF0D7D-8D99-4940-A9DB-40BFE07F710D}"/>
              </a:ext>
            </a:extLst>
          </p:cNvPr>
          <p:cNvPicPr>
            <a:picLocks noChangeAspect="1"/>
          </p:cNvPicPr>
          <p:nvPr/>
        </p:nvPicPr>
        <p:blipFill>
          <a:blip r:embed="rId2"/>
          <a:stretch>
            <a:fillRect/>
          </a:stretch>
        </p:blipFill>
        <p:spPr>
          <a:xfrm>
            <a:off x="1312210" y="749216"/>
            <a:ext cx="9567580" cy="5359567"/>
          </a:xfrm>
          <a:prstGeom prst="rect">
            <a:avLst/>
          </a:prstGeom>
        </p:spPr>
      </p:pic>
    </p:spTree>
    <p:extLst>
      <p:ext uri="{BB962C8B-B14F-4D97-AF65-F5344CB8AC3E}">
        <p14:creationId xmlns:p14="http://schemas.microsoft.com/office/powerpoint/2010/main" val="3423346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3" name="Picture 2">
            <a:extLst>
              <a:ext uri="{FF2B5EF4-FFF2-40B4-BE49-F238E27FC236}">
                <a16:creationId xmlns:a16="http://schemas.microsoft.com/office/drawing/2014/main" id="{7B17D33A-9EDA-4023-B07F-E06E0491D7C9}"/>
              </a:ext>
            </a:extLst>
          </p:cNvPr>
          <p:cNvPicPr>
            <a:picLocks noChangeAspect="1"/>
          </p:cNvPicPr>
          <p:nvPr/>
        </p:nvPicPr>
        <p:blipFill>
          <a:blip r:embed="rId2"/>
          <a:stretch>
            <a:fillRect/>
          </a:stretch>
        </p:blipFill>
        <p:spPr>
          <a:xfrm>
            <a:off x="804862" y="481012"/>
            <a:ext cx="10582275" cy="5895975"/>
          </a:xfrm>
          <a:prstGeom prst="rect">
            <a:avLst/>
          </a:prstGeom>
        </p:spPr>
      </p:pic>
    </p:spTree>
    <p:extLst>
      <p:ext uri="{BB962C8B-B14F-4D97-AF65-F5344CB8AC3E}">
        <p14:creationId xmlns:p14="http://schemas.microsoft.com/office/powerpoint/2010/main" val="2658636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5" name="Picture 4" descr="Terahertz Band - 6G Cell Service Has Science Obstacles That Can Be ...">
            <a:extLst>
              <a:ext uri="{FF2B5EF4-FFF2-40B4-BE49-F238E27FC236}">
                <a16:creationId xmlns:a16="http://schemas.microsoft.com/office/drawing/2014/main" id="{BA4FCA9C-00B5-4A11-8195-0A7E5C8AAFA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61209" y="306806"/>
            <a:ext cx="11265569" cy="5757110"/>
          </a:xfrm>
          <a:prstGeom prst="rect">
            <a:avLst/>
          </a:prstGeom>
          <a:noFill/>
          <a:ln>
            <a:noFill/>
          </a:ln>
        </p:spPr>
      </p:pic>
    </p:spTree>
    <p:extLst>
      <p:ext uri="{BB962C8B-B14F-4D97-AF65-F5344CB8AC3E}">
        <p14:creationId xmlns:p14="http://schemas.microsoft.com/office/powerpoint/2010/main" val="2541756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4" name="Picture 3">
            <a:extLst>
              <a:ext uri="{FF2B5EF4-FFF2-40B4-BE49-F238E27FC236}">
                <a16:creationId xmlns:a16="http://schemas.microsoft.com/office/drawing/2014/main" id="{3B7A4DDD-1A72-4B0E-BD1A-8F8808258FF9}"/>
              </a:ext>
            </a:extLst>
          </p:cNvPr>
          <p:cNvPicPr/>
          <p:nvPr/>
        </p:nvPicPr>
        <p:blipFill>
          <a:blip r:embed="rId2"/>
          <a:stretch>
            <a:fillRect/>
          </a:stretch>
        </p:blipFill>
        <p:spPr>
          <a:xfrm>
            <a:off x="380999" y="348230"/>
            <a:ext cx="11345779" cy="5924233"/>
          </a:xfrm>
          <a:prstGeom prst="rect">
            <a:avLst/>
          </a:prstGeom>
        </p:spPr>
      </p:pic>
    </p:spTree>
    <p:extLst>
      <p:ext uri="{BB962C8B-B14F-4D97-AF65-F5344CB8AC3E}">
        <p14:creationId xmlns:p14="http://schemas.microsoft.com/office/powerpoint/2010/main" val="2597452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4" name="Picture 3">
            <a:extLst>
              <a:ext uri="{FF2B5EF4-FFF2-40B4-BE49-F238E27FC236}">
                <a16:creationId xmlns:a16="http://schemas.microsoft.com/office/drawing/2014/main" id="{C721E9EF-BD87-4D9A-9624-684D795894DC}"/>
              </a:ext>
            </a:extLst>
          </p:cNvPr>
          <p:cNvPicPr/>
          <p:nvPr/>
        </p:nvPicPr>
        <p:blipFill>
          <a:blip r:embed="rId2"/>
          <a:stretch>
            <a:fillRect/>
          </a:stretch>
        </p:blipFill>
        <p:spPr>
          <a:xfrm>
            <a:off x="1168952" y="71377"/>
            <a:ext cx="9242375" cy="6315136"/>
          </a:xfrm>
          <a:prstGeom prst="rect">
            <a:avLst/>
          </a:prstGeom>
        </p:spPr>
      </p:pic>
    </p:spTree>
    <p:extLst>
      <p:ext uri="{BB962C8B-B14F-4D97-AF65-F5344CB8AC3E}">
        <p14:creationId xmlns:p14="http://schemas.microsoft.com/office/powerpoint/2010/main" val="105500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4" name="Picture 3">
            <a:extLst>
              <a:ext uri="{FF2B5EF4-FFF2-40B4-BE49-F238E27FC236}">
                <a16:creationId xmlns:a16="http://schemas.microsoft.com/office/drawing/2014/main" id="{4255B732-C9AE-480E-90A3-31CCB64F3E8A}"/>
              </a:ext>
            </a:extLst>
          </p:cNvPr>
          <p:cNvPicPr/>
          <p:nvPr/>
        </p:nvPicPr>
        <p:blipFill>
          <a:blip r:embed="rId2"/>
          <a:stretch>
            <a:fillRect/>
          </a:stretch>
        </p:blipFill>
        <p:spPr>
          <a:xfrm>
            <a:off x="800100" y="360880"/>
            <a:ext cx="10591800" cy="6025633"/>
          </a:xfrm>
          <a:prstGeom prst="rect">
            <a:avLst/>
          </a:prstGeom>
        </p:spPr>
      </p:pic>
    </p:spTree>
    <p:extLst>
      <p:ext uri="{BB962C8B-B14F-4D97-AF65-F5344CB8AC3E}">
        <p14:creationId xmlns:p14="http://schemas.microsoft.com/office/powerpoint/2010/main" val="2417661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4" name="Picture 3">
            <a:extLst>
              <a:ext uri="{FF2B5EF4-FFF2-40B4-BE49-F238E27FC236}">
                <a16:creationId xmlns:a16="http://schemas.microsoft.com/office/drawing/2014/main" id="{ED907ED6-4E50-497B-A63C-BC1C31FA5D16}"/>
              </a:ext>
            </a:extLst>
          </p:cNvPr>
          <p:cNvPicPr/>
          <p:nvPr/>
        </p:nvPicPr>
        <p:blipFill>
          <a:blip r:embed="rId2"/>
          <a:stretch>
            <a:fillRect/>
          </a:stretch>
        </p:blipFill>
        <p:spPr>
          <a:xfrm>
            <a:off x="816142" y="322781"/>
            <a:ext cx="10559716" cy="6063732"/>
          </a:xfrm>
          <a:prstGeom prst="rect">
            <a:avLst/>
          </a:prstGeom>
        </p:spPr>
      </p:pic>
    </p:spTree>
    <p:extLst>
      <p:ext uri="{BB962C8B-B14F-4D97-AF65-F5344CB8AC3E}">
        <p14:creationId xmlns:p14="http://schemas.microsoft.com/office/powerpoint/2010/main" val="4216793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4" name="TextBox 3">
            <a:extLst>
              <a:ext uri="{FF2B5EF4-FFF2-40B4-BE49-F238E27FC236}">
                <a16:creationId xmlns:a16="http://schemas.microsoft.com/office/drawing/2014/main" id="{87976F66-A4CF-4B11-9780-62C3490E2FE8}"/>
              </a:ext>
            </a:extLst>
          </p:cNvPr>
          <p:cNvSpPr txBox="1"/>
          <p:nvPr/>
        </p:nvSpPr>
        <p:spPr>
          <a:xfrm>
            <a:off x="1896978" y="154534"/>
            <a:ext cx="8398041" cy="707886"/>
          </a:xfrm>
          <a:prstGeom prst="rect">
            <a:avLst/>
          </a:prstGeom>
          <a:noFill/>
        </p:spPr>
        <p:txBody>
          <a:bodyPr wrap="square" rtlCol="0">
            <a:spAutoFit/>
          </a:bodyPr>
          <a:lstStyle/>
          <a:p>
            <a:r>
              <a:rPr lang="en-US" sz="4000" dirty="0"/>
              <a:t>COVID TRUTH EDUCATIONAL SERIES</a:t>
            </a:r>
          </a:p>
        </p:txBody>
      </p:sp>
      <p:sp>
        <p:nvSpPr>
          <p:cNvPr id="3" name="TextBox 2">
            <a:extLst>
              <a:ext uri="{FF2B5EF4-FFF2-40B4-BE49-F238E27FC236}">
                <a16:creationId xmlns:a16="http://schemas.microsoft.com/office/drawing/2014/main" id="{5C934C52-13A3-430C-81E6-6790160343D3}"/>
              </a:ext>
            </a:extLst>
          </p:cNvPr>
          <p:cNvSpPr txBox="1"/>
          <p:nvPr/>
        </p:nvSpPr>
        <p:spPr>
          <a:xfrm>
            <a:off x="827708" y="1243786"/>
            <a:ext cx="10536579" cy="4370427"/>
          </a:xfrm>
          <a:prstGeom prst="rect">
            <a:avLst/>
          </a:prstGeom>
          <a:noFill/>
        </p:spPr>
        <p:txBody>
          <a:bodyPr wrap="square" rtlCol="0">
            <a:spAutoFit/>
          </a:bodyPr>
          <a:lstStyle/>
          <a:p>
            <a:r>
              <a:rPr lang="en-US" sz="2000" dirty="0"/>
              <a:t>This video is one of several videos we are calling the COVID Truth Educational Series.  It has been put together in a step by step educational format. The purpose of these videos is to help clear up the confusion of the lies that have been told to the public through the COVID agenda.  We believe that educating people about the truth of what was done to the human population through COVID is the best defense humanity has against this ever happening again, and those who planned COVID are definitely planning to do something again in the near future. </a:t>
            </a:r>
            <a:br>
              <a:rPr lang="en-US" sz="2000" dirty="0"/>
            </a:br>
            <a:endParaRPr lang="en-US" sz="2000" dirty="0"/>
          </a:p>
          <a:p>
            <a:r>
              <a:rPr lang="en-US" sz="2000" dirty="0"/>
              <a:t>This video is meant to be free and uninterrupted.  It is put together as a public service by FTWProject.com  We are Engineers, Scientists and Researchers that run a handmade EMF protection products business. We are also Authors of the Book “Forbidden Tech The Complete Guide To Energy, Social, And Biological Technologies That They Did Not Want You To Know About”</a:t>
            </a:r>
            <a:br>
              <a:rPr lang="en-US" sz="2000" dirty="0"/>
            </a:br>
            <a:br>
              <a:rPr lang="en-US" sz="2000" dirty="0"/>
            </a:br>
            <a:r>
              <a:rPr lang="en-US" sz="2000" dirty="0"/>
              <a:t>We Hope You Benefit From this Presentation and Share it / Mirror It To Help Spread The Word.  </a:t>
            </a:r>
            <a:br>
              <a:rPr lang="en-US" dirty="0"/>
            </a:br>
            <a:endParaRPr lang="en-US" dirty="0"/>
          </a:p>
        </p:txBody>
      </p:sp>
    </p:spTree>
    <p:extLst>
      <p:ext uri="{BB962C8B-B14F-4D97-AF65-F5344CB8AC3E}">
        <p14:creationId xmlns:p14="http://schemas.microsoft.com/office/powerpoint/2010/main" val="4017131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4" name="Picture 3">
            <a:extLst>
              <a:ext uri="{FF2B5EF4-FFF2-40B4-BE49-F238E27FC236}">
                <a16:creationId xmlns:a16="http://schemas.microsoft.com/office/drawing/2014/main" id="{3150BB32-3884-430D-9052-FE576AA488CE}"/>
              </a:ext>
            </a:extLst>
          </p:cNvPr>
          <p:cNvPicPr/>
          <p:nvPr/>
        </p:nvPicPr>
        <p:blipFill>
          <a:blip r:embed="rId2"/>
          <a:stretch>
            <a:fillRect/>
          </a:stretch>
        </p:blipFill>
        <p:spPr>
          <a:xfrm>
            <a:off x="685798" y="92075"/>
            <a:ext cx="10479505" cy="6294438"/>
          </a:xfrm>
          <a:prstGeom prst="rect">
            <a:avLst/>
          </a:prstGeom>
        </p:spPr>
      </p:pic>
    </p:spTree>
    <p:extLst>
      <p:ext uri="{BB962C8B-B14F-4D97-AF65-F5344CB8AC3E}">
        <p14:creationId xmlns:p14="http://schemas.microsoft.com/office/powerpoint/2010/main" val="521605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74AB9C31-04AE-4374-A104-5BB98C52C7D9}"/>
              </a:ext>
            </a:extLst>
          </p:cNvPr>
          <p:cNvSpPr txBox="1"/>
          <p:nvPr/>
        </p:nvSpPr>
        <p:spPr>
          <a:xfrm>
            <a:off x="705853" y="689811"/>
            <a:ext cx="10331115" cy="4893647"/>
          </a:xfrm>
          <a:prstGeom prst="rect">
            <a:avLst/>
          </a:prstGeom>
          <a:noFill/>
        </p:spPr>
        <p:txBody>
          <a:bodyPr wrap="square" rtlCol="0">
            <a:spAutoFit/>
          </a:bodyPr>
          <a:lstStyle/>
          <a:p>
            <a:r>
              <a:rPr lang="en-US" sz="2400" dirty="0"/>
              <a:t>Plasmonics</a:t>
            </a:r>
          </a:p>
          <a:p>
            <a:r>
              <a:rPr lang="en-US" sz="2400" dirty="0"/>
              <a:t>Also called nanoplasmonics refers to the generation, detection, and manipulation of signals at optical frequencies along metal-dielectric interfaces in the nanometer scale. It is what they use for “sensing”. The plasmas they are creating in this technology relay information about the target (person) in real time. This plasma can also be used to manipulate signals in the body  can trigger lethal actions in the body. </a:t>
            </a:r>
          </a:p>
          <a:p>
            <a:endParaRPr lang="en-US" sz="2400" dirty="0"/>
          </a:p>
          <a:p>
            <a:r>
              <a:rPr lang="en-US" sz="2400" dirty="0"/>
              <a:t>“Sensing” </a:t>
            </a:r>
          </a:p>
          <a:p>
            <a:r>
              <a:rPr lang="en-US" sz="2400" dirty="0"/>
              <a:t>the acquiring of information from a distance. For example satellites are remote sensors acquiring information about the atmosphere, and plasmonic nano antennae’s and transceivers are also sensors of information on a small scale, such as acquiring information from a room or inside of your body. </a:t>
            </a:r>
          </a:p>
        </p:txBody>
      </p:sp>
    </p:spTree>
    <p:extLst>
      <p:ext uri="{BB962C8B-B14F-4D97-AF65-F5344CB8AC3E}">
        <p14:creationId xmlns:p14="http://schemas.microsoft.com/office/powerpoint/2010/main" val="1875516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37AAB3B3-382A-4635-95E9-99BA89E8ED38}"/>
              </a:ext>
            </a:extLst>
          </p:cNvPr>
          <p:cNvSpPr txBox="1"/>
          <p:nvPr/>
        </p:nvSpPr>
        <p:spPr>
          <a:xfrm>
            <a:off x="257175" y="1391211"/>
            <a:ext cx="3272590" cy="3170099"/>
          </a:xfrm>
          <a:prstGeom prst="rect">
            <a:avLst/>
          </a:prstGeom>
          <a:noFill/>
        </p:spPr>
        <p:txBody>
          <a:bodyPr wrap="square" rtlCol="0">
            <a:spAutoFit/>
          </a:bodyPr>
          <a:lstStyle/>
          <a:p>
            <a:r>
              <a:rPr lang="en-US" sz="2000" dirty="0"/>
              <a:t>Graphene Based Plasmonic Nano-Antennas</a:t>
            </a:r>
          </a:p>
          <a:p>
            <a:r>
              <a:rPr lang="en-US" sz="2000" dirty="0"/>
              <a:t>A nano sized antennae made out of graphene. They stimulate the graphene with Electromagnetic waves which create plasma waves across the surface that allow for the communication needed. </a:t>
            </a:r>
          </a:p>
        </p:txBody>
      </p:sp>
      <p:pic>
        <p:nvPicPr>
          <p:cNvPr id="4" name="Picture 3">
            <a:extLst>
              <a:ext uri="{FF2B5EF4-FFF2-40B4-BE49-F238E27FC236}">
                <a16:creationId xmlns:a16="http://schemas.microsoft.com/office/drawing/2014/main" id="{550B0287-F1D3-4199-9AB0-AC75D2D4C956}"/>
              </a:ext>
            </a:extLst>
          </p:cNvPr>
          <p:cNvPicPr>
            <a:picLocks noChangeAspect="1"/>
          </p:cNvPicPr>
          <p:nvPr/>
        </p:nvPicPr>
        <p:blipFill>
          <a:blip r:embed="rId2"/>
          <a:stretch>
            <a:fillRect/>
          </a:stretch>
        </p:blipFill>
        <p:spPr>
          <a:xfrm>
            <a:off x="3580829" y="591482"/>
            <a:ext cx="8353996" cy="4875307"/>
          </a:xfrm>
          <a:prstGeom prst="rect">
            <a:avLst/>
          </a:prstGeom>
        </p:spPr>
      </p:pic>
      <p:sp>
        <p:nvSpPr>
          <p:cNvPr id="5" name="TextBox 4">
            <a:extLst>
              <a:ext uri="{FF2B5EF4-FFF2-40B4-BE49-F238E27FC236}">
                <a16:creationId xmlns:a16="http://schemas.microsoft.com/office/drawing/2014/main" id="{17DA874E-CE65-487A-8612-D50B07E15292}"/>
              </a:ext>
            </a:extLst>
          </p:cNvPr>
          <p:cNvSpPr txBox="1"/>
          <p:nvPr/>
        </p:nvSpPr>
        <p:spPr>
          <a:xfrm>
            <a:off x="6272963" y="5466789"/>
            <a:ext cx="5197141" cy="584775"/>
          </a:xfrm>
          <a:prstGeom prst="rect">
            <a:avLst/>
          </a:prstGeom>
          <a:noFill/>
        </p:spPr>
        <p:txBody>
          <a:bodyPr wrap="square" rtlCol="0">
            <a:spAutoFit/>
          </a:bodyPr>
          <a:lstStyle/>
          <a:p>
            <a:r>
              <a:rPr lang="en-US" dirty="0"/>
              <a:t> </a:t>
            </a:r>
            <a:r>
              <a:rPr lang="en-US" sz="3200" dirty="0"/>
              <a:t>BLOCKED BY CIA</a:t>
            </a:r>
          </a:p>
        </p:txBody>
      </p:sp>
    </p:spTree>
    <p:extLst>
      <p:ext uri="{BB962C8B-B14F-4D97-AF65-F5344CB8AC3E}">
        <p14:creationId xmlns:p14="http://schemas.microsoft.com/office/powerpoint/2010/main" val="1298679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4" name="Picture 3">
            <a:extLst>
              <a:ext uri="{FF2B5EF4-FFF2-40B4-BE49-F238E27FC236}">
                <a16:creationId xmlns:a16="http://schemas.microsoft.com/office/drawing/2014/main" id="{A3C54319-C22B-4E06-908E-4467C711CE80}"/>
              </a:ext>
            </a:extLst>
          </p:cNvPr>
          <p:cNvPicPr/>
          <p:nvPr/>
        </p:nvPicPr>
        <p:blipFill>
          <a:blip r:embed="rId2"/>
          <a:stretch>
            <a:fillRect/>
          </a:stretch>
        </p:blipFill>
        <p:spPr>
          <a:xfrm>
            <a:off x="1446496" y="204704"/>
            <a:ext cx="9061331" cy="6181809"/>
          </a:xfrm>
          <a:prstGeom prst="rect">
            <a:avLst/>
          </a:prstGeom>
        </p:spPr>
      </p:pic>
    </p:spTree>
    <p:extLst>
      <p:ext uri="{BB962C8B-B14F-4D97-AF65-F5344CB8AC3E}">
        <p14:creationId xmlns:p14="http://schemas.microsoft.com/office/powerpoint/2010/main" val="3924948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37AAB3B3-382A-4635-95E9-99BA89E8ED38}"/>
              </a:ext>
            </a:extLst>
          </p:cNvPr>
          <p:cNvSpPr txBox="1"/>
          <p:nvPr/>
        </p:nvSpPr>
        <p:spPr>
          <a:xfrm>
            <a:off x="257175" y="717441"/>
            <a:ext cx="3807526" cy="4893647"/>
          </a:xfrm>
          <a:prstGeom prst="rect">
            <a:avLst/>
          </a:prstGeom>
          <a:noFill/>
        </p:spPr>
        <p:txBody>
          <a:bodyPr wrap="square" rtlCol="0">
            <a:spAutoFit/>
          </a:bodyPr>
          <a:lstStyle/>
          <a:p>
            <a:r>
              <a:rPr lang="en-US" sz="2400" b="1" dirty="0"/>
              <a:t>Reconfigurable Intelligent Surfaces</a:t>
            </a:r>
          </a:p>
          <a:p>
            <a:endParaRPr lang="en-US" sz="2400" dirty="0"/>
          </a:p>
          <a:p>
            <a:r>
              <a:rPr lang="en-US" sz="2400" dirty="0"/>
              <a:t>They arrange these graphene plasmonic nano antennas and transceivers in an array (line up a bunch of them side by side) and use them to create surfaces of all kinds that can be used to track things like high speed vehicles in real time and more. </a:t>
            </a:r>
          </a:p>
        </p:txBody>
      </p:sp>
      <p:pic>
        <p:nvPicPr>
          <p:cNvPr id="7" name="Picture 6">
            <a:extLst>
              <a:ext uri="{FF2B5EF4-FFF2-40B4-BE49-F238E27FC236}">
                <a16:creationId xmlns:a16="http://schemas.microsoft.com/office/drawing/2014/main" id="{0E514FE6-564F-4928-9337-824AA7A80216}"/>
              </a:ext>
            </a:extLst>
          </p:cNvPr>
          <p:cNvPicPr>
            <a:picLocks noChangeAspect="1"/>
          </p:cNvPicPr>
          <p:nvPr/>
        </p:nvPicPr>
        <p:blipFill>
          <a:blip r:embed="rId2"/>
          <a:stretch>
            <a:fillRect/>
          </a:stretch>
        </p:blipFill>
        <p:spPr>
          <a:xfrm>
            <a:off x="4064701" y="477212"/>
            <a:ext cx="7736348" cy="5374104"/>
          </a:xfrm>
          <a:prstGeom prst="rect">
            <a:avLst/>
          </a:prstGeom>
        </p:spPr>
      </p:pic>
    </p:spTree>
    <p:extLst>
      <p:ext uri="{BB962C8B-B14F-4D97-AF65-F5344CB8AC3E}">
        <p14:creationId xmlns:p14="http://schemas.microsoft.com/office/powerpoint/2010/main" val="1024981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4" name="Picture 3">
            <a:extLst>
              <a:ext uri="{FF2B5EF4-FFF2-40B4-BE49-F238E27FC236}">
                <a16:creationId xmlns:a16="http://schemas.microsoft.com/office/drawing/2014/main" id="{F2C36F96-CF3F-4C28-8FFD-586BA38AA4B9}"/>
              </a:ext>
            </a:extLst>
          </p:cNvPr>
          <p:cNvPicPr/>
          <p:nvPr/>
        </p:nvPicPr>
        <p:blipFill>
          <a:blip r:embed="rId2"/>
          <a:stretch>
            <a:fillRect/>
          </a:stretch>
        </p:blipFill>
        <p:spPr>
          <a:xfrm>
            <a:off x="489535" y="882315"/>
            <a:ext cx="11212930" cy="5476691"/>
          </a:xfrm>
          <a:prstGeom prst="rect">
            <a:avLst/>
          </a:prstGeom>
        </p:spPr>
      </p:pic>
      <p:sp>
        <p:nvSpPr>
          <p:cNvPr id="5" name="TextBox 4">
            <a:extLst>
              <a:ext uri="{FF2B5EF4-FFF2-40B4-BE49-F238E27FC236}">
                <a16:creationId xmlns:a16="http://schemas.microsoft.com/office/drawing/2014/main" id="{5EAE940E-F84B-4159-9F81-FB6D5BCC1A5B}"/>
              </a:ext>
            </a:extLst>
          </p:cNvPr>
          <p:cNvSpPr txBox="1"/>
          <p:nvPr/>
        </p:nvSpPr>
        <p:spPr>
          <a:xfrm>
            <a:off x="2169694" y="145051"/>
            <a:ext cx="8398041" cy="707886"/>
          </a:xfrm>
          <a:prstGeom prst="rect">
            <a:avLst/>
          </a:prstGeom>
          <a:noFill/>
        </p:spPr>
        <p:txBody>
          <a:bodyPr wrap="square" rtlCol="0">
            <a:spAutoFit/>
          </a:bodyPr>
          <a:lstStyle/>
          <a:p>
            <a:r>
              <a:rPr lang="en-US" sz="4000" dirty="0"/>
              <a:t>Examples of Intelligent Surfaces</a:t>
            </a:r>
          </a:p>
        </p:txBody>
      </p:sp>
    </p:spTree>
    <p:extLst>
      <p:ext uri="{BB962C8B-B14F-4D97-AF65-F5344CB8AC3E}">
        <p14:creationId xmlns:p14="http://schemas.microsoft.com/office/powerpoint/2010/main" val="2262655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4" name="TextBox 3">
            <a:extLst>
              <a:ext uri="{FF2B5EF4-FFF2-40B4-BE49-F238E27FC236}">
                <a16:creationId xmlns:a16="http://schemas.microsoft.com/office/drawing/2014/main" id="{4C5D88AE-306F-4B05-B9AD-821444B9E6C9}"/>
              </a:ext>
            </a:extLst>
          </p:cNvPr>
          <p:cNvSpPr txBox="1"/>
          <p:nvPr/>
        </p:nvSpPr>
        <p:spPr>
          <a:xfrm>
            <a:off x="2169694" y="145051"/>
            <a:ext cx="8398041" cy="707886"/>
          </a:xfrm>
          <a:prstGeom prst="rect">
            <a:avLst/>
          </a:prstGeom>
          <a:noFill/>
        </p:spPr>
        <p:txBody>
          <a:bodyPr wrap="square" rtlCol="0">
            <a:spAutoFit/>
          </a:bodyPr>
          <a:lstStyle/>
          <a:p>
            <a:r>
              <a:rPr lang="en-US" sz="4000" dirty="0"/>
              <a:t>Examples of Intelligent Surfaces</a:t>
            </a:r>
          </a:p>
        </p:txBody>
      </p:sp>
      <p:pic>
        <p:nvPicPr>
          <p:cNvPr id="3" name="Picture 2">
            <a:extLst>
              <a:ext uri="{FF2B5EF4-FFF2-40B4-BE49-F238E27FC236}">
                <a16:creationId xmlns:a16="http://schemas.microsoft.com/office/drawing/2014/main" id="{CE63FF0E-E2E3-4743-BF21-61BB0688C886}"/>
              </a:ext>
            </a:extLst>
          </p:cNvPr>
          <p:cNvPicPr>
            <a:picLocks noChangeAspect="1"/>
          </p:cNvPicPr>
          <p:nvPr/>
        </p:nvPicPr>
        <p:blipFill>
          <a:blip r:embed="rId2"/>
          <a:stretch>
            <a:fillRect/>
          </a:stretch>
        </p:blipFill>
        <p:spPr>
          <a:xfrm>
            <a:off x="1009144" y="799960"/>
            <a:ext cx="9657604" cy="5586553"/>
          </a:xfrm>
          <a:prstGeom prst="rect">
            <a:avLst/>
          </a:prstGeom>
        </p:spPr>
      </p:pic>
    </p:spTree>
    <p:extLst>
      <p:ext uri="{BB962C8B-B14F-4D97-AF65-F5344CB8AC3E}">
        <p14:creationId xmlns:p14="http://schemas.microsoft.com/office/powerpoint/2010/main" val="152225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3" name="Picture 2">
            <a:extLst>
              <a:ext uri="{FF2B5EF4-FFF2-40B4-BE49-F238E27FC236}">
                <a16:creationId xmlns:a16="http://schemas.microsoft.com/office/drawing/2014/main" id="{38C6BC7A-F2F3-4458-85E5-76C197F557B5}"/>
              </a:ext>
            </a:extLst>
          </p:cNvPr>
          <p:cNvPicPr>
            <a:picLocks noChangeAspect="1"/>
          </p:cNvPicPr>
          <p:nvPr/>
        </p:nvPicPr>
        <p:blipFill>
          <a:blip r:embed="rId2"/>
          <a:stretch>
            <a:fillRect/>
          </a:stretch>
        </p:blipFill>
        <p:spPr>
          <a:xfrm>
            <a:off x="1259555" y="320464"/>
            <a:ext cx="9672889" cy="6066049"/>
          </a:xfrm>
          <a:prstGeom prst="rect">
            <a:avLst/>
          </a:prstGeom>
        </p:spPr>
      </p:pic>
    </p:spTree>
    <p:extLst>
      <p:ext uri="{BB962C8B-B14F-4D97-AF65-F5344CB8AC3E}">
        <p14:creationId xmlns:p14="http://schemas.microsoft.com/office/powerpoint/2010/main" val="1486766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4" name="Picture 3">
            <a:extLst>
              <a:ext uri="{FF2B5EF4-FFF2-40B4-BE49-F238E27FC236}">
                <a16:creationId xmlns:a16="http://schemas.microsoft.com/office/drawing/2014/main" id="{C6CC8EB8-97F7-4B0A-AFD3-E203B02D5038}"/>
              </a:ext>
            </a:extLst>
          </p:cNvPr>
          <p:cNvPicPr>
            <a:picLocks noChangeAspect="1"/>
          </p:cNvPicPr>
          <p:nvPr/>
        </p:nvPicPr>
        <p:blipFill>
          <a:blip r:embed="rId2"/>
          <a:stretch>
            <a:fillRect/>
          </a:stretch>
        </p:blipFill>
        <p:spPr>
          <a:xfrm>
            <a:off x="1174693" y="331488"/>
            <a:ext cx="9493308" cy="6055025"/>
          </a:xfrm>
          <a:prstGeom prst="rect">
            <a:avLst/>
          </a:prstGeom>
        </p:spPr>
      </p:pic>
    </p:spTree>
    <p:extLst>
      <p:ext uri="{BB962C8B-B14F-4D97-AF65-F5344CB8AC3E}">
        <p14:creationId xmlns:p14="http://schemas.microsoft.com/office/powerpoint/2010/main" val="1440185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4" name="Picture 3">
            <a:extLst>
              <a:ext uri="{FF2B5EF4-FFF2-40B4-BE49-F238E27FC236}">
                <a16:creationId xmlns:a16="http://schemas.microsoft.com/office/drawing/2014/main" id="{D7EB7B13-778C-4331-8D5D-A69C72B0D5A4}"/>
              </a:ext>
            </a:extLst>
          </p:cNvPr>
          <p:cNvPicPr>
            <a:picLocks noChangeAspect="1"/>
          </p:cNvPicPr>
          <p:nvPr/>
        </p:nvPicPr>
        <p:blipFill>
          <a:blip r:embed="rId2"/>
          <a:stretch>
            <a:fillRect/>
          </a:stretch>
        </p:blipFill>
        <p:spPr>
          <a:xfrm>
            <a:off x="1365159" y="282677"/>
            <a:ext cx="8551621" cy="5954599"/>
          </a:xfrm>
          <a:prstGeom prst="rect">
            <a:avLst/>
          </a:prstGeom>
        </p:spPr>
      </p:pic>
    </p:spTree>
    <p:extLst>
      <p:ext uri="{BB962C8B-B14F-4D97-AF65-F5344CB8AC3E}">
        <p14:creationId xmlns:p14="http://schemas.microsoft.com/office/powerpoint/2010/main" val="2725012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761A8C84-0EC9-4BA3-9B9B-41623BB707C6}"/>
              </a:ext>
            </a:extLst>
          </p:cNvPr>
          <p:cNvSpPr txBox="1"/>
          <p:nvPr/>
        </p:nvSpPr>
        <p:spPr>
          <a:xfrm>
            <a:off x="657726" y="1097941"/>
            <a:ext cx="10876548" cy="3785652"/>
          </a:xfrm>
          <a:prstGeom prst="rect">
            <a:avLst/>
          </a:prstGeom>
          <a:noFill/>
        </p:spPr>
        <p:txBody>
          <a:bodyPr wrap="square" rtlCol="0">
            <a:spAutoFit/>
          </a:bodyPr>
          <a:lstStyle/>
          <a:p>
            <a:r>
              <a:rPr lang="en-US" sz="2400" dirty="0"/>
              <a:t>This is what the most recent conferences and papers coming out of the UN and the WEF are focusing on right now. We have recently discovered a body of work that has been made public that discloses what the technology is, how it works, and what the plans are for rolling it out. While this technology is not really something new (its been worked on since at least the 1990’s) it was kept hidden and implemented covertly for years and then recently launched in full force right before COVID.  Perhaps it is the reason why Covid happened. The network consists of a global grid that runs on 6G and 7G frequencies that connects all surfaces of the planet through satellites in space to the nano machine technology that has been injected into 5.55 billion people through the Covid-19 Injections. </a:t>
            </a:r>
          </a:p>
        </p:txBody>
      </p:sp>
      <p:sp>
        <p:nvSpPr>
          <p:cNvPr id="4" name="TextBox 3">
            <a:extLst>
              <a:ext uri="{FF2B5EF4-FFF2-40B4-BE49-F238E27FC236}">
                <a16:creationId xmlns:a16="http://schemas.microsoft.com/office/drawing/2014/main" id="{88CBC7B2-A35D-4362-B990-282627F889DD}"/>
              </a:ext>
            </a:extLst>
          </p:cNvPr>
          <p:cNvSpPr txBox="1"/>
          <p:nvPr/>
        </p:nvSpPr>
        <p:spPr>
          <a:xfrm>
            <a:off x="2153653" y="-1058779"/>
            <a:ext cx="14281484" cy="523220"/>
          </a:xfrm>
          <a:prstGeom prst="rect">
            <a:avLst/>
          </a:prstGeom>
          <a:noFill/>
        </p:spPr>
        <p:txBody>
          <a:bodyPr wrap="square" rtlCol="0">
            <a:spAutoFit/>
          </a:bodyPr>
          <a:lstStyle/>
          <a:p>
            <a:r>
              <a:rPr lang="en-US" sz="2800" dirty="0"/>
              <a:t>The network that hooks up human bodies to the internet has just been established</a:t>
            </a:r>
            <a:r>
              <a:rPr lang="en-US" dirty="0"/>
              <a:t>.</a:t>
            </a:r>
          </a:p>
        </p:txBody>
      </p:sp>
      <p:pic>
        <p:nvPicPr>
          <p:cNvPr id="5" name="Picture 4">
            <a:extLst>
              <a:ext uri="{FF2B5EF4-FFF2-40B4-BE49-F238E27FC236}">
                <a16:creationId xmlns:a16="http://schemas.microsoft.com/office/drawing/2014/main" id="{32B51DD3-CB8F-43B1-8E14-5E2CAD0E4FA2}"/>
              </a:ext>
            </a:extLst>
          </p:cNvPr>
          <p:cNvPicPr>
            <a:picLocks noChangeAspect="1"/>
          </p:cNvPicPr>
          <p:nvPr/>
        </p:nvPicPr>
        <p:blipFill>
          <a:blip r:embed="rId2"/>
          <a:stretch>
            <a:fillRect/>
          </a:stretch>
        </p:blipFill>
        <p:spPr>
          <a:xfrm>
            <a:off x="88733" y="-204537"/>
            <a:ext cx="13968663" cy="1419726"/>
          </a:xfrm>
          <a:prstGeom prst="rect">
            <a:avLst/>
          </a:prstGeom>
        </p:spPr>
      </p:pic>
    </p:spTree>
    <p:extLst>
      <p:ext uri="{BB962C8B-B14F-4D97-AF65-F5344CB8AC3E}">
        <p14:creationId xmlns:p14="http://schemas.microsoft.com/office/powerpoint/2010/main" val="3494017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4" name="Picture 3">
            <a:extLst>
              <a:ext uri="{FF2B5EF4-FFF2-40B4-BE49-F238E27FC236}">
                <a16:creationId xmlns:a16="http://schemas.microsoft.com/office/drawing/2014/main" id="{95F99D77-D194-44D4-A3AD-1864957EFAEC}"/>
              </a:ext>
            </a:extLst>
          </p:cNvPr>
          <p:cNvPicPr/>
          <p:nvPr/>
        </p:nvPicPr>
        <p:blipFill>
          <a:blip r:embed="rId2"/>
          <a:stretch>
            <a:fillRect/>
          </a:stretch>
        </p:blipFill>
        <p:spPr>
          <a:xfrm>
            <a:off x="1072816" y="382555"/>
            <a:ext cx="10046368" cy="6003958"/>
          </a:xfrm>
          <a:prstGeom prst="rect">
            <a:avLst/>
          </a:prstGeom>
        </p:spPr>
      </p:pic>
    </p:spTree>
    <p:extLst>
      <p:ext uri="{BB962C8B-B14F-4D97-AF65-F5344CB8AC3E}">
        <p14:creationId xmlns:p14="http://schemas.microsoft.com/office/powerpoint/2010/main" val="3086730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2" name="TextBox 1">
            <a:extLst>
              <a:ext uri="{FF2B5EF4-FFF2-40B4-BE49-F238E27FC236}">
                <a16:creationId xmlns:a16="http://schemas.microsoft.com/office/drawing/2014/main" id="{99772737-E13D-42CE-A9E1-F4B6E1FA102A}"/>
              </a:ext>
            </a:extLst>
          </p:cNvPr>
          <p:cNvSpPr txBox="1"/>
          <p:nvPr/>
        </p:nvSpPr>
        <p:spPr>
          <a:xfrm>
            <a:off x="5743575" y="1055038"/>
            <a:ext cx="6027821" cy="5693866"/>
          </a:xfrm>
          <a:prstGeom prst="rect">
            <a:avLst/>
          </a:prstGeom>
          <a:noFill/>
        </p:spPr>
        <p:txBody>
          <a:bodyPr wrap="square" rtlCol="0">
            <a:spAutoFit/>
          </a:bodyPr>
          <a:lstStyle/>
          <a:p>
            <a:r>
              <a:rPr lang="en-US" sz="2000" dirty="0"/>
              <a:t>Ian Akyildiz slipped up and made the following statement at 13:40 in this presentation: https://www.youtube.com/watch?v=YAtQFkEg5-w </a:t>
            </a:r>
          </a:p>
          <a:p>
            <a:endParaRPr lang="en-US" sz="2000" dirty="0"/>
          </a:p>
          <a:p>
            <a:r>
              <a:rPr lang="en-US" sz="2000" dirty="0"/>
              <a:t>“I did a lot of research on the Internet of Bio-Nano Things in the last 15 years, this is bio nano machines that are injected into the body for monitoring of health problems. This is going really well. These Covid vaccines, these mRNAs are nothing more than small scale nano machines that are programmed and injected.”</a:t>
            </a:r>
          </a:p>
          <a:p>
            <a:endParaRPr lang="en-US" sz="2000" dirty="0"/>
          </a:p>
          <a:p>
            <a:r>
              <a:rPr lang="en-US" sz="2000" dirty="0"/>
              <a:t>Well he would know wouldn’t he?</a:t>
            </a:r>
          </a:p>
          <a:p>
            <a:endParaRPr lang="en-US" sz="1400"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9E3FB49F-F41D-4B20-81A3-118720815A65}"/>
              </a:ext>
            </a:extLst>
          </p:cNvPr>
          <p:cNvPicPr>
            <a:picLocks noChangeAspect="1"/>
          </p:cNvPicPr>
          <p:nvPr/>
        </p:nvPicPr>
        <p:blipFill>
          <a:blip r:embed="rId2"/>
          <a:stretch>
            <a:fillRect/>
          </a:stretch>
        </p:blipFill>
        <p:spPr>
          <a:xfrm>
            <a:off x="0" y="-162589"/>
            <a:ext cx="12885821" cy="1217627"/>
          </a:xfrm>
          <a:prstGeom prst="rect">
            <a:avLst/>
          </a:prstGeom>
        </p:spPr>
      </p:pic>
      <p:pic>
        <p:nvPicPr>
          <p:cNvPr id="6" name="Picture 5">
            <a:extLst>
              <a:ext uri="{FF2B5EF4-FFF2-40B4-BE49-F238E27FC236}">
                <a16:creationId xmlns:a16="http://schemas.microsoft.com/office/drawing/2014/main" id="{DA496D2C-4D25-4819-B509-0E0DFA51AE58}"/>
              </a:ext>
            </a:extLst>
          </p:cNvPr>
          <p:cNvPicPr>
            <a:picLocks noChangeAspect="1"/>
          </p:cNvPicPr>
          <p:nvPr/>
        </p:nvPicPr>
        <p:blipFill>
          <a:blip r:embed="rId3"/>
          <a:stretch>
            <a:fillRect/>
          </a:stretch>
        </p:blipFill>
        <p:spPr>
          <a:xfrm>
            <a:off x="1584623" y="1055038"/>
            <a:ext cx="2566809" cy="2994611"/>
          </a:xfrm>
          <a:prstGeom prst="rect">
            <a:avLst/>
          </a:prstGeom>
        </p:spPr>
      </p:pic>
      <p:sp>
        <p:nvSpPr>
          <p:cNvPr id="7" name="TextBox 6">
            <a:extLst>
              <a:ext uri="{FF2B5EF4-FFF2-40B4-BE49-F238E27FC236}">
                <a16:creationId xmlns:a16="http://schemas.microsoft.com/office/drawing/2014/main" id="{0C5EA388-2429-4684-B4EA-3020B5024121}"/>
              </a:ext>
            </a:extLst>
          </p:cNvPr>
          <p:cNvSpPr txBox="1"/>
          <p:nvPr/>
        </p:nvSpPr>
        <p:spPr>
          <a:xfrm>
            <a:off x="581599" y="4211052"/>
            <a:ext cx="4403558" cy="2308324"/>
          </a:xfrm>
          <a:prstGeom prst="rect">
            <a:avLst/>
          </a:prstGeom>
          <a:noFill/>
        </p:spPr>
        <p:txBody>
          <a:bodyPr wrap="square" rtlCol="0">
            <a:spAutoFit/>
          </a:bodyPr>
          <a:lstStyle/>
          <a:p>
            <a:r>
              <a:rPr lang="en-US" dirty="0"/>
              <a:t>Ian </a:t>
            </a:r>
            <a:r>
              <a:rPr lang="en-US" dirty="0" err="1"/>
              <a:t>Alkyildiz</a:t>
            </a:r>
            <a:br>
              <a:rPr lang="en-US" dirty="0"/>
            </a:br>
            <a:br>
              <a:rPr lang="en-US" dirty="0"/>
            </a:br>
            <a:r>
              <a:rPr lang="en-US" dirty="0"/>
              <a:t>Nanotech terahertz communications expert</a:t>
            </a:r>
            <a:br>
              <a:rPr lang="en-US" dirty="0"/>
            </a:br>
            <a:r>
              <a:rPr lang="en-US" dirty="0"/>
              <a:t>6G,7G wireless communications</a:t>
            </a:r>
            <a:br>
              <a:rPr lang="en-US" dirty="0"/>
            </a:br>
            <a:r>
              <a:rPr lang="en-US" dirty="0"/>
              <a:t>Internet of Bio-Nano Things</a:t>
            </a:r>
            <a:br>
              <a:rPr lang="en-US" dirty="0"/>
            </a:br>
            <a:r>
              <a:rPr lang="en-US" dirty="0"/>
              <a:t>Internet of Space Nano Things</a:t>
            </a:r>
            <a:br>
              <a:rPr lang="en-US" dirty="0"/>
            </a:br>
            <a:r>
              <a:rPr lang="en-US" dirty="0"/>
              <a:t>Worked for US Army and DARPA and UN</a:t>
            </a:r>
            <a:br>
              <a:rPr lang="en-US" dirty="0"/>
            </a:br>
            <a:r>
              <a:rPr lang="en-US" dirty="0"/>
              <a:t> </a:t>
            </a:r>
          </a:p>
        </p:txBody>
      </p:sp>
    </p:spTree>
    <p:extLst>
      <p:ext uri="{BB962C8B-B14F-4D97-AF65-F5344CB8AC3E}">
        <p14:creationId xmlns:p14="http://schemas.microsoft.com/office/powerpoint/2010/main" val="328734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5C934C52-13A3-430C-81E6-6790160343D3}"/>
              </a:ext>
            </a:extLst>
          </p:cNvPr>
          <p:cNvSpPr txBox="1"/>
          <p:nvPr/>
        </p:nvSpPr>
        <p:spPr>
          <a:xfrm>
            <a:off x="4195688" y="5016908"/>
            <a:ext cx="7996312" cy="1569660"/>
          </a:xfrm>
          <a:prstGeom prst="rect">
            <a:avLst/>
          </a:prstGeom>
          <a:noFill/>
        </p:spPr>
        <p:txBody>
          <a:bodyPr wrap="square" rtlCol="0">
            <a:spAutoFit/>
          </a:bodyPr>
          <a:lstStyle/>
          <a:p>
            <a:r>
              <a:rPr lang="en-US" sz="1600" dirty="0"/>
              <a:t>To a person who has been on the receiving end of energy weapon frequency technology that governments have been covertly using on citizens, this chart reads a whole different way. The chart shows at exactly what terahertz frequencies you need to beam at a person to target different parts of their body. The first peak could be the frequency to target the heart for a heart attack, the second peak could be the skin, maybe the third peak is the frequency to penetrate the brain and cause strokes and so on. </a:t>
            </a:r>
          </a:p>
        </p:txBody>
      </p:sp>
      <p:sp>
        <p:nvSpPr>
          <p:cNvPr id="7" name="TextBox 6">
            <a:extLst>
              <a:ext uri="{FF2B5EF4-FFF2-40B4-BE49-F238E27FC236}">
                <a16:creationId xmlns:a16="http://schemas.microsoft.com/office/drawing/2014/main" id="{29C905A1-D033-405F-9F37-C36F9A9589BA}"/>
              </a:ext>
            </a:extLst>
          </p:cNvPr>
          <p:cNvSpPr txBox="1"/>
          <p:nvPr/>
        </p:nvSpPr>
        <p:spPr>
          <a:xfrm>
            <a:off x="171452" y="3537877"/>
            <a:ext cx="3688167" cy="2831544"/>
          </a:xfrm>
          <a:prstGeom prst="rect">
            <a:avLst/>
          </a:prstGeom>
          <a:noFill/>
        </p:spPr>
        <p:txBody>
          <a:bodyPr wrap="square" rtlCol="0">
            <a:spAutoFit/>
          </a:bodyPr>
          <a:lstStyle/>
          <a:p>
            <a:r>
              <a:rPr lang="en-US" sz="1600" dirty="0"/>
              <a:t>We learned from </a:t>
            </a:r>
            <a:r>
              <a:rPr lang="en-US" sz="1600" dirty="0" err="1"/>
              <a:t>Josep</a:t>
            </a:r>
            <a:r>
              <a:rPr lang="en-US" sz="1600" dirty="0"/>
              <a:t> </a:t>
            </a:r>
            <a:r>
              <a:rPr lang="en-US" sz="1600" dirty="0" err="1"/>
              <a:t>Jornets</a:t>
            </a:r>
            <a:r>
              <a:rPr lang="en-US" sz="1600" dirty="0"/>
              <a:t> presentation to the UN that terahertz frequencies have the unique ability to interact with molecules in the body. This is how they can target an individual.  </a:t>
            </a:r>
            <a:r>
              <a:rPr lang="en-US" sz="1600" dirty="0" err="1"/>
              <a:t>Josep</a:t>
            </a:r>
            <a:r>
              <a:rPr lang="en-US" sz="1600" dirty="0"/>
              <a:t> shows a chart that says they have figured out at exactly what terahertz frequency specific molecules or materials can get excited, or where the frequency is absorbed. </a:t>
            </a:r>
          </a:p>
          <a:p>
            <a:endParaRPr lang="en-US" dirty="0"/>
          </a:p>
        </p:txBody>
      </p:sp>
      <p:pic>
        <p:nvPicPr>
          <p:cNvPr id="11" name="Picture 10">
            <a:extLst>
              <a:ext uri="{FF2B5EF4-FFF2-40B4-BE49-F238E27FC236}">
                <a16:creationId xmlns:a16="http://schemas.microsoft.com/office/drawing/2014/main" id="{0B2731E6-4A74-4C96-B61B-670045644FCF}"/>
              </a:ext>
            </a:extLst>
          </p:cNvPr>
          <p:cNvPicPr>
            <a:picLocks noChangeAspect="1"/>
          </p:cNvPicPr>
          <p:nvPr/>
        </p:nvPicPr>
        <p:blipFill>
          <a:blip r:embed="rId2"/>
          <a:stretch>
            <a:fillRect/>
          </a:stretch>
        </p:blipFill>
        <p:spPr>
          <a:xfrm>
            <a:off x="417287" y="-133429"/>
            <a:ext cx="8530607" cy="1839955"/>
          </a:xfrm>
          <a:prstGeom prst="rect">
            <a:avLst/>
          </a:prstGeom>
        </p:spPr>
      </p:pic>
      <p:pic>
        <p:nvPicPr>
          <p:cNvPr id="12" name="Picture 11">
            <a:extLst>
              <a:ext uri="{FF2B5EF4-FFF2-40B4-BE49-F238E27FC236}">
                <a16:creationId xmlns:a16="http://schemas.microsoft.com/office/drawing/2014/main" id="{D6EFE80C-C600-417D-B518-8D991FCFBDD9}"/>
              </a:ext>
            </a:extLst>
          </p:cNvPr>
          <p:cNvPicPr>
            <a:picLocks noChangeAspect="1"/>
          </p:cNvPicPr>
          <p:nvPr/>
        </p:nvPicPr>
        <p:blipFill rotWithShape="1">
          <a:blip r:embed="rId3"/>
          <a:srcRect l="74797" t="39010" r="3241" b="1175"/>
          <a:stretch/>
        </p:blipFill>
        <p:spPr>
          <a:xfrm>
            <a:off x="732934" y="786548"/>
            <a:ext cx="1948842" cy="2580412"/>
          </a:xfrm>
          <a:prstGeom prst="rect">
            <a:avLst/>
          </a:prstGeom>
        </p:spPr>
      </p:pic>
      <p:pic>
        <p:nvPicPr>
          <p:cNvPr id="13" name="Picture 12">
            <a:extLst>
              <a:ext uri="{FF2B5EF4-FFF2-40B4-BE49-F238E27FC236}">
                <a16:creationId xmlns:a16="http://schemas.microsoft.com/office/drawing/2014/main" id="{3D9A1124-4E21-4E6A-A87A-5CBA3DCED899}"/>
              </a:ext>
            </a:extLst>
          </p:cNvPr>
          <p:cNvPicPr>
            <a:picLocks noChangeAspect="1"/>
          </p:cNvPicPr>
          <p:nvPr/>
        </p:nvPicPr>
        <p:blipFill>
          <a:blip r:embed="rId4"/>
          <a:stretch>
            <a:fillRect/>
          </a:stretch>
        </p:blipFill>
        <p:spPr>
          <a:xfrm>
            <a:off x="4343651" y="564693"/>
            <a:ext cx="7700385" cy="4351705"/>
          </a:xfrm>
          <a:prstGeom prst="rect">
            <a:avLst/>
          </a:prstGeom>
        </p:spPr>
      </p:pic>
    </p:spTree>
    <p:extLst>
      <p:ext uri="{BB962C8B-B14F-4D97-AF65-F5344CB8AC3E}">
        <p14:creationId xmlns:p14="http://schemas.microsoft.com/office/powerpoint/2010/main" val="759477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5" name="TextBox 4">
            <a:extLst>
              <a:ext uri="{FF2B5EF4-FFF2-40B4-BE49-F238E27FC236}">
                <a16:creationId xmlns:a16="http://schemas.microsoft.com/office/drawing/2014/main" id="{2099FD6A-B93C-4F18-9A4A-484149DEA091}"/>
              </a:ext>
            </a:extLst>
          </p:cNvPr>
          <p:cNvSpPr txBox="1"/>
          <p:nvPr/>
        </p:nvSpPr>
        <p:spPr>
          <a:xfrm>
            <a:off x="1219199" y="320842"/>
            <a:ext cx="10411326" cy="584775"/>
          </a:xfrm>
          <a:prstGeom prst="rect">
            <a:avLst/>
          </a:prstGeom>
          <a:noFill/>
        </p:spPr>
        <p:txBody>
          <a:bodyPr wrap="square" rtlCol="0">
            <a:spAutoFit/>
          </a:bodyPr>
          <a:lstStyle/>
          <a:p>
            <a:r>
              <a:rPr lang="en-US" sz="3200" b="1" dirty="0"/>
              <a:t>Synchronizing the timing in the network so that it works</a:t>
            </a:r>
            <a:endParaRPr lang="en-US" sz="3200" dirty="0"/>
          </a:p>
        </p:txBody>
      </p:sp>
      <p:sp>
        <p:nvSpPr>
          <p:cNvPr id="7" name="TextBox 6">
            <a:extLst>
              <a:ext uri="{FF2B5EF4-FFF2-40B4-BE49-F238E27FC236}">
                <a16:creationId xmlns:a16="http://schemas.microsoft.com/office/drawing/2014/main" id="{CD1E90EC-7ECE-4BF1-8CB7-F188ABADF9D4}"/>
              </a:ext>
            </a:extLst>
          </p:cNvPr>
          <p:cNvSpPr txBox="1"/>
          <p:nvPr/>
        </p:nvSpPr>
        <p:spPr>
          <a:xfrm>
            <a:off x="882316" y="1347537"/>
            <a:ext cx="10940716" cy="4678204"/>
          </a:xfrm>
          <a:prstGeom prst="rect">
            <a:avLst/>
          </a:prstGeom>
          <a:noFill/>
        </p:spPr>
        <p:txBody>
          <a:bodyPr wrap="square" rtlCol="0">
            <a:spAutoFit/>
          </a:bodyPr>
          <a:lstStyle/>
          <a:p>
            <a:r>
              <a:rPr lang="en-US" sz="2800" dirty="0"/>
              <a:t>How clocks work: </a:t>
            </a:r>
            <a:br>
              <a:rPr lang="en-US" sz="2800" dirty="0"/>
            </a:br>
            <a:r>
              <a:rPr lang="en-US" sz="2800" dirty="0"/>
              <a:t>Clocks work by counting a periodic event with a known frequency.</a:t>
            </a:r>
            <a:br>
              <a:rPr lang="en-US" sz="2800" dirty="0"/>
            </a:br>
            <a:r>
              <a:rPr lang="en-US" sz="2800" dirty="0"/>
              <a:t>Grandfather clocks count the pendulum swings</a:t>
            </a:r>
            <a:br>
              <a:rPr lang="en-US" sz="2800" dirty="0"/>
            </a:br>
            <a:r>
              <a:rPr lang="en-US" sz="2800" dirty="0"/>
              <a:t>Quartz clocks count the frequency vibration of the quartz</a:t>
            </a:r>
            <a:br>
              <a:rPr lang="en-US" sz="2800" dirty="0"/>
            </a:br>
            <a:r>
              <a:rPr lang="en-US" sz="2800" dirty="0"/>
              <a:t>Atomic clocks count the changes in the energy levels of atoms when they are exposed to very specific frequencies. </a:t>
            </a:r>
            <a:br>
              <a:rPr lang="en-US" sz="2800" dirty="0"/>
            </a:br>
            <a:r>
              <a:rPr lang="en-US" sz="2800" dirty="0"/>
              <a:t>Atomic clocks use Cesium because the changes in the energy levels of cesium atoms can be synchronized within nanoseconds of each other. Older networks (since 1967) use cesium to synchronize equipment, this includes GPS satellites. </a:t>
            </a:r>
          </a:p>
          <a:p>
            <a:endParaRPr lang="en-US" dirty="0"/>
          </a:p>
        </p:txBody>
      </p:sp>
    </p:spTree>
    <p:extLst>
      <p:ext uri="{BB962C8B-B14F-4D97-AF65-F5344CB8AC3E}">
        <p14:creationId xmlns:p14="http://schemas.microsoft.com/office/powerpoint/2010/main" val="6886200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5" name="TextBox 4">
            <a:extLst>
              <a:ext uri="{FF2B5EF4-FFF2-40B4-BE49-F238E27FC236}">
                <a16:creationId xmlns:a16="http://schemas.microsoft.com/office/drawing/2014/main" id="{2099FD6A-B93C-4F18-9A4A-484149DEA091}"/>
              </a:ext>
            </a:extLst>
          </p:cNvPr>
          <p:cNvSpPr txBox="1"/>
          <p:nvPr/>
        </p:nvSpPr>
        <p:spPr>
          <a:xfrm>
            <a:off x="1219199" y="320842"/>
            <a:ext cx="10411326" cy="584775"/>
          </a:xfrm>
          <a:prstGeom prst="rect">
            <a:avLst/>
          </a:prstGeom>
          <a:noFill/>
        </p:spPr>
        <p:txBody>
          <a:bodyPr wrap="square" rtlCol="0">
            <a:spAutoFit/>
          </a:bodyPr>
          <a:lstStyle/>
          <a:p>
            <a:r>
              <a:rPr lang="en-US" sz="3200" b="1" dirty="0"/>
              <a:t>Synchronizing the timing in the network so that it works</a:t>
            </a:r>
            <a:endParaRPr lang="en-US" sz="3200" dirty="0"/>
          </a:p>
        </p:txBody>
      </p:sp>
      <p:pic>
        <p:nvPicPr>
          <p:cNvPr id="8" name="Picture 7">
            <a:extLst>
              <a:ext uri="{FF2B5EF4-FFF2-40B4-BE49-F238E27FC236}">
                <a16:creationId xmlns:a16="http://schemas.microsoft.com/office/drawing/2014/main" id="{7D0B3294-081D-4703-935B-C307A9B9EC6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27746" y="1072931"/>
            <a:ext cx="9625264" cy="5146267"/>
          </a:xfrm>
          <a:prstGeom prst="rect">
            <a:avLst/>
          </a:prstGeom>
          <a:noFill/>
        </p:spPr>
      </p:pic>
    </p:spTree>
    <p:extLst>
      <p:ext uri="{BB962C8B-B14F-4D97-AF65-F5344CB8AC3E}">
        <p14:creationId xmlns:p14="http://schemas.microsoft.com/office/powerpoint/2010/main" val="2970144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7" name="Picture 6">
            <a:extLst>
              <a:ext uri="{FF2B5EF4-FFF2-40B4-BE49-F238E27FC236}">
                <a16:creationId xmlns:a16="http://schemas.microsoft.com/office/drawing/2014/main" id="{0F29CDE3-FB41-4668-B465-A1848E546826}"/>
              </a:ext>
            </a:extLst>
          </p:cNvPr>
          <p:cNvPicPr/>
          <p:nvPr/>
        </p:nvPicPr>
        <p:blipFill>
          <a:blip r:embed="rId2"/>
          <a:stretch>
            <a:fillRect/>
          </a:stretch>
        </p:blipFill>
        <p:spPr>
          <a:xfrm>
            <a:off x="778166" y="71377"/>
            <a:ext cx="10635667" cy="6315136"/>
          </a:xfrm>
          <a:prstGeom prst="rect">
            <a:avLst/>
          </a:prstGeom>
        </p:spPr>
      </p:pic>
    </p:spTree>
    <p:extLst>
      <p:ext uri="{BB962C8B-B14F-4D97-AF65-F5344CB8AC3E}">
        <p14:creationId xmlns:p14="http://schemas.microsoft.com/office/powerpoint/2010/main" val="21441745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4" name="TextBox 3">
            <a:extLst>
              <a:ext uri="{FF2B5EF4-FFF2-40B4-BE49-F238E27FC236}">
                <a16:creationId xmlns:a16="http://schemas.microsoft.com/office/drawing/2014/main" id="{87976F66-A4CF-4B11-9780-62C3490E2FE8}"/>
              </a:ext>
            </a:extLst>
          </p:cNvPr>
          <p:cNvSpPr txBox="1"/>
          <p:nvPr/>
        </p:nvSpPr>
        <p:spPr>
          <a:xfrm>
            <a:off x="320431" y="0"/>
            <a:ext cx="10793046" cy="1077218"/>
          </a:xfrm>
          <a:prstGeom prst="rect">
            <a:avLst/>
          </a:prstGeom>
          <a:noFill/>
        </p:spPr>
        <p:txBody>
          <a:bodyPr wrap="square" rtlCol="0">
            <a:spAutoFit/>
          </a:bodyPr>
          <a:lstStyle/>
          <a:p>
            <a:pPr algn="ctr"/>
            <a:r>
              <a:rPr lang="en-US" sz="3200" b="1" dirty="0">
                <a:latin typeface="Calibri" panose="020F0502020204030204" pitchFamily="34" charset="0"/>
                <a:ea typeface="Calibri" panose="020F0502020204030204" pitchFamily="34" charset="0"/>
                <a:cs typeface="Times New Roman" panose="02020603050405020304" pitchFamily="18" charset="0"/>
              </a:rPr>
              <a:t>Geoengineering lays the foundation for the reset and helps clear the air for satellite to ground communications.</a:t>
            </a:r>
            <a:endParaRPr lang="en-US" sz="3200" dirty="0"/>
          </a:p>
        </p:txBody>
      </p:sp>
      <p:sp>
        <p:nvSpPr>
          <p:cNvPr id="3" name="TextBox 2">
            <a:extLst>
              <a:ext uri="{FF2B5EF4-FFF2-40B4-BE49-F238E27FC236}">
                <a16:creationId xmlns:a16="http://schemas.microsoft.com/office/drawing/2014/main" id="{5C934C52-13A3-430C-81E6-6790160343D3}"/>
              </a:ext>
            </a:extLst>
          </p:cNvPr>
          <p:cNvSpPr txBox="1"/>
          <p:nvPr/>
        </p:nvSpPr>
        <p:spPr>
          <a:xfrm>
            <a:off x="6385169" y="983285"/>
            <a:ext cx="5486400" cy="3693319"/>
          </a:xfrm>
          <a:prstGeom prst="rect">
            <a:avLst/>
          </a:prstGeom>
          <a:noFill/>
        </p:spPr>
        <p:txBody>
          <a:bodyPr wrap="square" rtlCol="0">
            <a:spAutoFit/>
          </a:bodyPr>
          <a:lstStyle/>
          <a:p>
            <a:r>
              <a:rPr lang="en-US" dirty="0"/>
              <a:t>Nanomaterials from chemtrails can have the ability to break up existing clouds (moisture in the air). </a:t>
            </a:r>
          </a:p>
          <a:p>
            <a:r>
              <a:rPr lang="en-US" dirty="0"/>
              <a:t> </a:t>
            </a:r>
          </a:p>
          <a:p>
            <a:r>
              <a:rPr lang="en-US" dirty="0"/>
              <a:t>Geoengineering lays the foundation for the reset. You can set forests of fire with it, you can induce droughts, you can even target livestock and individuals. It can also clear the air, very literally for satellite to ground communications. The higher frequency bands (terahertz) that operators wish to use can be disrupted by the moisture in the atmosphere. Geoengineering allows for better surveillance and better control over the internet of things.   </a:t>
            </a:r>
          </a:p>
          <a:p>
            <a:endParaRPr lang="en-US" dirty="0"/>
          </a:p>
        </p:txBody>
      </p:sp>
      <p:pic>
        <p:nvPicPr>
          <p:cNvPr id="5" name="Picture 4">
            <a:extLst>
              <a:ext uri="{FF2B5EF4-FFF2-40B4-BE49-F238E27FC236}">
                <a16:creationId xmlns:a16="http://schemas.microsoft.com/office/drawing/2014/main" id="{758FD03D-F601-40FD-BDB4-6799CBBF5C8F}"/>
              </a:ext>
            </a:extLst>
          </p:cNvPr>
          <p:cNvPicPr>
            <a:picLocks noChangeAspect="1"/>
          </p:cNvPicPr>
          <p:nvPr/>
        </p:nvPicPr>
        <p:blipFill>
          <a:blip r:embed="rId2"/>
          <a:stretch>
            <a:fillRect/>
          </a:stretch>
        </p:blipFill>
        <p:spPr>
          <a:xfrm>
            <a:off x="257175" y="1116147"/>
            <a:ext cx="5931922" cy="3865199"/>
          </a:xfrm>
          <a:prstGeom prst="rect">
            <a:avLst/>
          </a:prstGeom>
        </p:spPr>
      </p:pic>
      <p:sp>
        <p:nvSpPr>
          <p:cNvPr id="7" name="TextBox 6">
            <a:extLst>
              <a:ext uri="{FF2B5EF4-FFF2-40B4-BE49-F238E27FC236}">
                <a16:creationId xmlns:a16="http://schemas.microsoft.com/office/drawing/2014/main" id="{234AAB8E-675D-4154-A205-D6E2665B28DB}"/>
              </a:ext>
            </a:extLst>
          </p:cNvPr>
          <p:cNvSpPr txBox="1"/>
          <p:nvPr/>
        </p:nvSpPr>
        <p:spPr>
          <a:xfrm>
            <a:off x="320431" y="5216962"/>
            <a:ext cx="10972800" cy="1169551"/>
          </a:xfrm>
          <a:prstGeom prst="rect">
            <a:avLst/>
          </a:prstGeom>
          <a:noFill/>
        </p:spPr>
        <p:txBody>
          <a:bodyPr wrap="square" rtlCol="0">
            <a:spAutoFit/>
          </a:bodyPr>
          <a:lstStyle/>
          <a:p>
            <a:r>
              <a:rPr lang="en-US" sz="1400" b="1" dirty="0"/>
              <a:t>Equipment that operates at higher frequencies (5G,6G,7G) has issues with water particles in the atmosphere disrupting the signals. That is why these satellites that operate in higher frequencies are way above the atmosphere (but still in low earth orbit) so they can operate where there is no water particles in the air to disrupt the signal.   In order for signals to reach down to the surface from the satellites in space they need to be converted into lower frequencies which are not disrupted by water particles in the air.  The following chart shows that communication from space to ground you get a clearer signal when you are communicating on a lower frequency. </a:t>
            </a:r>
            <a:endParaRPr lang="en-US" sz="1400" dirty="0"/>
          </a:p>
        </p:txBody>
      </p:sp>
    </p:spTree>
    <p:extLst>
      <p:ext uri="{BB962C8B-B14F-4D97-AF65-F5344CB8AC3E}">
        <p14:creationId xmlns:p14="http://schemas.microsoft.com/office/powerpoint/2010/main" val="3660303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4" name="Picture 3">
            <a:extLst>
              <a:ext uri="{FF2B5EF4-FFF2-40B4-BE49-F238E27FC236}">
                <a16:creationId xmlns:a16="http://schemas.microsoft.com/office/drawing/2014/main" id="{3CF5222F-828A-4A60-BE3F-3ED894C45DB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57175" y="88265"/>
            <a:ext cx="11677650" cy="6298248"/>
          </a:xfrm>
          <a:prstGeom prst="rect">
            <a:avLst/>
          </a:prstGeom>
          <a:noFill/>
        </p:spPr>
      </p:pic>
    </p:spTree>
    <p:extLst>
      <p:ext uri="{BB962C8B-B14F-4D97-AF65-F5344CB8AC3E}">
        <p14:creationId xmlns:p14="http://schemas.microsoft.com/office/powerpoint/2010/main" val="33049087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4" name="Picture 3">
            <a:extLst>
              <a:ext uri="{FF2B5EF4-FFF2-40B4-BE49-F238E27FC236}">
                <a16:creationId xmlns:a16="http://schemas.microsoft.com/office/drawing/2014/main" id="{B3713DCF-7133-4447-8011-3F8A79038B3A}"/>
              </a:ext>
            </a:extLst>
          </p:cNvPr>
          <p:cNvPicPr>
            <a:picLocks noChangeAspect="1"/>
          </p:cNvPicPr>
          <p:nvPr/>
        </p:nvPicPr>
        <p:blipFill>
          <a:blip r:embed="rId2"/>
          <a:stretch>
            <a:fillRect/>
          </a:stretch>
        </p:blipFill>
        <p:spPr>
          <a:xfrm>
            <a:off x="1401238" y="128336"/>
            <a:ext cx="9517133" cy="5339356"/>
          </a:xfrm>
          <a:prstGeom prst="rect">
            <a:avLst/>
          </a:prstGeom>
        </p:spPr>
      </p:pic>
      <p:sp>
        <p:nvSpPr>
          <p:cNvPr id="8" name="TextBox 7">
            <a:extLst>
              <a:ext uri="{FF2B5EF4-FFF2-40B4-BE49-F238E27FC236}">
                <a16:creationId xmlns:a16="http://schemas.microsoft.com/office/drawing/2014/main" id="{6C148857-39E9-4AB6-AF9A-EFB518CB19E9}"/>
              </a:ext>
            </a:extLst>
          </p:cNvPr>
          <p:cNvSpPr txBox="1"/>
          <p:nvPr/>
        </p:nvSpPr>
        <p:spPr>
          <a:xfrm>
            <a:off x="886687" y="5596116"/>
            <a:ext cx="11305313" cy="2523768"/>
          </a:xfrm>
          <a:prstGeom prst="rect">
            <a:avLst/>
          </a:prstGeom>
          <a:noFill/>
        </p:spPr>
        <p:txBody>
          <a:bodyPr wrap="square" rtlCol="0">
            <a:spAutoFit/>
          </a:bodyPr>
          <a:lstStyle/>
          <a:p>
            <a:r>
              <a:rPr lang="en-US" b="1" dirty="0"/>
              <a:t>In the next slide </a:t>
            </a:r>
            <a:r>
              <a:rPr lang="en-US" b="1" dirty="0" err="1"/>
              <a:t>Josep</a:t>
            </a:r>
            <a:r>
              <a:rPr lang="en-US" b="1" dirty="0"/>
              <a:t> </a:t>
            </a:r>
            <a:r>
              <a:rPr lang="en-US" b="1" dirty="0" err="1"/>
              <a:t>Jornet</a:t>
            </a:r>
            <a:r>
              <a:rPr lang="en-US" b="1" dirty="0"/>
              <a:t> shows how this network operates in space and explains that miniature satellites in low earth orbit are already operating on terahertz frequencies and they are all up there just watching everything or “sensing”, they are just collecting data from the atmosphere. </a:t>
            </a:r>
            <a:endParaRPr lang="en-US" sz="1400" dirty="0"/>
          </a:p>
          <a:p>
            <a:endParaRPr lang="en-US" sz="1400"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1056766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3" name="Picture 2">
            <a:extLst>
              <a:ext uri="{FF2B5EF4-FFF2-40B4-BE49-F238E27FC236}">
                <a16:creationId xmlns:a16="http://schemas.microsoft.com/office/drawing/2014/main" id="{D8F920C5-E464-4449-85EB-6C229AAB01DA}"/>
              </a:ext>
            </a:extLst>
          </p:cNvPr>
          <p:cNvPicPr>
            <a:picLocks noChangeAspect="1"/>
          </p:cNvPicPr>
          <p:nvPr/>
        </p:nvPicPr>
        <p:blipFill>
          <a:blip r:embed="rId2"/>
          <a:stretch>
            <a:fillRect/>
          </a:stretch>
        </p:blipFill>
        <p:spPr>
          <a:xfrm>
            <a:off x="1226091" y="90812"/>
            <a:ext cx="10062668" cy="5645415"/>
          </a:xfrm>
          <a:prstGeom prst="rect">
            <a:avLst/>
          </a:prstGeom>
        </p:spPr>
      </p:pic>
      <p:sp>
        <p:nvSpPr>
          <p:cNvPr id="7" name="TextBox 6">
            <a:extLst>
              <a:ext uri="{FF2B5EF4-FFF2-40B4-BE49-F238E27FC236}">
                <a16:creationId xmlns:a16="http://schemas.microsoft.com/office/drawing/2014/main" id="{61637AA8-8075-44B6-8D41-CB072FBEDAEF}"/>
              </a:ext>
            </a:extLst>
          </p:cNvPr>
          <p:cNvSpPr txBox="1"/>
          <p:nvPr/>
        </p:nvSpPr>
        <p:spPr>
          <a:xfrm>
            <a:off x="628083" y="5713338"/>
            <a:ext cx="10935833" cy="2462213"/>
          </a:xfrm>
          <a:prstGeom prst="rect">
            <a:avLst/>
          </a:prstGeom>
          <a:noFill/>
        </p:spPr>
        <p:txBody>
          <a:bodyPr wrap="square" rtlCol="0">
            <a:spAutoFit/>
          </a:bodyPr>
          <a:lstStyle/>
          <a:p>
            <a:r>
              <a:rPr lang="en-US" b="1" dirty="0"/>
              <a:t>In this slide Prof. Akyildiz is explaining how all the different technologies using all the different frequencies can link together and can switch over to different frequencies without getting out of sync.</a:t>
            </a:r>
            <a:endParaRPr lang="en-US" dirty="0"/>
          </a:p>
          <a:p>
            <a:endParaRPr lang="en-US" sz="1400" dirty="0"/>
          </a:p>
          <a:p>
            <a:endParaRPr lang="en-US" sz="1400"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41589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4" name="TextBox 3">
            <a:extLst>
              <a:ext uri="{FF2B5EF4-FFF2-40B4-BE49-F238E27FC236}">
                <a16:creationId xmlns:a16="http://schemas.microsoft.com/office/drawing/2014/main" id="{7538F140-EF88-481D-8115-1DA65A26FAD3}"/>
              </a:ext>
            </a:extLst>
          </p:cNvPr>
          <p:cNvSpPr txBox="1"/>
          <p:nvPr/>
        </p:nvSpPr>
        <p:spPr>
          <a:xfrm>
            <a:off x="257175" y="-1155032"/>
            <a:ext cx="4523372" cy="523220"/>
          </a:xfrm>
          <a:prstGeom prst="rect">
            <a:avLst/>
          </a:prstGeom>
          <a:noFill/>
        </p:spPr>
        <p:txBody>
          <a:bodyPr wrap="square" rtlCol="0">
            <a:spAutoFit/>
          </a:bodyPr>
          <a:lstStyle/>
          <a:p>
            <a:r>
              <a:rPr lang="en-US" sz="2800" dirty="0"/>
              <a:t>DISCLOSURE GUIDELINES</a:t>
            </a:r>
            <a:endParaRPr lang="en-US" dirty="0"/>
          </a:p>
        </p:txBody>
      </p:sp>
      <p:pic>
        <p:nvPicPr>
          <p:cNvPr id="3" name="Picture 2">
            <a:extLst>
              <a:ext uri="{FF2B5EF4-FFF2-40B4-BE49-F238E27FC236}">
                <a16:creationId xmlns:a16="http://schemas.microsoft.com/office/drawing/2014/main" id="{A0DBA669-817F-43CB-8F1E-95F725E64683}"/>
              </a:ext>
            </a:extLst>
          </p:cNvPr>
          <p:cNvPicPr>
            <a:picLocks noChangeAspect="1"/>
          </p:cNvPicPr>
          <p:nvPr/>
        </p:nvPicPr>
        <p:blipFill>
          <a:blip r:embed="rId2"/>
          <a:stretch>
            <a:fillRect/>
          </a:stretch>
        </p:blipFill>
        <p:spPr>
          <a:xfrm>
            <a:off x="2518861" y="2261937"/>
            <a:ext cx="7234739" cy="1468665"/>
          </a:xfrm>
          <a:prstGeom prst="rect">
            <a:avLst/>
          </a:prstGeom>
        </p:spPr>
      </p:pic>
    </p:spTree>
    <p:extLst>
      <p:ext uri="{BB962C8B-B14F-4D97-AF65-F5344CB8AC3E}">
        <p14:creationId xmlns:p14="http://schemas.microsoft.com/office/powerpoint/2010/main" val="14004744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8B81E844-F644-4B98-BDA5-3F28B4E02210}"/>
              </a:ext>
            </a:extLst>
          </p:cNvPr>
          <p:cNvSpPr txBox="1"/>
          <p:nvPr/>
        </p:nvSpPr>
        <p:spPr>
          <a:xfrm>
            <a:off x="1931944" y="850232"/>
            <a:ext cx="10945727" cy="4801314"/>
          </a:xfrm>
          <a:prstGeom prst="rect">
            <a:avLst/>
          </a:prstGeom>
          <a:noFill/>
        </p:spPr>
        <p:txBody>
          <a:bodyPr wrap="square" rtlCol="0">
            <a:spAutoFit/>
          </a:bodyPr>
          <a:lstStyle/>
          <a:p>
            <a:r>
              <a:rPr lang="en-US" sz="3600" b="1" dirty="0"/>
              <a:t>This is What this technology can do:</a:t>
            </a:r>
            <a:br>
              <a:rPr lang="en-US" sz="3600" b="1" dirty="0"/>
            </a:br>
            <a:r>
              <a:rPr lang="en-US" sz="3600" b="1" dirty="0"/>
              <a:t>track and trace you</a:t>
            </a:r>
            <a:br>
              <a:rPr lang="en-US" sz="3600" b="1" dirty="0"/>
            </a:br>
            <a:r>
              <a:rPr lang="en-US" sz="3600" b="1" dirty="0"/>
              <a:t>control your body</a:t>
            </a:r>
            <a:br>
              <a:rPr lang="en-US" sz="3600" b="1" dirty="0"/>
            </a:br>
            <a:r>
              <a:rPr lang="en-US" sz="3600" b="1" dirty="0"/>
              <a:t>read your reactions to stimuli</a:t>
            </a:r>
            <a:br>
              <a:rPr lang="en-US" sz="3600" b="1" dirty="0"/>
            </a:br>
            <a:r>
              <a:rPr lang="en-US" sz="3600" b="1" dirty="0"/>
              <a:t>mind control</a:t>
            </a:r>
            <a:br>
              <a:rPr lang="en-US" sz="3600" b="1" dirty="0"/>
            </a:br>
            <a:r>
              <a:rPr lang="en-US" sz="3600" b="1" dirty="0"/>
              <a:t>crowd control</a:t>
            </a:r>
            <a:br>
              <a:rPr lang="en-US" sz="3600" b="1" dirty="0"/>
            </a:br>
            <a:r>
              <a:rPr lang="en-US" sz="3600" b="1" dirty="0"/>
              <a:t>target parts of your body</a:t>
            </a:r>
            <a:br>
              <a:rPr lang="en-US" sz="3600" b="1" dirty="0"/>
            </a:br>
            <a:r>
              <a:rPr lang="en-US" sz="3600" b="1" dirty="0"/>
              <a:t>death and illness population control</a:t>
            </a:r>
            <a:br>
              <a:rPr lang="en-US" b="1" dirty="0"/>
            </a:br>
            <a:endParaRPr lang="en-US" dirty="0"/>
          </a:p>
        </p:txBody>
      </p:sp>
    </p:spTree>
    <p:extLst>
      <p:ext uri="{BB962C8B-B14F-4D97-AF65-F5344CB8AC3E}">
        <p14:creationId xmlns:p14="http://schemas.microsoft.com/office/powerpoint/2010/main" val="8507290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3" name="Picture 2">
            <a:extLst>
              <a:ext uri="{FF2B5EF4-FFF2-40B4-BE49-F238E27FC236}">
                <a16:creationId xmlns:a16="http://schemas.microsoft.com/office/drawing/2014/main" id="{DC6B8F83-BECC-43A4-97B8-9F7B8F6C3381}"/>
              </a:ext>
            </a:extLst>
          </p:cNvPr>
          <p:cNvPicPr>
            <a:picLocks noChangeAspect="1"/>
          </p:cNvPicPr>
          <p:nvPr/>
        </p:nvPicPr>
        <p:blipFill>
          <a:blip r:embed="rId2"/>
          <a:stretch>
            <a:fillRect/>
          </a:stretch>
        </p:blipFill>
        <p:spPr>
          <a:xfrm>
            <a:off x="495548" y="194423"/>
            <a:ext cx="11200903" cy="6192090"/>
          </a:xfrm>
          <a:prstGeom prst="rect">
            <a:avLst/>
          </a:prstGeom>
        </p:spPr>
      </p:pic>
    </p:spTree>
    <p:extLst>
      <p:ext uri="{BB962C8B-B14F-4D97-AF65-F5344CB8AC3E}">
        <p14:creationId xmlns:p14="http://schemas.microsoft.com/office/powerpoint/2010/main" val="15608629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4" name="Picture 3">
            <a:extLst>
              <a:ext uri="{FF2B5EF4-FFF2-40B4-BE49-F238E27FC236}">
                <a16:creationId xmlns:a16="http://schemas.microsoft.com/office/drawing/2014/main" id="{09F8413E-371F-4599-9308-4A26AE9CD94B}"/>
              </a:ext>
            </a:extLst>
          </p:cNvPr>
          <p:cNvPicPr/>
          <p:nvPr/>
        </p:nvPicPr>
        <p:blipFill>
          <a:blip r:embed="rId2"/>
          <a:stretch>
            <a:fillRect/>
          </a:stretch>
        </p:blipFill>
        <p:spPr>
          <a:xfrm>
            <a:off x="6076948" y="1608204"/>
            <a:ext cx="5943600" cy="3288665"/>
          </a:xfrm>
          <a:prstGeom prst="rect">
            <a:avLst/>
          </a:prstGeom>
        </p:spPr>
      </p:pic>
      <p:pic>
        <p:nvPicPr>
          <p:cNvPr id="3" name="Picture 2">
            <a:extLst>
              <a:ext uri="{FF2B5EF4-FFF2-40B4-BE49-F238E27FC236}">
                <a16:creationId xmlns:a16="http://schemas.microsoft.com/office/drawing/2014/main" id="{46562706-219D-4D3D-A06F-FE1F49E3DA33}"/>
              </a:ext>
            </a:extLst>
          </p:cNvPr>
          <p:cNvPicPr>
            <a:picLocks noChangeAspect="1"/>
          </p:cNvPicPr>
          <p:nvPr/>
        </p:nvPicPr>
        <p:blipFill>
          <a:blip r:embed="rId3"/>
          <a:stretch>
            <a:fillRect/>
          </a:stretch>
        </p:blipFill>
        <p:spPr>
          <a:xfrm>
            <a:off x="0" y="1608204"/>
            <a:ext cx="5869488" cy="3429017"/>
          </a:xfrm>
          <a:prstGeom prst="rect">
            <a:avLst/>
          </a:prstGeom>
        </p:spPr>
      </p:pic>
    </p:spTree>
    <p:extLst>
      <p:ext uri="{BB962C8B-B14F-4D97-AF65-F5344CB8AC3E}">
        <p14:creationId xmlns:p14="http://schemas.microsoft.com/office/powerpoint/2010/main" val="575443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4" name="Picture 3">
            <a:extLst>
              <a:ext uri="{FF2B5EF4-FFF2-40B4-BE49-F238E27FC236}">
                <a16:creationId xmlns:a16="http://schemas.microsoft.com/office/drawing/2014/main" id="{368EF5C7-8BD2-4AA6-8301-C361E646F89B}"/>
              </a:ext>
            </a:extLst>
          </p:cNvPr>
          <p:cNvPicPr>
            <a:picLocks noChangeAspect="1"/>
          </p:cNvPicPr>
          <p:nvPr/>
        </p:nvPicPr>
        <p:blipFill rotWithShape="1">
          <a:blip r:embed="rId2"/>
          <a:srcRect r="26194" b="48704"/>
          <a:stretch/>
        </p:blipFill>
        <p:spPr>
          <a:xfrm>
            <a:off x="1954808" y="244191"/>
            <a:ext cx="8282384" cy="3365282"/>
          </a:xfrm>
          <a:prstGeom prst="rect">
            <a:avLst/>
          </a:prstGeom>
        </p:spPr>
      </p:pic>
      <p:sp>
        <p:nvSpPr>
          <p:cNvPr id="5" name="TextBox 4">
            <a:extLst>
              <a:ext uri="{FF2B5EF4-FFF2-40B4-BE49-F238E27FC236}">
                <a16:creationId xmlns:a16="http://schemas.microsoft.com/office/drawing/2014/main" id="{A22C5D9F-295D-4A0D-AE9E-F027218C4398}"/>
              </a:ext>
            </a:extLst>
          </p:cNvPr>
          <p:cNvSpPr txBox="1"/>
          <p:nvPr/>
        </p:nvSpPr>
        <p:spPr>
          <a:xfrm>
            <a:off x="487050" y="3818021"/>
            <a:ext cx="12041834" cy="4308872"/>
          </a:xfrm>
          <a:prstGeom prst="rect">
            <a:avLst/>
          </a:prstGeom>
          <a:noFill/>
        </p:spPr>
        <p:txBody>
          <a:bodyPr wrap="square" rtlCol="0">
            <a:spAutoFit/>
          </a:bodyPr>
          <a:lstStyle/>
          <a:p>
            <a:r>
              <a:rPr lang="en-US" sz="1600" dirty="0"/>
              <a:t>Professor Ian </a:t>
            </a:r>
            <a:r>
              <a:rPr lang="en-US" sz="1600" dirty="0" err="1"/>
              <a:t>Alkyildiz</a:t>
            </a:r>
            <a:r>
              <a:rPr lang="en-US" sz="1600" dirty="0"/>
              <a:t> (last name pronounced I-kill-</a:t>
            </a:r>
            <a:r>
              <a:rPr lang="en-US" sz="1600" dirty="0" err="1"/>
              <a:t>deez</a:t>
            </a:r>
            <a:r>
              <a:rPr lang="en-US" sz="1600" dirty="0"/>
              <a:t>) from the Georgia Institute of Technology has been developing terahertz communication systems for the internet of everything for at least the last 15 years. He’s worked with the US Army and DARPA and is currently running webinars for the United Nations. He’s set up technology research centers in Spain, South Africa, Finland, Saudi Arabia, Germany, </a:t>
            </a:r>
            <a:r>
              <a:rPr lang="en-US" sz="1600" dirty="0" err="1"/>
              <a:t>Russi</a:t>
            </a:r>
            <a:r>
              <a:rPr lang="en-US" sz="1600" dirty="0"/>
              <a:t>, India and Cyprus. This is just the beginning of his insanely impressive resume. His current areas of expertise and research includes:</a:t>
            </a:r>
          </a:p>
          <a:p>
            <a:r>
              <a:rPr lang="en-US" sz="1600" dirty="0"/>
              <a:t>6G, 7G wireless communication systems</a:t>
            </a:r>
          </a:p>
          <a:p>
            <a:r>
              <a:rPr lang="en-US" sz="1600" dirty="0"/>
              <a:t>Hologram communication</a:t>
            </a:r>
          </a:p>
          <a:p>
            <a:r>
              <a:rPr lang="en-US" sz="1600" dirty="0"/>
              <a:t>Terahertz communication</a:t>
            </a:r>
          </a:p>
          <a:p>
            <a:r>
              <a:rPr lang="en-US" sz="1600" dirty="0"/>
              <a:t>Internet of Bio-Nano Things</a:t>
            </a:r>
          </a:p>
          <a:p>
            <a:r>
              <a:rPr lang="en-US" sz="1600" dirty="0"/>
              <a:t>Intelligent surfaces</a:t>
            </a:r>
          </a:p>
          <a:p>
            <a:r>
              <a:rPr lang="en-US" sz="1600" dirty="0"/>
              <a:t>Molecular Communications</a:t>
            </a:r>
          </a:p>
          <a:p>
            <a:endParaRPr lang="en-US" sz="1600" dirty="0"/>
          </a:p>
          <a:p>
            <a:endParaRPr lang="en-US" sz="1600" dirty="0"/>
          </a:p>
          <a:p>
            <a:endParaRPr lang="en-US" sz="1600" dirty="0"/>
          </a:p>
          <a:p>
            <a:endParaRPr lang="en-US" sz="1600" dirty="0"/>
          </a:p>
          <a:p>
            <a:endParaRPr lang="en-US" sz="1600" dirty="0"/>
          </a:p>
          <a:p>
            <a:endParaRPr lang="en-US" sz="1600" dirty="0"/>
          </a:p>
          <a:p>
            <a:endParaRPr lang="en-US" dirty="0"/>
          </a:p>
        </p:txBody>
      </p:sp>
    </p:spTree>
    <p:extLst>
      <p:ext uri="{BB962C8B-B14F-4D97-AF65-F5344CB8AC3E}">
        <p14:creationId xmlns:p14="http://schemas.microsoft.com/office/powerpoint/2010/main" val="3121283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4" name="Picture 3">
            <a:extLst>
              <a:ext uri="{FF2B5EF4-FFF2-40B4-BE49-F238E27FC236}">
                <a16:creationId xmlns:a16="http://schemas.microsoft.com/office/drawing/2014/main" id="{BD708EC4-81DF-47F7-85BC-8FE5F7BE711F}"/>
              </a:ext>
            </a:extLst>
          </p:cNvPr>
          <p:cNvPicPr>
            <a:picLocks noChangeAspect="1"/>
          </p:cNvPicPr>
          <p:nvPr/>
        </p:nvPicPr>
        <p:blipFill rotWithShape="1">
          <a:blip r:embed="rId2"/>
          <a:srcRect t="21298"/>
          <a:stretch/>
        </p:blipFill>
        <p:spPr>
          <a:xfrm>
            <a:off x="2578979" y="233808"/>
            <a:ext cx="6998407" cy="2677656"/>
          </a:xfrm>
          <a:prstGeom prst="rect">
            <a:avLst/>
          </a:prstGeom>
        </p:spPr>
      </p:pic>
      <p:sp>
        <p:nvSpPr>
          <p:cNvPr id="5" name="TextBox 4">
            <a:extLst>
              <a:ext uri="{FF2B5EF4-FFF2-40B4-BE49-F238E27FC236}">
                <a16:creationId xmlns:a16="http://schemas.microsoft.com/office/drawing/2014/main" id="{03B4D294-8ACD-449A-84D2-70090B9B13AE}"/>
              </a:ext>
            </a:extLst>
          </p:cNvPr>
          <p:cNvSpPr txBox="1"/>
          <p:nvPr/>
        </p:nvSpPr>
        <p:spPr>
          <a:xfrm>
            <a:off x="715879" y="3030804"/>
            <a:ext cx="10760242" cy="2908489"/>
          </a:xfrm>
          <a:prstGeom prst="rect">
            <a:avLst/>
          </a:prstGeom>
          <a:noFill/>
        </p:spPr>
        <p:txBody>
          <a:bodyPr wrap="square" rtlCol="0">
            <a:spAutoFit/>
          </a:bodyPr>
          <a:lstStyle/>
          <a:p>
            <a:r>
              <a:rPr lang="en-US" sz="1500" dirty="0" err="1"/>
              <a:t>Josep</a:t>
            </a:r>
            <a:r>
              <a:rPr lang="en-US" sz="1500" dirty="0"/>
              <a:t> Miquel </a:t>
            </a:r>
            <a:r>
              <a:rPr lang="en-US" sz="1500" dirty="0" err="1"/>
              <a:t>Jornet</a:t>
            </a:r>
            <a:r>
              <a:rPr lang="en-US" sz="1500" dirty="0"/>
              <a:t> is a Professor in the Department of Electrical and Computer Engineering, the director of the Ultrabroadband </a:t>
            </a:r>
            <a:r>
              <a:rPr lang="en-US" sz="1500" dirty="0" err="1"/>
              <a:t>Nanonetworking</a:t>
            </a:r>
            <a:r>
              <a:rPr lang="en-US" sz="1500" dirty="0"/>
              <a:t> (UN) Laboratory, and a member of the Institute for the Wireless Internet of Things and the SMART Center at Northeastern University (NU).</a:t>
            </a:r>
            <a:br>
              <a:rPr lang="en-US" sz="1500" dirty="0"/>
            </a:br>
            <a:endParaRPr lang="en-US" sz="1500" dirty="0"/>
          </a:p>
          <a:p>
            <a:r>
              <a:rPr lang="en-US" sz="1500" dirty="0"/>
              <a:t>He is a leading expert in terahertz communications, in addition to wireless nano-bio-communication networks and the Internet of Nano-Things. He is serving as the lead PI (Principle Investigator) on multiple grants from U.S. federal agencies including the National Science Foundation, the Air Force Office of Scientific Research and the Air Force Research Laboratory as well as industry.</a:t>
            </a:r>
          </a:p>
          <a:p>
            <a:r>
              <a:rPr lang="en-US" sz="1500" dirty="0" err="1"/>
              <a:t>Josep</a:t>
            </a:r>
            <a:r>
              <a:rPr lang="en-US" sz="1500" dirty="0"/>
              <a:t> </a:t>
            </a:r>
            <a:r>
              <a:rPr lang="en-US" sz="1500" dirty="0" err="1"/>
              <a:t>Jornet</a:t>
            </a:r>
            <a:r>
              <a:rPr lang="en-US" sz="1500" dirty="0"/>
              <a:t> was a student of Ian </a:t>
            </a:r>
            <a:r>
              <a:rPr lang="en-US" sz="1500" dirty="0" err="1"/>
              <a:t>Alkyildiz</a:t>
            </a:r>
            <a:r>
              <a:rPr lang="en-US" sz="1500" dirty="0"/>
              <a:t> and they worked together for many years writing IEEE papers and creating patents for terahertz communications wireless nano-bio-communication networks and the Internet of Nano-Things. Recently they gave a joint presentation for the UN in a webinar that explained the technology that is being used today to connect peoples bodies to the internet of things. </a:t>
            </a:r>
          </a:p>
          <a:p>
            <a:endParaRPr lang="en-US" dirty="0"/>
          </a:p>
        </p:txBody>
      </p:sp>
    </p:spTree>
    <p:extLst>
      <p:ext uri="{BB962C8B-B14F-4D97-AF65-F5344CB8AC3E}">
        <p14:creationId xmlns:p14="http://schemas.microsoft.com/office/powerpoint/2010/main" val="641758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4" name="Picture 3">
            <a:extLst>
              <a:ext uri="{FF2B5EF4-FFF2-40B4-BE49-F238E27FC236}">
                <a16:creationId xmlns:a16="http://schemas.microsoft.com/office/drawing/2014/main" id="{32CAE252-87F2-4E28-9BD2-DF3B6E085A73}"/>
              </a:ext>
            </a:extLst>
          </p:cNvPr>
          <p:cNvPicPr/>
          <p:nvPr/>
        </p:nvPicPr>
        <p:blipFill>
          <a:blip r:embed="rId2"/>
          <a:stretch>
            <a:fillRect/>
          </a:stretch>
        </p:blipFill>
        <p:spPr>
          <a:xfrm>
            <a:off x="397042" y="398863"/>
            <a:ext cx="11623506" cy="5987650"/>
          </a:xfrm>
          <a:prstGeom prst="rect">
            <a:avLst/>
          </a:prstGeom>
        </p:spPr>
      </p:pic>
    </p:spTree>
    <p:extLst>
      <p:ext uri="{BB962C8B-B14F-4D97-AF65-F5344CB8AC3E}">
        <p14:creationId xmlns:p14="http://schemas.microsoft.com/office/powerpoint/2010/main" val="3286249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4" name="Picture 3">
            <a:extLst>
              <a:ext uri="{FF2B5EF4-FFF2-40B4-BE49-F238E27FC236}">
                <a16:creationId xmlns:a16="http://schemas.microsoft.com/office/drawing/2014/main" id="{0327E6EC-7780-47C8-BE83-E3B91850B73C}"/>
              </a:ext>
            </a:extLst>
          </p:cNvPr>
          <p:cNvPicPr/>
          <p:nvPr/>
        </p:nvPicPr>
        <p:blipFill>
          <a:blip r:embed="rId2"/>
          <a:stretch>
            <a:fillRect/>
          </a:stretch>
        </p:blipFill>
        <p:spPr>
          <a:xfrm>
            <a:off x="1329489" y="71377"/>
            <a:ext cx="9533021" cy="6315136"/>
          </a:xfrm>
          <a:prstGeom prst="rect">
            <a:avLst/>
          </a:prstGeom>
        </p:spPr>
      </p:pic>
    </p:spTree>
    <p:extLst>
      <p:ext uri="{BB962C8B-B14F-4D97-AF65-F5344CB8AC3E}">
        <p14:creationId xmlns:p14="http://schemas.microsoft.com/office/powerpoint/2010/main" val="3166645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1023815" y="0"/>
            <a:ext cx="12317045" cy="1077218"/>
          </a:xfrm>
          <a:prstGeom prst="rect">
            <a:avLst/>
          </a:prstGeom>
          <a:noFill/>
        </p:spPr>
        <p:txBody>
          <a:bodyPr wrap="square" rtlCol="0">
            <a:spAutoFit/>
          </a:bodyPr>
          <a:lstStyle/>
          <a:p>
            <a:r>
              <a:rPr lang="en-US" sz="3200" dirty="0"/>
              <a:t>United Nations Planning Digital ID Linked to Bank Accounts</a:t>
            </a:r>
          </a:p>
          <a:p>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257175" y="485481"/>
            <a:ext cx="11581899" cy="3077766"/>
          </a:xfrm>
          <a:prstGeom prst="rect">
            <a:avLst/>
          </a:prstGeom>
          <a:noFill/>
        </p:spPr>
        <p:txBody>
          <a:bodyPr wrap="square" rtlCol="0">
            <a:spAutoFit/>
          </a:bodyPr>
          <a:lstStyle/>
          <a:p>
            <a:r>
              <a:rPr lang="en-US" dirty="0"/>
              <a:t>The plan, which is similar to the system developed by the </a:t>
            </a:r>
            <a:r>
              <a:rPr lang="en-US" u="sng" dirty="0">
                <a:hlinkClick r:id="rId2"/>
              </a:rPr>
              <a:t>World Economic Forum</a:t>
            </a:r>
            <a:r>
              <a:rPr lang="en-US" dirty="0"/>
              <a:t> (WEF), is outlined in three new policy briefs from the UN titled, “A Global Digital Compact, Reforms to the International Financial Architecture, and The Future of Outer Space Governance.”</a:t>
            </a:r>
            <a:br>
              <a:rPr lang="en-US" b="1" dirty="0"/>
            </a:br>
            <a:r>
              <a:rPr lang="en-US" b="1" dirty="0"/>
              <a:t>Essentially, the objective is to have people, devices, and entities, all tied up in a connected network that could apparently be centrally administered, seemingly by unelected bureaucrats.  These came out in May 2023</a:t>
            </a:r>
            <a:endParaRPr lang="en-US" dirty="0"/>
          </a:p>
          <a:p>
            <a:endParaRPr lang="en-US" sz="1400" dirty="0"/>
          </a:p>
          <a:p>
            <a:endParaRPr lang="en-US" dirty="0"/>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BFD7B3B8-3894-4D70-BFE3-14AE8B823E6A}"/>
              </a:ext>
            </a:extLst>
          </p:cNvPr>
          <p:cNvPicPr/>
          <p:nvPr/>
        </p:nvPicPr>
        <p:blipFill>
          <a:blip r:embed="rId3"/>
          <a:stretch>
            <a:fillRect/>
          </a:stretch>
        </p:blipFill>
        <p:spPr>
          <a:xfrm>
            <a:off x="465517" y="2093111"/>
            <a:ext cx="2852057" cy="3911233"/>
          </a:xfrm>
          <a:prstGeom prst="rect">
            <a:avLst/>
          </a:prstGeom>
        </p:spPr>
      </p:pic>
      <p:pic>
        <p:nvPicPr>
          <p:cNvPr id="7" name="Picture 6">
            <a:extLst>
              <a:ext uri="{FF2B5EF4-FFF2-40B4-BE49-F238E27FC236}">
                <a16:creationId xmlns:a16="http://schemas.microsoft.com/office/drawing/2014/main" id="{01BA57A4-7AE1-4FDC-B358-70E30136E764}"/>
              </a:ext>
            </a:extLst>
          </p:cNvPr>
          <p:cNvPicPr>
            <a:picLocks noChangeAspect="1"/>
          </p:cNvPicPr>
          <p:nvPr/>
        </p:nvPicPr>
        <p:blipFill>
          <a:blip r:embed="rId4"/>
          <a:stretch>
            <a:fillRect/>
          </a:stretch>
        </p:blipFill>
        <p:spPr>
          <a:xfrm>
            <a:off x="4243550" y="2093111"/>
            <a:ext cx="3009741" cy="3911233"/>
          </a:xfrm>
          <a:prstGeom prst="rect">
            <a:avLst/>
          </a:prstGeom>
        </p:spPr>
      </p:pic>
      <p:pic>
        <p:nvPicPr>
          <p:cNvPr id="8" name="Picture 7">
            <a:extLst>
              <a:ext uri="{FF2B5EF4-FFF2-40B4-BE49-F238E27FC236}">
                <a16:creationId xmlns:a16="http://schemas.microsoft.com/office/drawing/2014/main" id="{A89DBD0F-29C6-4FE0-9A93-024220C16D7A}"/>
              </a:ext>
            </a:extLst>
          </p:cNvPr>
          <p:cNvPicPr/>
          <p:nvPr/>
        </p:nvPicPr>
        <p:blipFill rotWithShape="1">
          <a:blip r:embed="rId5"/>
          <a:srcRect l="980"/>
          <a:stretch/>
        </p:blipFill>
        <p:spPr bwMode="auto">
          <a:xfrm>
            <a:off x="7952874" y="2087706"/>
            <a:ext cx="3288199" cy="391123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07359323"/>
      </p:ext>
    </p:extLst>
  </p:cSld>
  <p:clrMapOvr>
    <a:masterClrMapping/>
  </p:clrMapOvr>
</p:sld>
</file>

<file path=ppt/theme/theme1.xml><?xml version="1.0" encoding="utf-8"?>
<a:theme xmlns:a="http://schemas.openxmlformats.org/drawingml/2006/main" name="1_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otalTime>3188</TotalTime>
  <Words>2419</Words>
  <Application>Microsoft Office PowerPoint</Application>
  <PresentationFormat>Widescreen</PresentationFormat>
  <Paragraphs>180</Paragraphs>
  <Slides>42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Corbel</vt:lpstr>
      <vt:lpstr>1_Depth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49</cp:revision>
  <dcterms:created xsi:type="dcterms:W3CDTF">2022-12-12T16:48:03Z</dcterms:created>
  <dcterms:modified xsi:type="dcterms:W3CDTF">2023-07-16T10:15:55Z</dcterms:modified>
</cp:coreProperties>
</file>