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99" r:id="rId2"/>
    <p:sldId id="475" r:id="rId3"/>
    <p:sldId id="476" r:id="rId4"/>
    <p:sldId id="477" r:id="rId5"/>
    <p:sldId id="389" r:id="rId6"/>
    <p:sldId id="479" r:id="rId7"/>
    <p:sldId id="478" r:id="rId8"/>
    <p:sldId id="503" r:id="rId9"/>
    <p:sldId id="500" r:id="rId10"/>
    <p:sldId id="502" r:id="rId11"/>
    <p:sldId id="505" r:id="rId12"/>
    <p:sldId id="501" r:id="rId13"/>
    <p:sldId id="504" r:id="rId14"/>
    <p:sldId id="485" r:id="rId15"/>
    <p:sldId id="480" r:id="rId16"/>
    <p:sldId id="496" r:id="rId17"/>
    <p:sldId id="497" r:id="rId18"/>
    <p:sldId id="481" r:id="rId19"/>
    <p:sldId id="482" r:id="rId20"/>
    <p:sldId id="483" r:id="rId21"/>
    <p:sldId id="498" r:id="rId22"/>
    <p:sldId id="486" r:id="rId23"/>
    <p:sldId id="484" r:id="rId24"/>
    <p:sldId id="487" r:id="rId25"/>
    <p:sldId id="488" r:id="rId26"/>
    <p:sldId id="489" r:id="rId27"/>
    <p:sldId id="490" r:id="rId28"/>
    <p:sldId id="43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C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15" autoAdjust="0"/>
    <p:restoredTop sz="94660"/>
  </p:normalViewPr>
  <p:slideViewPr>
    <p:cSldViewPr snapToGrid="0">
      <p:cViewPr>
        <p:scale>
          <a:sx n="90" d="100"/>
          <a:sy n="90" d="100"/>
        </p:scale>
        <p:origin x="6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5146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4968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4879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7971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23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7776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41285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0430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19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038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8071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620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7694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46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290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7733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898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787574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C18CA2-4149-4BEB-B7E9-BE9B2E9F530A}"/>
              </a:ext>
            </a:extLst>
          </p:cNvPr>
          <p:cNvPicPr>
            <a:picLocks noChangeAspect="1"/>
          </p:cNvPicPr>
          <p:nvPr/>
        </p:nvPicPr>
        <p:blipFill>
          <a:blip r:embed="rId2"/>
          <a:stretch>
            <a:fillRect/>
          </a:stretch>
        </p:blipFill>
        <p:spPr>
          <a:xfrm>
            <a:off x="-51335" y="0"/>
            <a:ext cx="12243335" cy="6858000"/>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5" name="Picture 4">
            <a:extLst>
              <a:ext uri="{FF2B5EF4-FFF2-40B4-BE49-F238E27FC236}">
                <a16:creationId xmlns:a16="http://schemas.microsoft.com/office/drawing/2014/main" id="{9BA40BDF-5BCB-4DB9-8466-89E4D470ADB3}"/>
              </a:ext>
            </a:extLst>
          </p:cNvPr>
          <p:cNvPicPr>
            <a:picLocks noChangeAspect="1"/>
          </p:cNvPicPr>
          <p:nvPr/>
        </p:nvPicPr>
        <p:blipFill rotWithShape="1">
          <a:blip r:embed="rId3">
            <a:extLst>
              <a:ext uri="{28A0092B-C50C-407E-A947-70E740481C1C}">
                <a14:useLocalDpi xmlns:a14="http://schemas.microsoft.com/office/drawing/2010/main" val="0"/>
              </a:ext>
            </a:extLst>
          </a:blip>
          <a:srcRect b="9817"/>
          <a:stretch/>
        </p:blipFill>
        <p:spPr>
          <a:xfrm flipH="1">
            <a:off x="-375185" y="-194681"/>
            <a:ext cx="3790950" cy="2564091"/>
          </a:xfrm>
          <a:prstGeom prst="rect">
            <a:avLst/>
          </a:prstGeom>
          <a:effectLst>
            <a:glow rad="127000">
              <a:srgbClr val="58C339"/>
            </a:glow>
          </a:effectLst>
        </p:spPr>
      </p:pic>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4"/>
          <a:srcRect l="36462"/>
          <a:stretch/>
        </p:blipFill>
        <p:spPr>
          <a:xfrm>
            <a:off x="-145791" y="666764"/>
            <a:ext cx="1900929" cy="6310473"/>
          </a:xfrm>
          <a:prstGeom prst="rect">
            <a:avLst/>
          </a:prstGeom>
          <a:effectLst>
            <a:glow rad="25400">
              <a:srgbClr val="58C339"/>
            </a:glow>
          </a:effectLst>
        </p:spPr>
      </p:pic>
      <p:pic>
        <p:nvPicPr>
          <p:cNvPr id="6" name="Picture 5">
            <a:extLst>
              <a:ext uri="{FF2B5EF4-FFF2-40B4-BE49-F238E27FC236}">
                <a16:creationId xmlns:a16="http://schemas.microsoft.com/office/drawing/2014/main" id="{D9386069-38DF-4E9C-B88E-D9CF990244D4}"/>
              </a:ext>
            </a:extLst>
          </p:cNvPr>
          <p:cNvPicPr>
            <a:picLocks noChangeAspect="1"/>
          </p:cNvPicPr>
          <p:nvPr/>
        </p:nvPicPr>
        <p:blipFill>
          <a:blip r:embed="rId5"/>
          <a:stretch>
            <a:fillRect/>
          </a:stretch>
        </p:blipFill>
        <p:spPr>
          <a:xfrm rot="4062521">
            <a:off x="-426747" y="2736300"/>
            <a:ext cx="4237787" cy="3509296"/>
          </a:xfrm>
          <a:prstGeom prst="rect">
            <a:avLst/>
          </a:prstGeom>
          <a:effectLst>
            <a:glow rad="88900">
              <a:srgbClr val="58C339"/>
            </a:glow>
          </a:effectLst>
        </p:spPr>
      </p:pic>
      <p:pic>
        <p:nvPicPr>
          <p:cNvPr id="2" name="Picture 1">
            <a:extLst>
              <a:ext uri="{FF2B5EF4-FFF2-40B4-BE49-F238E27FC236}">
                <a16:creationId xmlns:a16="http://schemas.microsoft.com/office/drawing/2014/main" id="{6690219B-4040-45A1-88C7-B0158C4568B1}"/>
              </a:ext>
            </a:extLst>
          </p:cNvPr>
          <p:cNvPicPr>
            <a:picLocks noChangeAspect="1"/>
          </p:cNvPicPr>
          <p:nvPr/>
        </p:nvPicPr>
        <p:blipFill>
          <a:blip r:embed="rId6"/>
          <a:stretch>
            <a:fillRect/>
          </a:stretch>
        </p:blipFill>
        <p:spPr>
          <a:xfrm>
            <a:off x="6013144" y="1257910"/>
            <a:ext cx="6331256" cy="2564091"/>
          </a:xfrm>
          <a:prstGeom prst="rect">
            <a:avLst/>
          </a:prstGeom>
          <a:effectLst>
            <a:glow rad="127000">
              <a:schemeClr val="bg1"/>
            </a:glow>
          </a:effectLst>
        </p:spPr>
      </p:pic>
      <p:pic>
        <p:nvPicPr>
          <p:cNvPr id="3" name="Picture 2">
            <a:extLst>
              <a:ext uri="{FF2B5EF4-FFF2-40B4-BE49-F238E27FC236}">
                <a16:creationId xmlns:a16="http://schemas.microsoft.com/office/drawing/2014/main" id="{7B12B7D0-D867-4C48-88E7-59BB62B03C73}"/>
              </a:ext>
            </a:extLst>
          </p:cNvPr>
          <p:cNvPicPr>
            <a:picLocks noChangeAspect="1"/>
          </p:cNvPicPr>
          <p:nvPr/>
        </p:nvPicPr>
        <p:blipFill>
          <a:blip r:embed="rId7"/>
          <a:stretch>
            <a:fillRect/>
          </a:stretch>
        </p:blipFill>
        <p:spPr>
          <a:xfrm>
            <a:off x="5086350" y="2774797"/>
            <a:ext cx="8172450" cy="2102003"/>
          </a:xfrm>
          <a:prstGeom prst="rect">
            <a:avLst/>
          </a:prstGeom>
          <a:effectLst>
            <a:glow rad="127000">
              <a:schemeClr val="bg1"/>
            </a:glow>
          </a:effectLst>
        </p:spPr>
      </p:pic>
      <p:pic>
        <p:nvPicPr>
          <p:cNvPr id="8" name="Picture 7">
            <a:extLst>
              <a:ext uri="{FF2B5EF4-FFF2-40B4-BE49-F238E27FC236}">
                <a16:creationId xmlns:a16="http://schemas.microsoft.com/office/drawing/2014/main" id="{686C9CDC-305C-483D-957D-88FEF66DE069}"/>
              </a:ext>
            </a:extLst>
          </p:cNvPr>
          <p:cNvPicPr>
            <a:picLocks noChangeAspect="1"/>
          </p:cNvPicPr>
          <p:nvPr/>
        </p:nvPicPr>
        <p:blipFill>
          <a:blip r:embed="rId8"/>
          <a:stretch>
            <a:fillRect/>
          </a:stretch>
        </p:blipFill>
        <p:spPr>
          <a:xfrm>
            <a:off x="4119394" y="4002105"/>
            <a:ext cx="10149055" cy="2102003"/>
          </a:xfrm>
          <a:prstGeom prst="rect">
            <a:avLst/>
          </a:prstGeom>
          <a:effectLst>
            <a:glow rad="127000">
              <a:schemeClr val="bg1"/>
            </a:glow>
          </a:effectLst>
        </p:spPr>
      </p:pic>
    </p:spTree>
    <p:extLst>
      <p:ext uri="{BB962C8B-B14F-4D97-AF65-F5344CB8AC3E}">
        <p14:creationId xmlns:p14="http://schemas.microsoft.com/office/powerpoint/2010/main" val="4212399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3ED70FCB-B255-4702-B651-82249A5B0C08}"/>
              </a:ext>
            </a:extLst>
          </p:cNvPr>
          <p:cNvSpPr txBox="1"/>
          <p:nvPr/>
        </p:nvSpPr>
        <p:spPr>
          <a:xfrm>
            <a:off x="156359" y="281149"/>
            <a:ext cx="11762925" cy="1200329"/>
          </a:xfrm>
          <a:prstGeom prst="rect">
            <a:avLst/>
          </a:prstGeom>
          <a:noFill/>
        </p:spPr>
        <p:txBody>
          <a:bodyPr wrap="square" rtlCol="0">
            <a:spAutoFit/>
          </a:bodyPr>
          <a:lstStyle/>
          <a:p>
            <a:r>
              <a:rPr lang="en-US" b="1" dirty="0"/>
              <a:t> </a:t>
            </a:r>
            <a:endParaRPr lang="en-US" dirty="0"/>
          </a:p>
          <a:p>
            <a:r>
              <a:rPr lang="en-US" b="1" dirty="0"/>
              <a:t>"Today they call them angels and demons, tomorrow they will call them something else" (ref extraterrestrial aliens, entities, etc.). -</a:t>
            </a:r>
            <a:r>
              <a:rPr lang="en-US" b="1" dirty="0" err="1"/>
              <a:t>Aleister</a:t>
            </a:r>
            <a:r>
              <a:rPr lang="en-US" b="1" dirty="0"/>
              <a:t> Crowley</a:t>
            </a:r>
            <a:endParaRPr lang="en-US" dirty="0"/>
          </a:p>
          <a:p>
            <a:endParaRPr lang="en-US" dirty="0"/>
          </a:p>
        </p:txBody>
      </p:sp>
      <p:pic>
        <p:nvPicPr>
          <p:cNvPr id="6" name="Picture 5">
            <a:extLst>
              <a:ext uri="{FF2B5EF4-FFF2-40B4-BE49-F238E27FC236}">
                <a16:creationId xmlns:a16="http://schemas.microsoft.com/office/drawing/2014/main" id="{89D0C791-63F6-491E-AB52-438051BE58EF}"/>
              </a:ext>
            </a:extLst>
          </p:cNvPr>
          <p:cNvPicPr>
            <a:picLocks noChangeAspect="1"/>
          </p:cNvPicPr>
          <p:nvPr/>
        </p:nvPicPr>
        <p:blipFill>
          <a:blip r:embed="rId2"/>
          <a:stretch>
            <a:fillRect/>
          </a:stretch>
        </p:blipFill>
        <p:spPr>
          <a:xfrm>
            <a:off x="140065" y="1237565"/>
            <a:ext cx="4718713" cy="2944623"/>
          </a:xfrm>
          <a:prstGeom prst="rect">
            <a:avLst/>
          </a:prstGeom>
        </p:spPr>
      </p:pic>
      <p:sp>
        <p:nvSpPr>
          <p:cNvPr id="7" name="TextBox 6">
            <a:extLst>
              <a:ext uri="{FF2B5EF4-FFF2-40B4-BE49-F238E27FC236}">
                <a16:creationId xmlns:a16="http://schemas.microsoft.com/office/drawing/2014/main" id="{F0A70E97-B803-4161-84C5-B559939476FD}"/>
              </a:ext>
            </a:extLst>
          </p:cNvPr>
          <p:cNvSpPr txBox="1"/>
          <p:nvPr/>
        </p:nvSpPr>
        <p:spPr>
          <a:xfrm>
            <a:off x="5015137" y="1084332"/>
            <a:ext cx="6801852" cy="2031325"/>
          </a:xfrm>
          <a:prstGeom prst="rect">
            <a:avLst/>
          </a:prstGeom>
          <a:noFill/>
        </p:spPr>
        <p:txBody>
          <a:bodyPr wrap="square" rtlCol="0">
            <a:spAutoFit/>
          </a:bodyPr>
          <a:lstStyle/>
          <a:p>
            <a:r>
              <a:rPr lang="en-US" dirty="0"/>
              <a:t>Ghost summoning parties were the rage of the late 19th and early 20th century among the elites of Western society defining the Spiritualism Movement. There were also great strides innovation in human flight, telecommunication, motion pictures, photography and the application of both DC and AC currents. In fact, let us not forget that both prolific inventors Edison and Tesla had interest in communication with the heavenly realms.</a:t>
            </a:r>
          </a:p>
        </p:txBody>
      </p:sp>
      <p:pic>
        <p:nvPicPr>
          <p:cNvPr id="8" name="Picture 7">
            <a:extLst>
              <a:ext uri="{FF2B5EF4-FFF2-40B4-BE49-F238E27FC236}">
                <a16:creationId xmlns:a16="http://schemas.microsoft.com/office/drawing/2014/main" id="{AE6936DD-9735-456F-8B8B-67573EABC8C8}"/>
              </a:ext>
            </a:extLst>
          </p:cNvPr>
          <p:cNvPicPr>
            <a:picLocks noChangeAspect="1"/>
          </p:cNvPicPr>
          <p:nvPr/>
        </p:nvPicPr>
        <p:blipFill>
          <a:blip r:embed="rId3"/>
          <a:stretch>
            <a:fillRect/>
          </a:stretch>
        </p:blipFill>
        <p:spPr>
          <a:xfrm>
            <a:off x="5162563" y="3115657"/>
            <a:ext cx="3593432" cy="2054164"/>
          </a:xfrm>
          <a:prstGeom prst="rect">
            <a:avLst/>
          </a:prstGeom>
        </p:spPr>
      </p:pic>
      <p:sp>
        <p:nvSpPr>
          <p:cNvPr id="9" name="TextBox 8">
            <a:extLst>
              <a:ext uri="{FF2B5EF4-FFF2-40B4-BE49-F238E27FC236}">
                <a16:creationId xmlns:a16="http://schemas.microsoft.com/office/drawing/2014/main" id="{C1EA0341-A64E-43F5-A9DE-579E068F714B}"/>
              </a:ext>
            </a:extLst>
          </p:cNvPr>
          <p:cNvSpPr txBox="1"/>
          <p:nvPr/>
        </p:nvSpPr>
        <p:spPr>
          <a:xfrm>
            <a:off x="6574268" y="4808091"/>
            <a:ext cx="2181727" cy="646331"/>
          </a:xfrm>
          <a:prstGeom prst="rect">
            <a:avLst/>
          </a:prstGeom>
          <a:noFill/>
        </p:spPr>
        <p:txBody>
          <a:bodyPr wrap="square" rtlCol="0">
            <a:spAutoFit/>
          </a:bodyPr>
          <a:lstStyle/>
          <a:p>
            <a:r>
              <a:rPr lang="en-US" dirty="0"/>
              <a:t>Edison’s Spirit Phone</a:t>
            </a:r>
          </a:p>
          <a:p>
            <a:endParaRPr lang="en-US" dirty="0"/>
          </a:p>
        </p:txBody>
      </p:sp>
      <p:pic>
        <p:nvPicPr>
          <p:cNvPr id="10" name="Picture 9">
            <a:extLst>
              <a:ext uri="{FF2B5EF4-FFF2-40B4-BE49-F238E27FC236}">
                <a16:creationId xmlns:a16="http://schemas.microsoft.com/office/drawing/2014/main" id="{48960A10-A34E-47F1-B70F-B56C88A92860}"/>
              </a:ext>
            </a:extLst>
          </p:cNvPr>
          <p:cNvPicPr>
            <a:picLocks noChangeAspect="1"/>
          </p:cNvPicPr>
          <p:nvPr/>
        </p:nvPicPr>
        <p:blipFill>
          <a:blip r:embed="rId4"/>
          <a:stretch>
            <a:fillRect/>
          </a:stretch>
        </p:blipFill>
        <p:spPr>
          <a:xfrm>
            <a:off x="9199878" y="2769663"/>
            <a:ext cx="2852057" cy="3160003"/>
          </a:xfrm>
          <a:prstGeom prst="rect">
            <a:avLst/>
          </a:prstGeom>
        </p:spPr>
      </p:pic>
      <p:pic>
        <p:nvPicPr>
          <p:cNvPr id="11" name="Picture 10">
            <a:extLst>
              <a:ext uri="{FF2B5EF4-FFF2-40B4-BE49-F238E27FC236}">
                <a16:creationId xmlns:a16="http://schemas.microsoft.com/office/drawing/2014/main" id="{64FB9945-5DBC-4DBB-BAF7-44A14B3ADDCE}"/>
              </a:ext>
            </a:extLst>
          </p:cNvPr>
          <p:cNvPicPr>
            <a:picLocks noChangeAspect="1"/>
          </p:cNvPicPr>
          <p:nvPr/>
        </p:nvPicPr>
        <p:blipFill>
          <a:blip r:embed="rId5"/>
          <a:stretch>
            <a:fillRect/>
          </a:stretch>
        </p:blipFill>
        <p:spPr>
          <a:xfrm>
            <a:off x="0" y="-159607"/>
            <a:ext cx="13918558" cy="1081644"/>
          </a:xfrm>
          <a:prstGeom prst="rect">
            <a:avLst/>
          </a:prstGeom>
        </p:spPr>
      </p:pic>
      <p:sp>
        <p:nvSpPr>
          <p:cNvPr id="12" name="TextBox 11">
            <a:extLst>
              <a:ext uri="{FF2B5EF4-FFF2-40B4-BE49-F238E27FC236}">
                <a16:creationId xmlns:a16="http://schemas.microsoft.com/office/drawing/2014/main" id="{BCDA3E34-764E-4DF4-86B1-8EB56E45AC2E}"/>
              </a:ext>
            </a:extLst>
          </p:cNvPr>
          <p:cNvSpPr txBox="1"/>
          <p:nvPr/>
        </p:nvSpPr>
        <p:spPr>
          <a:xfrm>
            <a:off x="93258" y="4296340"/>
            <a:ext cx="5069305" cy="1477328"/>
          </a:xfrm>
          <a:prstGeom prst="rect">
            <a:avLst/>
          </a:prstGeom>
          <a:noFill/>
        </p:spPr>
        <p:txBody>
          <a:bodyPr wrap="square" rtlCol="0">
            <a:spAutoFit/>
          </a:bodyPr>
          <a:lstStyle/>
          <a:p>
            <a:r>
              <a:rPr lang="en-US" dirty="0"/>
              <a:t>Technology has always been used as a primary tool to connect to the divine among elite circles. The illusion of division between science and spirituality is only given to the masses</a:t>
            </a:r>
          </a:p>
          <a:p>
            <a:endParaRPr lang="en-US" dirty="0"/>
          </a:p>
        </p:txBody>
      </p:sp>
      <p:sp>
        <p:nvSpPr>
          <p:cNvPr id="13" name="TextBox 12">
            <a:extLst>
              <a:ext uri="{FF2B5EF4-FFF2-40B4-BE49-F238E27FC236}">
                <a16:creationId xmlns:a16="http://schemas.microsoft.com/office/drawing/2014/main" id="{D637C5DE-5D45-4884-B31B-4734703D4B0A}"/>
              </a:ext>
            </a:extLst>
          </p:cNvPr>
          <p:cNvSpPr txBox="1"/>
          <p:nvPr/>
        </p:nvSpPr>
        <p:spPr>
          <a:xfrm>
            <a:off x="317795" y="5602903"/>
            <a:ext cx="8882083" cy="1477328"/>
          </a:xfrm>
          <a:prstGeom prst="rect">
            <a:avLst/>
          </a:prstGeom>
          <a:noFill/>
        </p:spPr>
        <p:txBody>
          <a:bodyPr wrap="square" rtlCol="0">
            <a:spAutoFit/>
          </a:bodyPr>
          <a:lstStyle/>
          <a:p>
            <a:r>
              <a:rPr lang="en-US" b="1" dirty="0">
                <a:solidFill>
                  <a:srgbClr val="00B0F0"/>
                </a:solidFill>
              </a:rPr>
              <a:t>“And the light of a candle shall shine no more at all in thee; and the voice of the bridegroom and of the bride shall be heard no more at all in thee: for thy merchants were the great men of the earth; for by thy sorceries were all nations deceived.” (Revelation 18:23, KJV)</a:t>
            </a:r>
            <a:endParaRPr lang="en-US" dirty="0">
              <a:solidFill>
                <a:srgbClr val="00B0F0"/>
              </a:solidFill>
            </a:endParaRPr>
          </a:p>
          <a:p>
            <a:endParaRPr lang="en-US" dirty="0"/>
          </a:p>
        </p:txBody>
      </p:sp>
    </p:spTree>
    <p:extLst>
      <p:ext uri="{BB962C8B-B14F-4D97-AF65-F5344CB8AC3E}">
        <p14:creationId xmlns:p14="http://schemas.microsoft.com/office/powerpoint/2010/main" val="395687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B5D9A442-E67E-423B-BD53-A1638C0F5DD4}"/>
              </a:ext>
            </a:extLst>
          </p:cNvPr>
          <p:cNvSpPr txBox="1"/>
          <p:nvPr/>
        </p:nvSpPr>
        <p:spPr>
          <a:xfrm>
            <a:off x="1854868" y="428178"/>
            <a:ext cx="8482263" cy="6001643"/>
          </a:xfrm>
          <a:prstGeom prst="rect">
            <a:avLst/>
          </a:prstGeom>
          <a:noFill/>
        </p:spPr>
        <p:txBody>
          <a:bodyPr wrap="square" rtlCol="0">
            <a:spAutoFit/>
          </a:bodyPr>
          <a:lstStyle/>
          <a:p>
            <a:pPr algn="ctr"/>
            <a:r>
              <a:rPr lang="en-US" sz="3200" dirty="0"/>
              <a:t>Solution Mindset: It is easy to fall into hopelessness when listening to the advertised plans of the enemy. “If you are looking at this issue as a victim, you’re not thinking of a </a:t>
            </a:r>
            <a:r>
              <a:rPr lang="en-US" sz="3200" dirty="0" err="1"/>
              <a:t>solution”GOD</a:t>
            </a:r>
            <a:r>
              <a:rPr lang="en-US" sz="3200" dirty="0"/>
              <a:t> LAUGHS AT ENEMIES’ </a:t>
            </a:r>
            <a:r>
              <a:rPr lang="en-US" sz="3200" dirty="0" err="1"/>
              <a:t>PLANSPsalm</a:t>
            </a:r>
            <a:r>
              <a:rPr lang="en-US" sz="3200" dirty="0"/>
              <a:t> 37:13 (KJV) “The Lord shall laugh at him: for he </a:t>
            </a:r>
            <a:r>
              <a:rPr lang="en-US" sz="3200" dirty="0" err="1"/>
              <a:t>seeth</a:t>
            </a:r>
            <a:r>
              <a:rPr lang="en-US" sz="3200" dirty="0"/>
              <a:t> that his day is </a:t>
            </a:r>
            <a:r>
              <a:rPr lang="en-US" sz="3200" dirty="0" err="1"/>
              <a:t>coming”“The</a:t>
            </a:r>
            <a:r>
              <a:rPr lang="en-US" sz="3200" dirty="0"/>
              <a:t> wicked have drawn out the sword, and have bent their bow, to cast down the poor and needy, ant to slay such as be of upright </a:t>
            </a:r>
            <a:r>
              <a:rPr lang="en-US" sz="3200" dirty="0" err="1"/>
              <a:t>conversation.Their</a:t>
            </a:r>
            <a:r>
              <a:rPr lang="en-US" sz="3200" dirty="0"/>
              <a:t> sword shall enter into their own heart, and their bow shall be broken.”</a:t>
            </a:r>
          </a:p>
        </p:txBody>
      </p:sp>
    </p:spTree>
    <p:extLst>
      <p:ext uri="{BB962C8B-B14F-4D97-AF65-F5344CB8AC3E}">
        <p14:creationId xmlns:p14="http://schemas.microsoft.com/office/powerpoint/2010/main" val="77278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A316D85C-F65D-4501-B09D-9CFBC4273C1C}"/>
              </a:ext>
            </a:extLst>
          </p:cNvPr>
          <p:cNvSpPr txBox="1"/>
          <p:nvPr/>
        </p:nvSpPr>
        <p:spPr>
          <a:xfrm>
            <a:off x="787079" y="115747"/>
            <a:ext cx="12732151" cy="584775"/>
          </a:xfrm>
          <a:prstGeom prst="rect">
            <a:avLst/>
          </a:prstGeom>
          <a:noFill/>
        </p:spPr>
        <p:txBody>
          <a:bodyPr wrap="square" rtlCol="0">
            <a:spAutoFit/>
          </a:bodyPr>
          <a:lstStyle/>
          <a:p>
            <a:r>
              <a:rPr lang="en-US" sz="3200" dirty="0"/>
              <a:t>MENTAL SPIRITUAL EFFECTS OF JABS LATEST RESEARCH </a:t>
            </a:r>
          </a:p>
        </p:txBody>
      </p:sp>
      <p:pic>
        <p:nvPicPr>
          <p:cNvPr id="2" name="Picture 1">
            <a:extLst>
              <a:ext uri="{FF2B5EF4-FFF2-40B4-BE49-F238E27FC236}">
                <a16:creationId xmlns:a16="http://schemas.microsoft.com/office/drawing/2014/main" id="{DFD69394-D3B6-4B64-9F63-4D37FB251DBB}"/>
              </a:ext>
            </a:extLst>
          </p:cNvPr>
          <p:cNvPicPr>
            <a:picLocks noChangeAspect="1"/>
          </p:cNvPicPr>
          <p:nvPr/>
        </p:nvPicPr>
        <p:blipFill>
          <a:blip r:embed="rId2"/>
          <a:stretch>
            <a:fillRect/>
          </a:stretch>
        </p:blipFill>
        <p:spPr>
          <a:xfrm>
            <a:off x="212133" y="692796"/>
            <a:ext cx="5159145" cy="2902018"/>
          </a:xfrm>
          <a:prstGeom prst="rect">
            <a:avLst/>
          </a:prstGeom>
        </p:spPr>
      </p:pic>
      <p:sp>
        <p:nvSpPr>
          <p:cNvPr id="6" name="TextBox 5">
            <a:extLst>
              <a:ext uri="{FF2B5EF4-FFF2-40B4-BE49-F238E27FC236}">
                <a16:creationId xmlns:a16="http://schemas.microsoft.com/office/drawing/2014/main" id="{3647DF3F-72A5-4E5A-98E6-B3B89703BAEF}"/>
              </a:ext>
            </a:extLst>
          </p:cNvPr>
          <p:cNvSpPr txBox="1"/>
          <p:nvPr/>
        </p:nvSpPr>
        <p:spPr>
          <a:xfrm>
            <a:off x="5743074" y="898358"/>
            <a:ext cx="6015789" cy="3970318"/>
          </a:xfrm>
          <a:prstGeom prst="rect">
            <a:avLst/>
          </a:prstGeom>
          <a:noFill/>
        </p:spPr>
        <p:txBody>
          <a:bodyPr wrap="square" rtlCol="0">
            <a:spAutoFit/>
          </a:bodyPr>
          <a:lstStyle/>
          <a:p>
            <a:r>
              <a:rPr lang="en-US"/>
              <a:t>TimTruth reported on vaccine events in the VAERs database related to the search terms ‘dream OR Nightmare OR Night Terror’. Many of the accounts describe dreams events related to; vivid night terrors on a nightly basis, sleep paralysis, sleep walking, an evil presence in the room, dreams of space, dark visual and/or auditory hallucinations while awake, time is longer in the dream than in reality, sensation of something grabbing at their feet in the bed, etc. There appears to be a steady increase of Night Terror cases since the initial injection roll-out.</a:t>
            </a:r>
          </a:p>
          <a:p>
            <a:r>
              <a:rPr lang="en-US"/>
              <a:t>Search term ‘vaccine vivid dream side effect’ in Google News search gives many hits of accounts of ‘crazy dreams’ as a side effect of the vaccine. Many sufferers claim that this never happened before the injection.</a:t>
            </a:r>
            <a:endParaRPr lang="en-US" dirty="0"/>
          </a:p>
        </p:txBody>
      </p:sp>
      <p:sp>
        <p:nvSpPr>
          <p:cNvPr id="7" name="TextBox 6">
            <a:extLst>
              <a:ext uri="{FF2B5EF4-FFF2-40B4-BE49-F238E27FC236}">
                <a16:creationId xmlns:a16="http://schemas.microsoft.com/office/drawing/2014/main" id="{37E08541-87D1-4D7E-B666-A54574050615}"/>
              </a:ext>
            </a:extLst>
          </p:cNvPr>
          <p:cNvSpPr txBox="1"/>
          <p:nvPr/>
        </p:nvSpPr>
        <p:spPr>
          <a:xfrm>
            <a:off x="5743074" y="5453451"/>
            <a:ext cx="6381172" cy="923330"/>
          </a:xfrm>
          <a:prstGeom prst="rect">
            <a:avLst/>
          </a:prstGeom>
          <a:noFill/>
        </p:spPr>
        <p:txBody>
          <a:bodyPr wrap="square" rtlCol="0">
            <a:spAutoFit/>
          </a:bodyPr>
          <a:lstStyle/>
          <a:p>
            <a:r>
              <a:rPr lang="en-US" dirty="0"/>
              <a:t>NEW STUDY: COVID INJECTIONS CAUSE PSYCHOSIS</a:t>
            </a:r>
            <a:br>
              <a:rPr lang="en-US" dirty="0"/>
            </a:br>
            <a:br>
              <a:rPr lang="en-US" dirty="0"/>
            </a:br>
            <a:endParaRPr lang="en-US" dirty="0"/>
          </a:p>
        </p:txBody>
      </p:sp>
      <p:pic>
        <p:nvPicPr>
          <p:cNvPr id="8" name="Picture 7">
            <a:extLst>
              <a:ext uri="{FF2B5EF4-FFF2-40B4-BE49-F238E27FC236}">
                <a16:creationId xmlns:a16="http://schemas.microsoft.com/office/drawing/2014/main" id="{B307B592-98FF-4460-BF32-C8B088D5DE08}"/>
              </a:ext>
            </a:extLst>
          </p:cNvPr>
          <p:cNvPicPr>
            <a:picLocks noChangeAspect="1"/>
          </p:cNvPicPr>
          <p:nvPr/>
        </p:nvPicPr>
        <p:blipFill>
          <a:blip r:embed="rId3"/>
          <a:stretch>
            <a:fillRect/>
          </a:stretch>
        </p:blipFill>
        <p:spPr>
          <a:xfrm>
            <a:off x="212133" y="3771756"/>
            <a:ext cx="5159144" cy="2902017"/>
          </a:xfrm>
          <a:prstGeom prst="rect">
            <a:avLst/>
          </a:prstGeom>
        </p:spPr>
      </p:pic>
    </p:spTree>
    <p:extLst>
      <p:ext uri="{BB962C8B-B14F-4D97-AF65-F5344CB8AC3E}">
        <p14:creationId xmlns:p14="http://schemas.microsoft.com/office/powerpoint/2010/main" val="135916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816294FE-1162-4DDC-AD2D-60BCC3829394}"/>
              </a:ext>
            </a:extLst>
          </p:cNvPr>
          <p:cNvSpPr txBox="1"/>
          <p:nvPr/>
        </p:nvSpPr>
        <p:spPr>
          <a:xfrm>
            <a:off x="1525017" y="127514"/>
            <a:ext cx="8870268" cy="584775"/>
          </a:xfrm>
          <a:prstGeom prst="rect">
            <a:avLst/>
          </a:prstGeom>
          <a:noFill/>
        </p:spPr>
        <p:txBody>
          <a:bodyPr wrap="square" rtlCol="0">
            <a:spAutoFit/>
          </a:bodyPr>
          <a:lstStyle/>
          <a:p>
            <a:r>
              <a:rPr lang="en-US" sz="3200" dirty="0"/>
              <a:t>SPINNING VAXXED COLLAPSING PHENOMENON</a:t>
            </a:r>
          </a:p>
        </p:txBody>
      </p:sp>
      <p:pic>
        <p:nvPicPr>
          <p:cNvPr id="3" name="Picture 2">
            <a:extLst>
              <a:ext uri="{FF2B5EF4-FFF2-40B4-BE49-F238E27FC236}">
                <a16:creationId xmlns:a16="http://schemas.microsoft.com/office/drawing/2014/main" id="{927C73EF-8BD6-40C7-91D5-D01D4C496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69" y="891308"/>
            <a:ext cx="4502164" cy="2537692"/>
          </a:xfrm>
          <a:prstGeom prst="rect">
            <a:avLst/>
          </a:prstGeom>
        </p:spPr>
      </p:pic>
      <p:sp>
        <p:nvSpPr>
          <p:cNvPr id="7" name="TextBox 6">
            <a:extLst>
              <a:ext uri="{FF2B5EF4-FFF2-40B4-BE49-F238E27FC236}">
                <a16:creationId xmlns:a16="http://schemas.microsoft.com/office/drawing/2014/main" id="{DB203213-CB02-4C31-90B9-D668F3118298}"/>
              </a:ext>
            </a:extLst>
          </p:cNvPr>
          <p:cNvSpPr txBox="1"/>
          <p:nvPr/>
        </p:nvSpPr>
        <p:spPr>
          <a:xfrm>
            <a:off x="5277853" y="959825"/>
            <a:ext cx="5871411" cy="2585323"/>
          </a:xfrm>
          <a:prstGeom prst="rect">
            <a:avLst/>
          </a:prstGeom>
          <a:noFill/>
        </p:spPr>
        <p:txBody>
          <a:bodyPr wrap="square" rtlCol="0">
            <a:spAutoFit/>
          </a:bodyPr>
          <a:lstStyle/>
          <a:p>
            <a:r>
              <a:rPr lang="en-US" dirty="0"/>
              <a:t>We did a video back in October discussing the phenomenon of people who were spinning while seeing something that terrified them just before collapsing on the ground in what appeared to be having a brain aneurism. </a:t>
            </a:r>
            <a:br>
              <a:rPr lang="en-US" dirty="0"/>
            </a:br>
            <a:br>
              <a:rPr lang="en-US" dirty="0"/>
            </a:br>
            <a:r>
              <a:rPr lang="en-US" dirty="0"/>
              <a:t>We Found Predictive programming in an Episode of Stargate Atlantis that aired in 2004.   It is about 20 years old. We believe these are scripts written by the CIA foretelling future plans.  </a:t>
            </a:r>
          </a:p>
        </p:txBody>
      </p:sp>
      <p:pic>
        <p:nvPicPr>
          <p:cNvPr id="9" name="Picture 8">
            <a:extLst>
              <a:ext uri="{FF2B5EF4-FFF2-40B4-BE49-F238E27FC236}">
                <a16:creationId xmlns:a16="http://schemas.microsoft.com/office/drawing/2014/main" id="{E00EBF73-BC1F-493F-B288-695C5A455A93}"/>
              </a:ext>
            </a:extLst>
          </p:cNvPr>
          <p:cNvPicPr>
            <a:picLocks noChangeAspect="1"/>
          </p:cNvPicPr>
          <p:nvPr/>
        </p:nvPicPr>
        <p:blipFill>
          <a:blip r:embed="rId3"/>
          <a:stretch>
            <a:fillRect/>
          </a:stretch>
        </p:blipFill>
        <p:spPr>
          <a:xfrm>
            <a:off x="427172" y="3688304"/>
            <a:ext cx="4637571" cy="2537692"/>
          </a:xfrm>
          <a:prstGeom prst="rect">
            <a:avLst/>
          </a:prstGeom>
        </p:spPr>
      </p:pic>
      <p:sp>
        <p:nvSpPr>
          <p:cNvPr id="10" name="TextBox 9">
            <a:extLst>
              <a:ext uri="{FF2B5EF4-FFF2-40B4-BE49-F238E27FC236}">
                <a16:creationId xmlns:a16="http://schemas.microsoft.com/office/drawing/2014/main" id="{84D40600-7FBF-4FC5-A511-3D038DB93A67}"/>
              </a:ext>
            </a:extLst>
          </p:cNvPr>
          <p:cNvSpPr txBox="1"/>
          <p:nvPr/>
        </p:nvSpPr>
        <p:spPr>
          <a:xfrm>
            <a:off x="5406188" y="4068965"/>
            <a:ext cx="5743075" cy="1477328"/>
          </a:xfrm>
          <a:prstGeom prst="rect">
            <a:avLst/>
          </a:prstGeom>
          <a:noFill/>
        </p:spPr>
        <p:txBody>
          <a:bodyPr wrap="square" rtlCol="0">
            <a:spAutoFit/>
          </a:bodyPr>
          <a:lstStyle/>
          <a:p>
            <a:r>
              <a:rPr lang="en-US" dirty="0"/>
              <a:t>In this episode members of the crew had nanotechnology infecting their brain, specifically their visual cortex, which caused them to hallucinate and see things in the demonic realm just before they collapsed and died from a brain aneurism. </a:t>
            </a:r>
          </a:p>
        </p:txBody>
      </p:sp>
    </p:spTree>
    <p:extLst>
      <p:ext uri="{BB962C8B-B14F-4D97-AF65-F5344CB8AC3E}">
        <p14:creationId xmlns:p14="http://schemas.microsoft.com/office/powerpoint/2010/main" val="402473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816294FE-1162-4DDC-AD2D-60BCC3829394}"/>
              </a:ext>
            </a:extLst>
          </p:cNvPr>
          <p:cNvSpPr txBox="1"/>
          <p:nvPr/>
        </p:nvSpPr>
        <p:spPr>
          <a:xfrm>
            <a:off x="1743368" y="215445"/>
            <a:ext cx="8705264" cy="584775"/>
          </a:xfrm>
          <a:prstGeom prst="rect">
            <a:avLst/>
          </a:prstGeom>
          <a:noFill/>
        </p:spPr>
        <p:txBody>
          <a:bodyPr wrap="square" rtlCol="0">
            <a:spAutoFit/>
          </a:bodyPr>
          <a:lstStyle/>
          <a:p>
            <a:r>
              <a:rPr lang="en-US" sz="3200" dirty="0"/>
              <a:t>ANIMALS WALKING IN CIRCLES PHENOMENON</a:t>
            </a:r>
          </a:p>
        </p:txBody>
      </p:sp>
      <p:pic>
        <p:nvPicPr>
          <p:cNvPr id="3" name="Picture 2">
            <a:extLst>
              <a:ext uri="{FF2B5EF4-FFF2-40B4-BE49-F238E27FC236}">
                <a16:creationId xmlns:a16="http://schemas.microsoft.com/office/drawing/2014/main" id="{BC7FE55F-BB90-4988-828C-13C189508BBE}"/>
              </a:ext>
            </a:extLst>
          </p:cNvPr>
          <p:cNvPicPr>
            <a:picLocks noChangeAspect="1"/>
          </p:cNvPicPr>
          <p:nvPr/>
        </p:nvPicPr>
        <p:blipFill>
          <a:blip r:embed="rId2"/>
          <a:stretch>
            <a:fillRect/>
          </a:stretch>
        </p:blipFill>
        <p:spPr>
          <a:xfrm>
            <a:off x="233362" y="1149517"/>
            <a:ext cx="4410075" cy="5200650"/>
          </a:xfrm>
          <a:prstGeom prst="rect">
            <a:avLst/>
          </a:prstGeom>
        </p:spPr>
      </p:pic>
      <p:sp>
        <p:nvSpPr>
          <p:cNvPr id="6" name="TextBox 5">
            <a:extLst>
              <a:ext uri="{FF2B5EF4-FFF2-40B4-BE49-F238E27FC236}">
                <a16:creationId xmlns:a16="http://schemas.microsoft.com/office/drawing/2014/main" id="{A695B8C2-7244-4422-968B-7E71348C5967}"/>
              </a:ext>
            </a:extLst>
          </p:cNvPr>
          <p:cNvSpPr txBox="1"/>
          <p:nvPr/>
        </p:nvSpPr>
        <p:spPr>
          <a:xfrm>
            <a:off x="4691564" y="1144002"/>
            <a:ext cx="7035215" cy="2031325"/>
          </a:xfrm>
          <a:prstGeom prst="rect">
            <a:avLst/>
          </a:prstGeom>
          <a:noFill/>
        </p:spPr>
        <p:txBody>
          <a:bodyPr wrap="square" rtlCol="0">
            <a:spAutoFit/>
          </a:bodyPr>
          <a:lstStyle/>
          <a:p>
            <a:r>
              <a:rPr lang="en-US" dirty="0"/>
              <a:t>We have been asked by a lot of people what we think this is. </a:t>
            </a:r>
            <a:br>
              <a:rPr lang="en-US" dirty="0"/>
            </a:br>
            <a:r>
              <a:rPr lang="en-US" dirty="0"/>
              <a:t>We think this is caused by electromagnetic fields. It could be combination technology.  Microwave weapons from satellite combined with nanotechnology injected into larger mammals. In the case of  insects, they are usually extra sensitive to EMF. </a:t>
            </a:r>
          </a:p>
          <a:p>
            <a:endParaRPr lang="en-US" dirty="0"/>
          </a:p>
          <a:p>
            <a:endParaRPr lang="en-US" dirty="0"/>
          </a:p>
        </p:txBody>
      </p:sp>
      <p:pic>
        <p:nvPicPr>
          <p:cNvPr id="7" name="Picture 6">
            <a:extLst>
              <a:ext uri="{FF2B5EF4-FFF2-40B4-BE49-F238E27FC236}">
                <a16:creationId xmlns:a16="http://schemas.microsoft.com/office/drawing/2014/main" id="{F8E80BC4-3E06-412E-B411-644684742A0E}"/>
              </a:ext>
            </a:extLst>
          </p:cNvPr>
          <p:cNvPicPr>
            <a:picLocks noChangeAspect="1"/>
          </p:cNvPicPr>
          <p:nvPr/>
        </p:nvPicPr>
        <p:blipFill rotWithShape="1">
          <a:blip r:embed="rId3"/>
          <a:srcRect l="34911" r="36261" b="11451"/>
          <a:stretch/>
        </p:blipFill>
        <p:spPr>
          <a:xfrm>
            <a:off x="10010274" y="2463593"/>
            <a:ext cx="1948364" cy="3886574"/>
          </a:xfrm>
          <a:prstGeom prst="rect">
            <a:avLst/>
          </a:prstGeom>
        </p:spPr>
      </p:pic>
      <p:sp>
        <p:nvSpPr>
          <p:cNvPr id="8" name="TextBox 7">
            <a:extLst>
              <a:ext uri="{FF2B5EF4-FFF2-40B4-BE49-F238E27FC236}">
                <a16:creationId xmlns:a16="http://schemas.microsoft.com/office/drawing/2014/main" id="{3DD6C528-EB29-4206-9E2D-E441C34D30DE}"/>
              </a:ext>
            </a:extLst>
          </p:cNvPr>
          <p:cNvSpPr txBox="1"/>
          <p:nvPr/>
        </p:nvSpPr>
        <p:spPr>
          <a:xfrm>
            <a:off x="4691564" y="2732808"/>
            <a:ext cx="4800779" cy="923330"/>
          </a:xfrm>
          <a:prstGeom prst="rect">
            <a:avLst/>
          </a:prstGeom>
          <a:noFill/>
        </p:spPr>
        <p:txBody>
          <a:bodyPr wrap="square" rtlCol="0">
            <a:spAutoFit/>
          </a:bodyPr>
          <a:lstStyle/>
          <a:p>
            <a:r>
              <a:rPr lang="en-US" dirty="0"/>
              <a:t>Iron rich microspheres found in crop circles. </a:t>
            </a:r>
            <a:br>
              <a:rPr lang="en-US" dirty="0"/>
            </a:br>
            <a:r>
              <a:rPr lang="en-US" dirty="0"/>
              <a:t>Shows circles were formed in a magnetic field.</a:t>
            </a:r>
            <a:br>
              <a:rPr lang="en-US" dirty="0"/>
            </a:br>
            <a:r>
              <a:rPr lang="en-US" dirty="0"/>
              <a:t>Are they testing equipment for human control?  </a:t>
            </a:r>
          </a:p>
        </p:txBody>
      </p:sp>
      <p:pic>
        <p:nvPicPr>
          <p:cNvPr id="9" name="Picture 8">
            <a:extLst>
              <a:ext uri="{FF2B5EF4-FFF2-40B4-BE49-F238E27FC236}">
                <a16:creationId xmlns:a16="http://schemas.microsoft.com/office/drawing/2014/main" id="{B712E13D-BEE3-4555-B5A2-E7BF9CEB343A}"/>
              </a:ext>
            </a:extLst>
          </p:cNvPr>
          <p:cNvPicPr>
            <a:picLocks noChangeAspect="1"/>
          </p:cNvPicPr>
          <p:nvPr/>
        </p:nvPicPr>
        <p:blipFill>
          <a:blip r:embed="rId4"/>
          <a:stretch>
            <a:fillRect/>
          </a:stretch>
        </p:blipFill>
        <p:spPr>
          <a:xfrm>
            <a:off x="5390120" y="3857423"/>
            <a:ext cx="3403666" cy="2602608"/>
          </a:xfrm>
          <a:prstGeom prst="rect">
            <a:avLst/>
          </a:prstGeom>
        </p:spPr>
      </p:pic>
    </p:spTree>
    <p:extLst>
      <p:ext uri="{BB962C8B-B14F-4D97-AF65-F5344CB8AC3E}">
        <p14:creationId xmlns:p14="http://schemas.microsoft.com/office/powerpoint/2010/main" val="149631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3E39FB05-AAAF-4D70-9474-1D9DC2EFCBC4}"/>
              </a:ext>
            </a:extLst>
          </p:cNvPr>
          <p:cNvSpPr txBox="1"/>
          <p:nvPr/>
        </p:nvSpPr>
        <p:spPr>
          <a:xfrm>
            <a:off x="2038363" y="147832"/>
            <a:ext cx="7731279" cy="584775"/>
          </a:xfrm>
          <a:prstGeom prst="rect">
            <a:avLst/>
          </a:prstGeom>
          <a:noFill/>
        </p:spPr>
        <p:txBody>
          <a:bodyPr wrap="square" rtlCol="0">
            <a:spAutoFit/>
          </a:bodyPr>
          <a:lstStyle/>
          <a:p>
            <a:r>
              <a:rPr lang="en-US" sz="3200" dirty="0"/>
              <a:t>THE PLAN OF THE ENEMY- A PAPER TIGER</a:t>
            </a:r>
          </a:p>
        </p:txBody>
      </p:sp>
      <p:sp>
        <p:nvSpPr>
          <p:cNvPr id="4" name="TextBox 3">
            <a:extLst>
              <a:ext uri="{FF2B5EF4-FFF2-40B4-BE49-F238E27FC236}">
                <a16:creationId xmlns:a16="http://schemas.microsoft.com/office/drawing/2014/main" id="{E1A625D7-B9E0-43DB-8699-F4212D665C66}"/>
              </a:ext>
            </a:extLst>
          </p:cNvPr>
          <p:cNvSpPr txBox="1"/>
          <p:nvPr/>
        </p:nvSpPr>
        <p:spPr>
          <a:xfrm>
            <a:off x="433644" y="914399"/>
            <a:ext cx="8293262" cy="8125301"/>
          </a:xfrm>
          <a:prstGeom prst="rect">
            <a:avLst/>
          </a:prstGeom>
          <a:noFill/>
        </p:spPr>
        <p:txBody>
          <a:bodyPr wrap="square" rtlCol="0">
            <a:spAutoFit/>
          </a:bodyPr>
          <a:lstStyle/>
          <a:p>
            <a:r>
              <a:rPr lang="en-US" b="1" dirty="0"/>
              <a:t>New G20 Agenda 2030 Document calls for Global Vaccine Passports</a:t>
            </a:r>
            <a:br>
              <a:rPr lang="en-US" dirty="0"/>
            </a:br>
            <a:r>
              <a:rPr lang="en-US" dirty="0"/>
              <a:t>G-20 leaders have adopted a joint declaration calling for the establishment of “global digital health networks” that build on existing digital COVID-19 vaccine passports.  November 18</a:t>
            </a:r>
            <a:br>
              <a:rPr lang="en-US" dirty="0"/>
            </a:br>
            <a:endParaRPr lang="en-US" dirty="0"/>
          </a:p>
          <a:p>
            <a:r>
              <a:rPr lang="en-US" b="1" dirty="0"/>
              <a:t>WHO Plans to Vaccinate Everyone with 500  New Vaccines by 2030</a:t>
            </a:r>
            <a:br>
              <a:rPr lang="en-US" dirty="0"/>
            </a:br>
            <a:r>
              <a:rPr lang="en-US" dirty="0"/>
              <a:t>Dr. Rima </a:t>
            </a:r>
            <a:r>
              <a:rPr lang="en-US" dirty="0" err="1"/>
              <a:t>Laibow</a:t>
            </a:r>
            <a:r>
              <a:rPr lang="en-US" dirty="0"/>
              <a:t> Interview with Maria Zee</a:t>
            </a:r>
            <a:br>
              <a:rPr lang="en-US" dirty="0"/>
            </a:br>
            <a:br>
              <a:rPr lang="en-US" dirty="0"/>
            </a:br>
            <a:r>
              <a:rPr lang="en-US" b="1" dirty="0"/>
              <a:t>COVID State of emergency extended to April 2023  msn.com</a:t>
            </a:r>
            <a:br>
              <a:rPr lang="en-US" dirty="0"/>
            </a:br>
            <a:r>
              <a:rPr lang="en-US" dirty="0"/>
              <a:t>“The public health emergency, which was set to expire on Jan. 11, will remain in place through the first quarter of 2022 to allow the government more time to offload responsibility for COVID-19 vaccines, tests, antiviral treatment, and other COVID-19 pharmaceuticals to the private sector”</a:t>
            </a:r>
            <a:br>
              <a:rPr lang="en-US" dirty="0"/>
            </a:br>
            <a:br>
              <a:rPr lang="en-US" b="1" dirty="0"/>
            </a:br>
            <a:r>
              <a:rPr lang="en-US" b="1" dirty="0"/>
              <a:t>FEMA WHISTLEBLOWER: PLANDEMIC 2 COMING SOON SGT Report </a:t>
            </a:r>
            <a:br>
              <a:rPr lang="en-US" dirty="0"/>
            </a:br>
            <a:r>
              <a:rPr lang="en-US" dirty="0"/>
              <a:t>“The FEMA strategic planning calendar shows that the plan for this quarter and the next 4 quarters of 2023, we are under a pandemic exercise”</a:t>
            </a:r>
          </a:p>
          <a:p>
            <a:endParaRPr lang="en-US" dirty="0"/>
          </a:p>
          <a:p>
            <a:r>
              <a:rPr lang="en-US" b="1" dirty="0"/>
              <a:t>The Final Lockdown: digital currency / vaccine passports / surveillance / CBDC / weaponized street lights</a:t>
            </a:r>
            <a:br>
              <a:rPr lang="en-US" dirty="0"/>
            </a:br>
            <a:endParaRPr lang="en-US" dirty="0"/>
          </a:p>
          <a:p>
            <a:br>
              <a:rPr lang="en-US" dirty="0"/>
            </a:br>
            <a:br>
              <a:rPr lang="en-US" dirty="0"/>
            </a:br>
            <a:br>
              <a:rPr lang="en-US" dirty="0"/>
            </a:br>
            <a:br>
              <a:rPr lang="en-US" dirty="0"/>
            </a:br>
            <a:br>
              <a:rPr lang="en-US" dirty="0"/>
            </a:br>
            <a:br>
              <a:rPr lang="en-US" dirty="0"/>
            </a:br>
            <a:br>
              <a:rPr lang="en-US" dirty="0"/>
            </a:br>
            <a:endParaRPr lang="en-US" dirty="0"/>
          </a:p>
        </p:txBody>
      </p:sp>
      <p:pic>
        <p:nvPicPr>
          <p:cNvPr id="6" name="Picture 5">
            <a:extLst>
              <a:ext uri="{FF2B5EF4-FFF2-40B4-BE49-F238E27FC236}">
                <a16:creationId xmlns:a16="http://schemas.microsoft.com/office/drawing/2014/main" id="{AB171051-E97F-4443-AE34-1178FB0FD2A6}"/>
              </a:ext>
            </a:extLst>
          </p:cNvPr>
          <p:cNvPicPr>
            <a:picLocks noChangeAspect="1"/>
          </p:cNvPicPr>
          <p:nvPr/>
        </p:nvPicPr>
        <p:blipFill rotWithShape="1">
          <a:blip r:embed="rId2"/>
          <a:srcRect l="10368" r="55378" b="31088"/>
          <a:stretch/>
        </p:blipFill>
        <p:spPr>
          <a:xfrm>
            <a:off x="8854735" y="1509947"/>
            <a:ext cx="3015916" cy="3467102"/>
          </a:xfrm>
          <a:prstGeom prst="rect">
            <a:avLst/>
          </a:prstGeom>
        </p:spPr>
      </p:pic>
      <p:sp>
        <p:nvSpPr>
          <p:cNvPr id="7" name="TextBox 6">
            <a:extLst>
              <a:ext uri="{FF2B5EF4-FFF2-40B4-BE49-F238E27FC236}">
                <a16:creationId xmlns:a16="http://schemas.microsoft.com/office/drawing/2014/main" id="{7A7BC69D-769B-4682-99E6-5FFF97DCF94D}"/>
              </a:ext>
            </a:extLst>
          </p:cNvPr>
          <p:cNvSpPr txBox="1"/>
          <p:nvPr/>
        </p:nvSpPr>
        <p:spPr>
          <a:xfrm>
            <a:off x="9304420" y="5034897"/>
            <a:ext cx="2390274" cy="646331"/>
          </a:xfrm>
          <a:prstGeom prst="rect">
            <a:avLst/>
          </a:prstGeom>
          <a:noFill/>
        </p:spPr>
        <p:txBody>
          <a:bodyPr wrap="square" rtlCol="0">
            <a:spAutoFit/>
          </a:bodyPr>
          <a:lstStyle/>
          <a:p>
            <a:r>
              <a:rPr lang="en-US" dirty="0"/>
              <a:t>G20 Sadikin on Global vaccine Passports</a:t>
            </a:r>
          </a:p>
        </p:txBody>
      </p:sp>
    </p:spTree>
    <p:extLst>
      <p:ext uri="{BB962C8B-B14F-4D97-AF65-F5344CB8AC3E}">
        <p14:creationId xmlns:p14="http://schemas.microsoft.com/office/powerpoint/2010/main" val="1350002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3E39FB05-AAAF-4D70-9474-1D9DC2EFCBC4}"/>
              </a:ext>
            </a:extLst>
          </p:cNvPr>
          <p:cNvSpPr txBox="1"/>
          <p:nvPr/>
        </p:nvSpPr>
        <p:spPr>
          <a:xfrm>
            <a:off x="1573142" y="131790"/>
            <a:ext cx="9544037" cy="584775"/>
          </a:xfrm>
          <a:prstGeom prst="rect">
            <a:avLst/>
          </a:prstGeom>
          <a:noFill/>
        </p:spPr>
        <p:txBody>
          <a:bodyPr wrap="square" rtlCol="0">
            <a:spAutoFit/>
          </a:bodyPr>
          <a:lstStyle/>
          <a:p>
            <a:r>
              <a:rPr lang="en-US" sz="3200" dirty="0"/>
              <a:t>THE PLAN OF THE ENEMY- THE FINAL LOCKDOWN</a:t>
            </a:r>
          </a:p>
        </p:txBody>
      </p:sp>
      <p:sp>
        <p:nvSpPr>
          <p:cNvPr id="2" name="TextBox 1">
            <a:extLst>
              <a:ext uri="{FF2B5EF4-FFF2-40B4-BE49-F238E27FC236}">
                <a16:creationId xmlns:a16="http://schemas.microsoft.com/office/drawing/2014/main" id="{57EC57A5-B983-4A49-B3AE-5C6850AA4666}"/>
              </a:ext>
            </a:extLst>
          </p:cNvPr>
          <p:cNvSpPr txBox="1"/>
          <p:nvPr/>
        </p:nvSpPr>
        <p:spPr>
          <a:xfrm>
            <a:off x="593559" y="751344"/>
            <a:ext cx="5229726" cy="5632311"/>
          </a:xfrm>
          <a:prstGeom prst="rect">
            <a:avLst/>
          </a:prstGeom>
          <a:noFill/>
        </p:spPr>
        <p:txBody>
          <a:bodyPr wrap="square" rtlCol="0">
            <a:spAutoFit/>
          </a:bodyPr>
          <a:lstStyle/>
          <a:p>
            <a:r>
              <a:rPr lang="en-US" dirty="0"/>
              <a:t>Interview with Maria Zeee and Computer Scientist Aman Jabbi</a:t>
            </a:r>
            <a:br>
              <a:rPr lang="en-US" dirty="0"/>
            </a:br>
            <a:endParaRPr lang="en-US" dirty="0"/>
          </a:p>
          <a:p>
            <a:r>
              <a:rPr lang="en-US" dirty="0"/>
              <a:t>A digital control system is being formed globally that includes: an international vaccine passport, a social credit system, a central bank digital currency (CBDC).</a:t>
            </a:r>
          </a:p>
          <a:p>
            <a:endParaRPr lang="en-US" dirty="0"/>
          </a:p>
          <a:p>
            <a:r>
              <a:rPr lang="en-US" dirty="0"/>
              <a:t>There are 1 billion data collecting surveillance cameras in the world all connected to the internet and using facial recognition. A lot of the hardware for these camera’s has been weaponized with drone charging stations and LED microwave weapons that can be used on crowds of people. Cell phones, automobiles, smart appliances also collect and share data. </a:t>
            </a:r>
          </a:p>
          <a:p>
            <a:endParaRPr lang="en-US" dirty="0"/>
          </a:p>
          <a:p>
            <a:r>
              <a:rPr lang="en-US" dirty="0"/>
              <a:t>Data on your activities is collected and fed to an AI control system that then establishes your credit score.  Your digital identity will be your invisible prison. </a:t>
            </a:r>
          </a:p>
        </p:txBody>
      </p:sp>
      <p:pic>
        <p:nvPicPr>
          <p:cNvPr id="4" name="Picture 3">
            <a:extLst>
              <a:ext uri="{FF2B5EF4-FFF2-40B4-BE49-F238E27FC236}">
                <a16:creationId xmlns:a16="http://schemas.microsoft.com/office/drawing/2014/main" id="{5C96DB4B-1B61-4F86-AFF7-162CF59383C5}"/>
              </a:ext>
            </a:extLst>
          </p:cNvPr>
          <p:cNvPicPr>
            <a:picLocks noChangeAspect="1"/>
          </p:cNvPicPr>
          <p:nvPr/>
        </p:nvPicPr>
        <p:blipFill>
          <a:blip r:embed="rId2"/>
          <a:stretch>
            <a:fillRect/>
          </a:stretch>
        </p:blipFill>
        <p:spPr>
          <a:xfrm>
            <a:off x="5868981" y="1440029"/>
            <a:ext cx="5754808" cy="4495550"/>
          </a:xfrm>
          <a:prstGeom prst="rect">
            <a:avLst/>
          </a:prstGeom>
        </p:spPr>
      </p:pic>
    </p:spTree>
    <p:extLst>
      <p:ext uri="{BB962C8B-B14F-4D97-AF65-F5344CB8AC3E}">
        <p14:creationId xmlns:p14="http://schemas.microsoft.com/office/powerpoint/2010/main" val="53131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3E39FB05-AAAF-4D70-9474-1D9DC2EFCBC4}"/>
              </a:ext>
            </a:extLst>
          </p:cNvPr>
          <p:cNvSpPr txBox="1"/>
          <p:nvPr/>
        </p:nvSpPr>
        <p:spPr>
          <a:xfrm>
            <a:off x="1411706" y="147832"/>
            <a:ext cx="9769642" cy="584775"/>
          </a:xfrm>
          <a:prstGeom prst="rect">
            <a:avLst/>
          </a:prstGeom>
          <a:noFill/>
        </p:spPr>
        <p:txBody>
          <a:bodyPr wrap="square" rtlCol="0">
            <a:spAutoFit/>
          </a:bodyPr>
          <a:lstStyle/>
          <a:p>
            <a:r>
              <a:rPr lang="en-US" sz="3200" dirty="0"/>
              <a:t>A PAPER TIGER. POKING HOLES IN THE EVIL PLAN</a:t>
            </a:r>
          </a:p>
        </p:txBody>
      </p:sp>
      <p:sp>
        <p:nvSpPr>
          <p:cNvPr id="2" name="TextBox 1">
            <a:extLst>
              <a:ext uri="{FF2B5EF4-FFF2-40B4-BE49-F238E27FC236}">
                <a16:creationId xmlns:a16="http://schemas.microsoft.com/office/drawing/2014/main" id="{B665329E-5A68-44AE-A818-7A4A1D813322}"/>
              </a:ext>
            </a:extLst>
          </p:cNvPr>
          <p:cNvSpPr txBox="1"/>
          <p:nvPr/>
        </p:nvSpPr>
        <p:spPr>
          <a:xfrm>
            <a:off x="160421" y="870197"/>
            <a:ext cx="7443537" cy="6109045"/>
          </a:xfrm>
          <a:prstGeom prst="rect">
            <a:avLst/>
          </a:prstGeom>
          <a:noFill/>
        </p:spPr>
        <p:txBody>
          <a:bodyPr wrap="square" rtlCol="0">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While we do believe the global powers will do their best to implement their plans, and we think that they may succeed with some aspects of their plans in a limited capacity,  we see many flaws in their plans and we think most of their plans will fail for the following reasons:</a:t>
            </a:r>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Vaccine Passports Did Not Work – True story of what really happened</a:t>
            </a:r>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Most people are rejecting the boosters and they think they’ll get another 500 vaccines into the population?</a:t>
            </a:r>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Americans still have guns – they will shoot before getting hauled off to a </a:t>
            </a:r>
            <a:r>
              <a:rPr lang="en-US" dirty="0" err="1">
                <a:latin typeface="Calibri" panose="020F0502020204030204" pitchFamily="34" charset="0"/>
                <a:ea typeface="Calibri" panose="020F0502020204030204" pitchFamily="34" charset="0"/>
                <a:cs typeface="Times New Roman" panose="02020603050405020304" pitchFamily="18" charset="0"/>
              </a:rPr>
              <a:t>Fema</a:t>
            </a:r>
            <a:r>
              <a:rPr lang="en-US" dirty="0">
                <a:latin typeface="Calibri" panose="020F0502020204030204" pitchFamily="34" charset="0"/>
                <a:ea typeface="Calibri" panose="020F0502020204030204" pitchFamily="34" charset="0"/>
                <a:cs typeface="Times New Roman" panose="02020603050405020304" pitchFamily="18" charset="0"/>
              </a:rPr>
              <a:t> camp</a:t>
            </a:r>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Technology fails – camera maintenance? cell phones that work all the time? Power source and EMP?</a:t>
            </a:r>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Many places in the world do not have the infrastructure to host this system which goes for surveillance, the tracking and tracing, and any form of digital currency.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A917C42E-2704-477B-BEA5-C88229B52796}"/>
              </a:ext>
            </a:extLst>
          </p:cNvPr>
          <p:cNvPicPr>
            <a:picLocks noChangeAspect="1"/>
          </p:cNvPicPr>
          <p:nvPr/>
        </p:nvPicPr>
        <p:blipFill rotWithShape="1">
          <a:blip r:embed="rId2"/>
          <a:srcRect l="5407" r="36775"/>
          <a:stretch/>
        </p:blipFill>
        <p:spPr>
          <a:xfrm>
            <a:off x="9480884" y="1026351"/>
            <a:ext cx="2711116" cy="2819956"/>
          </a:xfrm>
          <a:prstGeom prst="rect">
            <a:avLst/>
          </a:prstGeom>
        </p:spPr>
      </p:pic>
      <p:pic>
        <p:nvPicPr>
          <p:cNvPr id="6" name="Picture 5">
            <a:extLst>
              <a:ext uri="{FF2B5EF4-FFF2-40B4-BE49-F238E27FC236}">
                <a16:creationId xmlns:a16="http://schemas.microsoft.com/office/drawing/2014/main" id="{D2F9EFFC-E272-4A4F-961F-E59036343438}"/>
              </a:ext>
            </a:extLst>
          </p:cNvPr>
          <p:cNvPicPr>
            <a:picLocks noChangeAspect="1"/>
          </p:cNvPicPr>
          <p:nvPr/>
        </p:nvPicPr>
        <p:blipFill rotWithShape="1">
          <a:blip r:embed="rId3"/>
          <a:srcRect l="32223" t="12689" r="37056" b="14853"/>
          <a:stretch/>
        </p:blipFill>
        <p:spPr>
          <a:xfrm>
            <a:off x="7776654" y="1026352"/>
            <a:ext cx="2265184" cy="3561692"/>
          </a:xfrm>
          <a:prstGeom prst="rect">
            <a:avLst/>
          </a:prstGeom>
        </p:spPr>
      </p:pic>
      <p:pic>
        <p:nvPicPr>
          <p:cNvPr id="7" name="Picture 6">
            <a:extLst>
              <a:ext uri="{FF2B5EF4-FFF2-40B4-BE49-F238E27FC236}">
                <a16:creationId xmlns:a16="http://schemas.microsoft.com/office/drawing/2014/main" id="{68448812-1F50-4C64-80C3-18CCEBE96E8E}"/>
              </a:ext>
            </a:extLst>
          </p:cNvPr>
          <p:cNvPicPr>
            <a:picLocks noChangeAspect="1"/>
          </p:cNvPicPr>
          <p:nvPr/>
        </p:nvPicPr>
        <p:blipFill rotWithShape="1">
          <a:blip r:embed="rId4"/>
          <a:srcRect l="25573" t="21139" r="12005" b="25938"/>
          <a:stretch/>
        </p:blipFill>
        <p:spPr>
          <a:xfrm>
            <a:off x="7776654" y="3846307"/>
            <a:ext cx="4415346" cy="2338862"/>
          </a:xfrm>
          <a:prstGeom prst="rect">
            <a:avLst/>
          </a:prstGeom>
        </p:spPr>
      </p:pic>
    </p:spTree>
    <p:extLst>
      <p:ext uri="{BB962C8B-B14F-4D97-AF65-F5344CB8AC3E}">
        <p14:creationId xmlns:p14="http://schemas.microsoft.com/office/powerpoint/2010/main" val="3060995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CB383422-8781-4277-99CE-EAE4B5D69B66}"/>
              </a:ext>
            </a:extLst>
          </p:cNvPr>
          <p:cNvSpPr txBox="1"/>
          <p:nvPr/>
        </p:nvSpPr>
        <p:spPr>
          <a:xfrm>
            <a:off x="601580" y="141886"/>
            <a:ext cx="11742820" cy="584775"/>
          </a:xfrm>
          <a:prstGeom prst="rect">
            <a:avLst/>
          </a:prstGeom>
          <a:noFill/>
        </p:spPr>
        <p:txBody>
          <a:bodyPr wrap="square" rtlCol="0">
            <a:spAutoFit/>
          </a:bodyPr>
          <a:lstStyle/>
          <a:p>
            <a:r>
              <a:rPr lang="en-US" sz="3200" dirty="0"/>
              <a:t>IF ONLY PEOPLE WOULD HAVE WAITED A LITTLE BIT LONGER</a:t>
            </a:r>
          </a:p>
        </p:txBody>
      </p:sp>
      <p:sp>
        <p:nvSpPr>
          <p:cNvPr id="2" name="TextBox 1">
            <a:extLst>
              <a:ext uri="{FF2B5EF4-FFF2-40B4-BE49-F238E27FC236}">
                <a16:creationId xmlns:a16="http://schemas.microsoft.com/office/drawing/2014/main" id="{A502E6F6-C4F2-409D-A80B-452B9241D3BA}"/>
              </a:ext>
            </a:extLst>
          </p:cNvPr>
          <p:cNvSpPr txBox="1"/>
          <p:nvPr/>
        </p:nvSpPr>
        <p:spPr>
          <a:xfrm>
            <a:off x="128336" y="1722887"/>
            <a:ext cx="9364006" cy="5026184"/>
          </a:xfrm>
          <a:prstGeom prst="rect">
            <a:avLst/>
          </a:prstGeom>
          <a:noFill/>
        </p:spPr>
        <p:txBody>
          <a:bodyPr wrap="square" rtlCol="0">
            <a:spAutoFit/>
          </a:bodyPr>
          <a:lstStyle/>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Morocco was only able to coerce its population into getting the vaccine for 4 months. After 4 months, all COVID regulations were completely eliminated.  Anyone that was able to hold out for those 4 months and not get a vaccine is now allowed to do everything you were told you were required to get a vaccine to do. </a:t>
            </a:r>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Our friend who did not want to get the vaccine, felt he had to get it in order to travel back to his business in the UK as the UK required a vaccine in order to enter the country. He had waited 12 months to get back into the UK. One month after he got the shots to go, the UK dropped all vaccine and testing requirements to enter the country. If he only would have waited… now he’s stuck with that poison in his body for the rest of his life.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Friends wanted to travel from the US into Morocco. They had gone 2 years without ever getting a PCR test or a vaccine.  Morocco required a PCR test to enter the country. They waited till the vaccine mandate was dropped but there was still a PCR test requirement. They got their first PCR test to fly into the country. THREE DAYS AFTER THEY ARRIVED Morocco dropped the PCR test requirement. If only they would have waited…</a:t>
            </a:r>
          </a:p>
        </p:txBody>
      </p:sp>
      <p:pic>
        <p:nvPicPr>
          <p:cNvPr id="4" name="Picture 3">
            <a:extLst>
              <a:ext uri="{FF2B5EF4-FFF2-40B4-BE49-F238E27FC236}">
                <a16:creationId xmlns:a16="http://schemas.microsoft.com/office/drawing/2014/main" id="{5C9124FA-E767-4D4F-94C5-66FFF18AC375}"/>
              </a:ext>
            </a:extLst>
          </p:cNvPr>
          <p:cNvPicPr>
            <a:picLocks noChangeAspect="1"/>
          </p:cNvPicPr>
          <p:nvPr/>
        </p:nvPicPr>
        <p:blipFill>
          <a:blip r:embed="rId2"/>
          <a:stretch>
            <a:fillRect/>
          </a:stretch>
        </p:blipFill>
        <p:spPr>
          <a:xfrm>
            <a:off x="9327451" y="1548936"/>
            <a:ext cx="2864550" cy="4683421"/>
          </a:xfrm>
          <a:prstGeom prst="rect">
            <a:avLst/>
          </a:prstGeom>
        </p:spPr>
      </p:pic>
      <p:sp>
        <p:nvSpPr>
          <p:cNvPr id="7" name="TextBox 6">
            <a:extLst>
              <a:ext uri="{FF2B5EF4-FFF2-40B4-BE49-F238E27FC236}">
                <a16:creationId xmlns:a16="http://schemas.microsoft.com/office/drawing/2014/main" id="{087177A4-9E16-491B-9132-137A30BA542E}"/>
              </a:ext>
            </a:extLst>
          </p:cNvPr>
          <p:cNvSpPr txBox="1"/>
          <p:nvPr/>
        </p:nvSpPr>
        <p:spPr>
          <a:xfrm>
            <a:off x="0" y="805046"/>
            <a:ext cx="12192000" cy="923330"/>
          </a:xfrm>
          <a:prstGeom prst="rect">
            <a:avLst/>
          </a:prstGeom>
          <a:noFill/>
        </p:spPr>
        <p:txBody>
          <a:bodyPr wrap="square" rtlCol="0">
            <a:spAutoFit/>
          </a:bodyPr>
          <a:lstStyle/>
          <a:p>
            <a:r>
              <a:rPr lang="en-US" dirty="0"/>
              <a:t>We have seen it for ourselves while living in another country, their plans fell apart during COVID. The infrastructure wasn’t there to support the technology. The enforcement couldn’t control the people. The rules were enforced for a short period of time, and then ignored by the entire population. </a:t>
            </a:r>
          </a:p>
        </p:txBody>
      </p:sp>
      <p:sp>
        <p:nvSpPr>
          <p:cNvPr id="8" name="TextBox 7">
            <a:extLst>
              <a:ext uri="{FF2B5EF4-FFF2-40B4-BE49-F238E27FC236}">
                <a16:creationId xmlns:a16="http://schemas.microsoft.com/office/drawing/2014/main" id="{7F5071F9-B4B6-409E-841F-61A2B3065432}"/>
              </a:ext>
            </a:extLst>
          </p:cNvPr>
          <p:cNvSpPr txBox="1"/>
          <p:nvPr/>
        </p:nvSpPr>
        <p:spPr>
          <a:xfrm>
            <a:off x="95219" y="1671494"/>
            <a:ext cx="10539662" cy="461665"/>
          </a:xfrm>
          <a:prstGeom prst="rect">
            <a:avLst/>
          </a:prstGeom>
          <a:noFill/>
        </p:spPr>
        <p:txBody>
          <a:bodyPr wrap="square" rtlCol="0">
            <a:spAutoFit/>
          </a:bodyPr>
          <a:lstStyle/>
          <a:p>
            <a:r>
              <a:rPr lang="en-US" sz="2400" b="1" u="sng" dirty="0"/>
              <a:t>Events we witnessed with people we know in our own life and community</a:t>
            </a:r>
            <a:r>
              <a:rPr lang="en-US" dirty="0"/>
              <a:t>:</a:t>
            </a:r>
          </a:p>
        </p:txBody>
      </p:sp>
    </p:spTree>
    <p:extLst>
      <p:ext uri="{BB962C8B-B14F-4D97-AF65-F5344CB8AC3E}">
        <p14:creationId xmlns:p14="http://schemas.microsoft.com/office/powerpoint/2010/main" val="347696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FC525AEC-5C94-4857-B7ED-DC718DFA167A}"/>
              </a:ext>
            </a:extLst>
          </p:cNvPr>
          <p:cNvSpPr txBox="1"/>
          <p:nvPr/>
        </p:nvSpPr>
        <p:spPr>
          <a:xfrm>
            <a:off x="2038363" y="147832"/>
            <a:ext cx="7731279" cy="584775"/>
          </a:xfrm>
          <a:prstGeom prst="rect">
            <a:avLst/>
          </a:prstGeom>
          <a:noFill/>
        </p:spPr>
        <p:txBody>
          <a:bodyPr wrap="square" rtlCol="0">
            <a:spAutoFit/>
          </a:bodyPr>
          <a:lstStyle/>
          <a:p>
            <a:r>
              <a:rPr lang="en-US" sz="3200" dirty="0"/>
              <a:t>CRITICAL MASS AND THE RESISTANCE</a:t>
            </a:r>
          </a:p>
        </p:txBody>
      </p:sp>
      <p:sp>
        <p:nvSpPr>
          <p:cNvPr id="2" name="TextBox 1">
            <a:extLst>
              <a:ext uri="{FF2B5EF4-FFF2-40B4-BE49-F238E27FC236}">
                <a16:creationId xmlns:a16="http://schemas.microsoft.com/office/drawing/2014/main" id="{FA84CF76-B4C4-4CAA-8474-7A1495A50DAB}"/>
              </a:ext>
            </a:extLst>
          </p:cNvPr>
          <p:cNvSpPr txBox="1"/>
          <p:nvPr/>
        </p:nvSpPr>
        <p:spPr>
          <a:xfrm>
            <a:off x="288758" y="1026694"/>
            <a:ext cx="5005137" cy="1200329"/>
          </a:xfrm>
          <a:prstGeom prst="rect">
            <a:avLst/>
          </a:prstGeom>
          <a:noFill/>
        </p:spPr>
        <p:txBody>
          <a:bodyPr wrap="square" rtlCol="0">
            <a:spAutoFit/>
          </a:bodyPr>
          <a:lstStyle/>
          <a:p>
            <a:r>
              <a:rPr lang="en-US" dirty="0"/>
              <a:t>DR PUT TO DEATH IN MALAYSIA</a:t>
            </a:r>
            <a:br>
              <a:rPr lang="en-US" dirty="0"/>
            </a:br>
            <a:r>
              <a:rPr lang="en-US" dirty="0"/>
              <a:t>Dr. Betsy Eads reports that a doctor in Malaysia has been put to death using the Nuremburg code for giving out COVID injections that killed people. </a:t>
            </a:r>
          </a:p>
        </p:txBody>
      </p:sp>
      <p:sp>
        <p:nvSpPr>
          <p:cNvPr id="6" name="TextBox 5">
            <a:extLst>
              <a:ext uri="{FF2B5EF4-FFF2-40B4-BE49-F238E27FC236}">
                <a16:creationId xmlns:a16="http://schemas.microsoft.com/office/drawing/2014/main" id="{6918BD73-1B1D-4CE7-BED2-684FE02B4A95}"/>
              </a:ext>
            </a:extLst>
          </p:cNvPr>
          <p:cNvSpPr txBox="1"/>
          <p:nvPr/>
        </p:nvSpPr>
        <p:spPr>
          <a:xfrm>
            <a:off x="288758" y="2696670"/>
            <a:ext cx="4185974" cy="2031325"/>
          </a:xfrm>
          <a:prstGeom prst="rect">
            <a:avLst/>
          </a:prstGeom>
          <a:noFill/>
        </p:spPr>
        <p:txBody>
          <a:bodyPr wrap="square" rtlCol="0">
            <a:spAutoFit/>
          </a:bodyPr>
          <a:lstStyle/>
          <a:p>
            <a:r>
              <a:rPr lang="en-US" dirty="0"/>
              <a:t>RIOTS IN CHINA </a:t>
            </a:r>
            <a:br>
              <a:rPr lang="en-US" dirty="0"/>
            </a:br>
            <a:r>
              <a:rPr lang="en-US" dirty="0"/>
              <a:t>Fire Kills dozens of residents trapped inside of a building thanks to lock down. </a:t>
            </a:r>
          </a:p>
          <a:p>
            <a:r>
              <a:rPr lang="en-US" dirty="0"/>
              <a:t>During world cup, Chinese see stadiums of free mask less people around the world and lose it. Worse than seen in 30 years.</a:t>
            </a:r>
          </a:p>
          <a:p>
            <a:endParaRPr lang="en-US" dirty="0"/>
          </a:p>
        </p:txBody>
      </p:sp>
      <p:pic>
        <p:nvPicPr>
          <p:cNvPr id="7" name="Picture 6">
            <a:extLst>
              <a:ext uri="{FF2B5EF4-FFF2-40B4-BE49-F238E27FC236}">
                <a16:creationId xmlns:a16="http://schemas.microsoft.com/office/drawing/2014/main" id="{2246AC0D-17A8-4298-B2B2-92B05FBC7989}"/>
              </a:ext>
            </a:extLst>
          </p:cNvPr>
          <p:cNvPicPr>
            <a:picLocks noChangeAspect="1"/>
          </p:cNvPicPr>
          <p:nvPr/>
        </p:nvPicPr>
        <p:blipFill>
          <a:blip r:embed="rId2"/>
          <a:stretch>
            <a:fillRect/>
          </a:stretch>
        </p:blipFill>
        <p:spPr>
          <a:xfrm>
            <a:off x="8682777" y="1800904"/>
            <a:ext cx="3219450" cy="4381500"/>
          </a:xfrm>
          <a:prstGeom prst="rect">
            <a:avLst/>
          </a:prstGeom>
        </p:spPr>
      </p:pic>
      <p:sp>
        <p:nvSpPr>
          <p:cNvPr id="8" name="TextBox 7">
            <a:extLst>
              <a:ext uri="{FF2B5EF4-FFF2-40B4-BE49-F238E27FC236}">
                <a16:creationId xmlns:a16="http://schemas.microsoft.com/office/drawing/2014/main" id="{79B164DC-CB03-4461-9514-2CE48655F9B8}"/>
              </a:ext>
            </a:extLst>
          </p:cNvPr>
          <p:cNvSpPr txBox="1"/>
          <p:nvPr/>
        </p:nvSpPr>
        <p:spPr>
          <a:xfrm>
            <a:off x="284761" y="4876800"/>
            <a:ext cx="5165558" cy="1477328"/>
          </a:xfrm>
          <a:prstGeom prst="rect">
            <a:avLst/>
          </a:prstGeom>
          <a:noFill/>
        </p:spPr>
        <p:txBody>
          <a:bodyPr wrap="square" rtlCol="0">
            <a:spAutoFit/>
          </a:bodyPr>
          <a:lstStyle/>
          <a:p>
            <a:r>
              <a:rPr lang="en-US" dirty="0"/>
              <a:t>BODY REMOVAL AGENT JOB LISTINGS FOR ALL THE SUDDEN DEATHS.</a:t>
            </a:r>
            <a:br>
              <a:rPr lang="en-US" dirty="0"/>
            </a:br>
            <a:r>
              <a:rPr lang="en-US" dirty="0"/>
              <a:t>In Canada paying $200 a day “a dedicated team of body removal agents responding to sudden and expected deaths”</a:t>
            </a:r>
          </a:p>
        </p:txBody>
      </p:sp>
      <p:pic>
        <p:nvPicPr>
          <p:cNvPr id="9" name="Picture 8">
            <a:extLst>
              <a:ext uri="{FF2B5EF4-FFF2-40B4-BE49-F238E27FC236}">
                <a16:creationId xmlns:a16="http://schemas.microsoft.com/office/drawing/2014/main" id="{F815FA59-6C0C-4504-8358-BC7FF9274226}"/>
              </a:ext>
            </a:extLst>
          </p:cNvPr>
          <p:cNvPicPr>
            <a:picLocks noChangeAspect="1"/>
          </p:cNvPicPr>
          <p:nvPr/>
        </p:nvPicPr>
        <p:blipFill rotWithShape="1">
          <a:blip r:embed="rId3"/>
          <a:srcRect t="4135" b="6272"/>
          <a:stretch/>
        </p:blipFill>
        <p:spPr>
          <a:xfrm>
            <a:off x="5428403" y="1800904"/>
            <a:ext cx="3119866" cy="4381500"/>
          </a:xfrm>
          <a:prstGeom prst="rect">
            <a:avLst/>
          </a:prstGeom>
        </p:spPr>
      </p:pic>
    </p:spTree>
    <p:extLst>
      <p:ext uri="{BB962C8B-B14F-4D97-AF65-F5344CB8AC3E}">
        <p14:creationId xmlns:p14="http://schemas.microsoft.com/office/powerpoint/2010/main" val="289994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6" name="Picture 5">
            <a:extLst>
              <a:ext uri="{FF2B5EF4-FFF2-40B4-BE49-F238E27FC236}">
                <a16:creationId xmlns:a16="http://schemas.microsoft.com/office/drawing/2014/main" id="{F1202C89-5920-41B4-94CF-4DF4CA8A1318}"/>
              </a:ext>
            </a:extLst>
          </p:cNvPr>
          <p:cNvPicPr>
            <a:picLocks noChangeAspect="1"/>
          </p:cNvPicPr>
          <p:nvPr/>
        </p:nvPicPr>
        <p:blipFill rotWithShape="1">
          <a:blip r:embed="rId2"/>
          <a:srcRect l="36462"/>
          <a:stretch/>
        </p:blipFill>
        <p:spPr>
          <a:xfrm>
            <a:off x="0" y="666764"/>
            <a:ext cx="1900929" cy="6310473"/>
          </a:xfrm>
          <a:prstGeom prst="rect">
            <a:avLst/>
          </a:prstGeom>
          <a:effectLst>
            <a:glow>
              <a:srgbClr val="58C339"/>
            </a:glow>
          </a:effectLst>
        </p:spPr>
      </p:pic>
      <p:pic>
        <p:nvPicPr>
          <p:cNvPr id="8" name="Picture 7">
            <a:extLst>
              <a:ext uri="{FF2B5EF4-FFF2-40B4-BE49-F238E27FC236}">
                <a16:creationId xmlns:a16="http://schemas.microsoft.com/office/drawing/2014/main" id="{5EDDBE2E-61D3-4887-8DBA-5FC5BA36935B}"/>
              </a:ext>
            </a:extLst>
          </p:cNvPr>
          <p:cNvPicPr>
            <a:picLocks noChangeAspect="1"/>
          </p:cNvPicPr>
          <p:nvPr/>
        </p:nvPicPr>
        <p:blipFill rotWithShape="1">
          <a:blip r:embed="rId3">
            <a:extLst>
              <a:ext uri="{28A0092B-C50C-407E-A947-70E740481C1C}">
                <a14:useLocalDpi xmlns:a14="http://schemas.microsoft.com/office/drawing/2010/main" val="0"/>
              </a:ext>
            </a:extLst>
          </a:blip>
          <a:srcRect b="9817"/>
          <a:stretch/>
        </p:blipFill>
        <p:spPr>
          <a:xfrm>
            <a:off x="9414290" y="-151383"/>
            <a:ext cx="3164834" cy="2140604"/>
          </a:xfrm>
          <a:prstGeom prst="rect">
            <a:avLst/>
          </a:prstGeom>
          <a:effectLst>
            <a:glow>
              <a:srgbClr val="58C339"/>
            </a:glow>
          </a:effectLst>
        </p:spPr>
      </p:pic>
      <p:sp>
        <p:nvSpPr>
          <p:cNvPr id="9" name="TextBox 8">
            <a:extLst>
              <a:ext uri="{FF2B5EF4-FFF2-40B4-BE49-F238E27FC236}">
                <a16:creationId xmlns:a16="http://schemas.microsoft.com/office/drawing/2014/main" id="{F7052572-6377-4A90-A9AB-5FF86E247189}"/>
              </a:ext>
            </a:extLst>
          </p:cNvPr>
          <p:cNvSpPr txBox="1"/>
          <p:nvPr/>
        </p:nvSpPr>
        <p:spPr>
          <a:xfrm>
            <a:off x="4565907" y="81989"/>
            <a:ext cx="2773356" cy="584775"/>
          </a:xfrm>
          <a:prstGeom prst="rect">
            <a:avLst/>
          </a:prstGeom>
          <a:noFill/>
        </p:spPr>
        <p:txBody>
          <a:bodyPr wrap="square" rtlCol="0">
            <a:spAutoFit/>
          </a:bodyPr>
          <a:lstStyle/>
          <a:p>
            <a:r>
              <a:rPr lang="en-US" sz="3200" dirty="0"/>
              <a:t>SUMMARY</a:t>
            </a:r>
          </a:p>
        </p:txBody>
      </p:sp>
      <p:sp>
        <p:nvSpPr>
          <p:cNvPr id="2" name="TextBox 1">
            <a:extLst>
              <a:ext uri="{FF2B5EF4-FFF2-40B4-BE49-F238E27FC236}">
                <a16:creationId xmlns:a16="http://schemas.microsoft.com/office/drawing/2014/main" id="{0DEDD3FE-E45E-48B2-8D18-01027314043B}"/>
              </a:ext>
            </a:extLst>
          </p:cNvPr>
          <p:cNvSpPr txBox="1"/>
          <p:nvPr/>
        </p:nvSpPr>
        <p:spPr>
          <a:xfrm>
            <a:off x="1918899" y="918919"/>
            <a:ext cx="8786099" cy="4247317"/>
          </a:xfrm>
          <a:prstGeom prst="rect">
            <a:avLst/>
          </a:prstGeom>
          <a:noFill/>
        </p:spPr>
        <p:txBody>
          <a:bodyPr wrap="square" rtlCol="0">
            <a:spAutoFit/>
          </a:bodyPr>
          <a:lstStyle/>
          <a:p>
            <a:r>
              <a:rPr lang="en-US" sz="2800" dirty="0"/>
              <a:t>1. The Microscope Army Latest Research</a:t>
            </a:r>
            <a:br>
              <a:rPr lang="en-US" sz="2800" dirty="0"/>
            </a:br>
            <a:r>
              <a:rPr lang="en-US" sz="2800" dirty="0"/>
              <a:t>2. Mental and Spiritual Effects of the Jabs Latest Research</a:t>
            </a:r>
            <a:br>
              <a:rPr lang="en-US" sz="2800" dirty="0"/>
            </a:br>
            <a:r>
              <a:rPr lang="en-US" sz="2800" dirty="0"/>
              <a:t>3. The Plan of the Enemy A Paper Tiger. </a:t>
            </a:r>
            <a:r>
              <a:rPr lang="en-US" sz="2800" dirty="0" err="1"/>
              <a:t>Vaxx</a:t>
            </a:r>
            <a:r>
              <a:rPr lang="en-US" sz="2800" dirty="0"/>
              <a:t> Passports, G20 Meetings, Surveillance and more</a:t>
            </a:r>
            <a:br>
              <a:rPr lang="en-US" sz="2800" dirty="0"/>
            </a:br>
            <a:r>
              <a:rPr lang="en-US" sz="2800" dirty="0"/>
              <a:t>4. Critical Mass and the Resistance: Protests, Sudden Deaths, Airlines, Governments confronted</a:t>
            </a:r>
            <a:br>
              <a:rPr lang="en-US" sz="2800" dirty="0"/>
            </a:br>
            <a:r>
              <a:rPr lang="en-US" sz="2800" dirty="0"/>
              <a:t>5. CointelPro Tactics Being used to delay critical mass: lawsuits and scandals</a:t>
            </a:r>
            <a:br>
              <a:rPr lang="en-US" sz="2800" dirty="0"/>
            </a:br>
            <a:r>
              <a:rPr lang="en-US" sz="2800" dirty="0"/>
              <a:t>6. Special surprise video we made just for SGT Report.</a:t>
            </a:r>
          </a:p>
          <a:p>
            <a:endParaRPr lang="en-US" dirty="0"/>
          </a:p>
        </p:txBody>
      </p:sp>
      <p:sp>
        <p:nvSpPr>
          <p:cNvPr id="3" name="TextBox 2">
            <a:extLst>
              <a:ext uri="{FF2B5EF4-FFF2-40B4-BE49-F238E27FC236}">
                <a16:creationId xmlns:a16="http://schemas.microsoft.com/office/drawing/2014/main" id="{FB9CB825-6AD4-478D-8831-EC716FF9B271}"/>
              </a:ext>
            </a:extLst>
          </p:cNvPr>
          <p:cNvSpPr txBox="1"/>
          <p:nvPr/>
        </p:nvSpPr>
        <p:spPr>
          <a:xfrm>
            <a:off x="2177716" y="5750443"/>
            <a:ext cx="9144000" cy="738664"/>
          </a:xfrm>
          <a:prstGeom prst="rect">
            <a:avLst/>
          </a:prstGeom>
          <a:noFill/>
        </p:spPr>
        <p:txBody>
          <a:bodyPr wrap="square" rtlCol="0">
            <a:spAutoFit/>
          </a:bodyPr>
          <a:lstStyle/>
          <a:p>
            <a:r>
              <a:rPr lang="en-US" sz="2400" dirty="0"/>
              <a:t>Blog Post with Links to everything referenced in the description.</a:t>
            </a:r>
            <a:br>
              <a:rPr lang="en-US" dirty="0"/>
            </a:br>
            <a:r>
              <a:rPr lang="en-US" dirty="0"/>
              <a:t> </a:t>
            </a:r>
          </a:p>
        </p:txBody>
      </p:sp>
    </p:spTree>
    <p:extLst>
      <p:ext uri="{BB962C8B-B14F-4D97-AF65-F5344CB8AC3E}">
        <p14:creationId xmlns:p14="http://schemas.microsoft.com/office/powerpoint/2010/main" val="3918291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5D6E7D1D-664D-4960-BBD8-ABC91D053E03}"/>
              </a:ext>
            </a:extLst>
          </p:cNvPr>
          <p:cNvPicPr>
            <a:picLocks noChangeAspect="1"/>
          </p:cNvPicPr>
          <p:nvPr/>
        </p:nvPicPr>
        <p:blipFill rotWithShape="1">
          <a:blip r:embed="rId2"/>
          <a:srcRect t="89094" r="21282"/>
          <a:stretch/>
        </p:blipFill>
        <p:spPr>
          <a:xfrm>
            <a:off x="7738597" y="3271483"/>
            <a:ext cx="4453403" cy="652728"/>
          </a:xfrm>
          <a:prstGeom prst="rect">
            <a:avLst/>
          </a:prstGeom>
        </p:spPr>
      </p:pic>
      <p:pic>
        <p:nvPicPr>
          <p:cNvPr id="3" name="Picture 2">
            <a:extLst>
              <a:ext uri="{FF2B5EF4-FFF2-40B4-BE49-F238E27FC236}">
                <a16:creationId xmlns:a16="http://schemas.microsoft.com/office/drawing/2014/main" id="{39C66FD7-B977-43A6-BD40-D3E3053D85D3}"/>
              </a:ext>
            </a:extLst>
          </p:cNvPr>
          <p:cNvPicPr>
            <a:picLocks noChangeAspect="1"/>
          </p:cNvPicPr>
          <p:nvPr/>
        </p:nvPicPr>
        <p:blipFill rotWithShape="1">
          <a:blip r:embed="rId2"/>
          <a:srcRect l="20683" b="21101"/>
          <a:stretch/>
        </p:blipFill>
        <p:spPr>
          <a:xfrm>
            <a:off x="7738597" y="3967179"/>
            <a:ext cx="4453403" cy="2521928"/>
          </a:xfrm>
          <a:prstGeom prst="rect">
            <a:avLst/>
          </a:prstGeom>
        </p:spPr>
      </p:pic>
      <p:sp>
        <p:nvSpPr>
          <p:cNvPr id="6" name="TextBox 5">
            <a:extLst>
              <a:ext uri="{FF2B5EF4-FFF2-40B4-BE49-F238E27FC236}">
                <a16:creationId xmlns:a16="http://schemas.microsoft.com/office/drawing/2014/main" id="{246A1499-4F80-42F5-8B59-79BF3D0C873C}"/>
              </a:ext>
            </a:extLst>
          </p:cNvPr>
          <p:cNvSpPr txBox="1"/>
          <p:nvPr/>
        </p:nvSpPr>
        <p:spPr>
          <a:xfrm>
            <a:off x="3819038" y="115748"/>
            <a:ext cx="4185974" cy="584775"/>
          </a:xfrm>
          <a:prstGeom prst="rect">
            <a:avLst/>
          </a:prstGeom>
          <a:noFill/>
        </p:spPr>
        <p:txBody>
          <a:bodyPr wrap="square" rtlCol="0">
            <a:spAutoFit/>
          </a:bodyPr>
          <a:lstStyle/>
          <a:p>
            <a:r>
              <a:rPr lang="en-US" sz="3200" dirty="0"/>
              <a:t>MAYHEM IN THE SKIES</a:t>
            </a:r>
          </a:p>
        </p:txBody>
      </p:sp>
      <p:sp>
        <p:nvSpPr>
          <p:cNvPr id="4" name="TextBox 3">
            <a:extLst>
              <a:ext uri="{FF2B5EF4-FFF2-40B4-BE49-F238E27FC236}">
                <a16:creationId xmlns:a16="http://schemas.microsoft.com/office/drawing/2014/main" id="{D8F2F9FD-9EDA-4477-9C4C-540302DD0941}"/>
              </a:ext>
            </a:extLst>
          </p:cNvPr>
          <p:cNvSpPr txBox="1"/>
          <p:nvPr/>
        </p:nvSpPr>
        <p:spPr>
          <a:xfrm>
            <a:off x="194381" y="856796"/>
            <a:ext cx="7249313" cy="6001643"/>
          </a:xfrm>
          <a:prstGeom prst="rect">
            <a:avLst/>
          </a:prstGeom>
          <a:noFill/>
        </p:spPr>
        <p:txBody>
          <a:bodyPr wrap="square" rtlCol="0">
            <a:spAutoFit/>
          </a:bodyPr>
          <a:lstStyle/>
          <a:p>
            <a:r>
              <a:rPr lang="en-US" sz="2400" dirty="0"/>
              <a:t>Number of pilots passing out or dying while flying has increased worldwide. Pilots are dying during take off and landing and co-pilots are taking over. In one incident both pilots fell asleep and missed their landing. </a:t>
            </a:r>
            <a:br>
              <a:rPr lang="en-US" sz="2400" dirty="0"/>
            </a:br>
            <a:br>
              <a:rPr lang="en-US" sz="2400" dirty="0"/>
            </a:br>
            <a:r>
              <a:rPr lang="en-US" sz="2400" dirty="0"/>
              <a:t>One of the air traffic controllers that works in management in Madrid Spain anonymously reported that there were 28 unscheduled emergency landings in one month due to medical issues associated with people losing consciousness. Airline colleagues fearing they will lose their job have been discretely discussing the total number of unscheduled emergency landings due to medical issues that involve un-consciousness. It used to be 1-2 per YEAR across all Spanish airports. Now its about 30 a month, every month since the beginning of 2022. </a:t>
            </a:r>
          </a:p>
        </p:txBody>
      </p:sp>
      <p:pic>
        <p:nvPicPr>
          <p:cNvPr id="7" name="Picture 6">
            <a:extLst>
              <a:ext uri="{FF2B5EF4-FFF2-40B4-BE49-F238E27FC236}">
                <a16:creationId xmlns:a16="http://schemas.microsoft.com/office/drawing/2014/main" id="{22287D4D-8FC4-4419-B973-6D4F8736735B}"/>
              </a:ext>
            </a:extLst>
          </p:cNvPr>
          <p:cNvPicPr>
            <a:picLocks noChangeAspect="1"/>
          </p:cNvPicPr>
          <p:nvPr/>
        </p:nvPicPr>
        <p:blipFill>
          <a:blip r:embed="rId3"/>
          <a:stretch>
            <a:fillRect/>
          </a:stretch>
        </p:blipFill>
        <p:spPr>
          <a:xfrm>
            <a:off x="7776124" y="700523"/>
            <a:ext cx="4378348" cy="2521928"/>
          </a:xfrm>
          <a:prstGeom prst="rect">
            <a:avLst/>
          </a:prstGeom>
        </p:spPr>
      </p:pic>
    </p:spTree>
    <p:extLst>
      <p:ext uri="{BB962C8B-B14F-4D97-AF65-F5344CB8AC3E}">
        <p14:creationId xmlns:p14="http://schemas.microsoft.com/office/powerpoint/2010/main" val="700591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681355A8-D7A1-4CCE-8A24-1CA0F0635FE0}"/>
              </a:ext>
            </a:extLst>
          </p:cNvPr>
          <p:cNvSpPr txBox="1"/>
          <p:nvPr/>
        </p:nvSpPr>
        <p:spPr>
          <a:xfrm>
            <a:off x="1412721" y="171895"/>
            <a:ext cx="10570732" cy="584775"/>
          </a:xfrm>
          <a:prstGeom prst="rect">
            <a:avLst/>
          </a:prstGeom>
          <a:noFill/>
        </p:spPr>
        <p:txBody>
          <a:bodyPr wrap="square" rtlCol="0">
            <a:spAutoFit/>
          </a:bodyPr>
          <a:lstStyle/>
          <a:p>
            <a:r>
              <a:rPr lang="en-US" sz="3200" dirty="0"/>
              <a:t>CRITICAL MASS HOSPITAL KILLING FIELDS ARCHIVE</a:t>
            </a:r>
          </a:p>
        </p:txBody>
      </p:sp>
      <p:pic>
        <p:nvPicPr>
          <p:cNvPr id="2" name="Picture 1">
            <a:extLst>
              <a:ext uri="{FF2B5EF4-FFF2-40B4-BE49-F238E27FC236}">
                <a16:creationId xmlns:a16="http://schemas.microsoft.com/office/drawing/2014/main" id="{78E38529-7160-44BB-B521-EBFDCCABFE55}"/>
              </a:ext>
            </a:extLst>
          </p:cNvPr>
          <p:cNvPicPr>
            <a:picLocks noChangeAspect="1"/>
          </p:cNvPicPr>
          <p:nvPr/>
        </p:nvPicPr>
        <p:blipFill>
          <a:blip r:embed="rId2"/>
          <a:stretch>
            <a:fillRect/>
          </a:stretch>
        </p:blipFill>
        <p:spPr>
          <a:xfrm>
            <a:off x="9199395" y="1022563"/>
            <a:ext cx="2600325" cy="5200650"/>
          </a:xfrm>
          <a:prstGeom prst="rect">
            <a:avLst/>
          </a:prstGeom>
        </p:spPr>
      </p:pic>
      <p:pic>
        <p:nvPicPr>
          <p:cNvPr id="4" name="Picture 3">
            <a:extLst>
              <a:ext uri="{FF2B5EF4-FFF2-40B4-BE49-F238E27FC236}">
                <a16:creationId xmlns:a16="http://schemas.microsoft.com/office/drawing/2014/main" id="{A91DFE63-26F8-48E2-BCCA-032278FF441A}"/>
              </a:ext>
            </a:extLst>
          </p:cNvPr>
          <p:cNvPicPr>
            <a:picLocks noChangeAspect="1"/>
          </p:cNvPicPr>
          <p:nvPr/>
        </p:nvPicPr>
        <p:blipFill rotWithShape="1">
          <a:blip r:embed="rId3"/>
          <a:srcRect l="20066" r="60000"/>
          <a:stretch/>
        </p:blipFill>
        <p:spPr>
          <a:xfrm>
            <a:off x="194510" y="756670"/>
            <a:ext cx="2430379" cy="2074060"/>
          </a:xfrm>
          <a:prstGeom prst="rect">
            <a:avLst/>
          </a:prstGeom>
        </p:spPr>
      </p:pic>
      <p:pic>
        <p:nvPicPr>
          <p:cNvPr id="6" name="Picture 5">
            <a:extLst>
              <a:ext uri="{FF2B5EF4-FFF2-40B4-BE49-F238E27FC236}">
                <a16:creationId xmlns:a16="http://schemas.microsoft.com/office/drawing/2014/main" id="{3DAF274B-3038-4603-A2D4-51750F0B89A3}"/>
              </a:ext>
            </a:extLst>
          </p:cNvPr>
          <p:cNvPicPr>
            <a:picLocks noChangeAspect="1"/>
          </p:cNvPicPr>
          <p:nvPr/>
        </p:nvPicPr>
        <p:blipFill rotWithShape="1">
          <a:blip r:embed="rId3"/>
          <a:srcRect l="80066"/>
          <a:stretch/>
        </p:blipFill>
        <p:spPr>
          <a:xfrm>
            <a:off x="194510" y="4783940"/>
            <a:ext cx="2430379" cy="2074060"/>
          </a:xfrm>
          <a:prstGeom prst="rect">
            <a:avLst/>
          </a:prstGeom>
        </p:spPr>
      </p:pic>
      <p:pic>
        <p:nvPicPr>
          <p:cNvPr id="7" name="Picture 6">
            <a:extLst>
              <a:ext uri="{FF2B5EF4-FFF2-40B4-BE49-F238E27FC236}">
                <a16:creationId xmlns:a16="http://schemas.microsoft.com/office/drawing/2014/main" id="{60623F22-FA8D-4D9F-AD21-D9ED5C1A52E3}"/>
              </a:ext>
            </a:extLst>
          </p:cNvPr>
          <p:cNvPicPr>
            <a:picLocks noChangeAspect="1"/>
          </p:cNvPicPr>
          <p:nvPr/>
        </p:nvPicPr>
        <p:blipFill rotWithShape="1">
          <a:blip r:embed="rId3"/>
          <a:srcRect r="80066"/>
          <a:stretch/>
        </p:blipFill>
        <p:spPr>
          <a:xfrm>
            <a:off x="194510" y="2815804"/>
            <a:ext cx="2430379" cy="2074060"/>
          </a:xfrm>
          <a:prstGeom prst="rect">
            <a:avLst/>
          </a:prstGeom>
        </p:spPr>
      </p:pic>
      <p:sp>
        <p:nvSpPr>
          <p:cNvPr id="8" name="TextBox 7">
            <a:extLst>
              <a:ext uri="{FF2B5EF4-FFF2-40B4-BE49-F238E27FC236}">
                <a16:creationId xmlns:a16="http://schemas.microsoft.com/office/drawing/2014/main" id="{390E56B3-9B63-4D3A-B594-D458DF662AA3}"/>
              </a:ext>
            </a:extLst>
          </p:cNvPr>
          <p:cNvSpPr txBox="1"/>
          <p:nvPr/>
        </p:nvSpPr>
        <p:spPr>
          <a:xfrm>
            <a:off x="3160295" y="953190"/>
            <a:ext cx="5582652" cy="3539430"/>
          </a:xfrm>
          <a:prstGeom prst="rect">
            <a:avLst/>
          </a:prstGeom>
          <a:noFill/>
        </p:spPr>
        <p:txBody>
          <a:bodyPr wrap="square" rtlCol="0">
            <a:spAutoFit/>
          </a:bodyPr>
          <a:lstStyle/>
          <a:p>
            <a:r>
              <a:rPr lang="en-US" sz="2800" dirty="0"/>
              <a:t>The COVID-19 Humanity Betrayal Memory Project </a:t>
            </a:r>
            <a:br>
              <a:rPr lang="en-US" sz="2800" dirty="0"/>
            </a:br>
            <a:br>
              <a:rPr lang="en-US" sz="2800" dirty="0"/>
            </a:br>
            <a:r>
              <a:rPr lang="en-US" sz="2800" dirty="0"/>
              <a:t>A living archive of COVID crimes against humanity. Testimonials of people who have been killed by the hospitals and more. </a:t>
            </a:r>
            <a:br>
              <a:rPr lang="en-US" sz="2800" dirty="0"/>
            </a:br>
            <a:endParaRPr lang="en-US" sz="2800" dirty="0"/>
          </a:p>
        </p:txBody>
      </p:sp>
      <p:sp>
        <p:nvSpPr>
          <p:cNvPr id="9" name="TextBox 8">
            <a:extLst>
              <a:ext uri="{FF2B5EF4-FFF2-40B4-BE49-F238E27FC236}">
                <a16:creationId xmlns:a16="http://schemas.microsoft.com/office/drawing/2014/main" id="{4507F4FB-9CB7-4A2D-ABF2-6995DDB54AE3}"/>
              </a:ext>
            </a:extLst>
          </p:cNvPr>
          <p:cNvSpPr txBox="1"/>
          <p:nvPr/>
        </p:nvSpPr>
        <p:spPr>
          <a:xfrm>
            <a:off x="2803358" y="4492620"/>
            <a:ext cx="6296526" cy="1569660"/>
          </a:xfrm>
          <a:prstGeom prst="rect">
            <a:avLst/>
          </a:prstGeom>
          <a:noFill/>
        </p:spPr>
        <p:txBody>
          <a:bodyPr wrap="square" rtlCol="0">
            <a:spAutoFit/>
          </a:bodyPr>
          <a:lstStyle/>
          <a:p>
            <a:r>
              <a:rPr lang="en-US" sz="2400" dirty="0"/>
              <a:t>“THEY MURDERED MY MOTHER”</a:t>
            </a:r>
            <a:br>
              <a:rPr lang="en-US" sz="2400" dirty="0"/>
            </a:br>
            <a:r>
              <a:rPr lang="en-US" sz="2400" dirty="0"/>
              <a:t>“MURDERED BY MANDATE”</a:t>
            </a:r>
            <a:br>
              <a:rPr lang="en-US" sz="2400" dirty="0"/>
            </a:br>
            <a:r>
              <a:rPr lang="en-US" sz="2400" dirty="0"/>
              <a:t>“MURDERED BY FDA DEATH PROTOCOL”</a:t>
            </a:r>
            <a:br>
              <a:rPr lang="en-US" sz="2400" dirty="0"/>
            </a:br>
            <a:r>
              <a:rPr lang="en-US" sz="2400" dirty="0"/>
              <a:t>“I WATCHED THEM MURDER MY HUSBAND”</a:t>
            </a:r>
          </a:p>
        </p:txBody>
      </p:sp>
    </p:spTree>
    <p:extLst>
      <p:ext uri="{BB962C8B-B14F-4D97-AF65-F5344CB8AC3E}">
        <p14:creationId xmlns:p14="http://schemas.microsoft.com/office/powerpoint/2010/main" val="3644712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6A713947-3A67-41B4-AAC5-0CCBC1493A93}"/>
              </a:ext>
            </a:extLst>
          </p:cNvPr>
          <p:cNvPicPr>
            <a:picLocks noChangeAspect="1"/>
          </p:cNvPicPr>
          <p:nvPr/>
        </p:nvPicPr>
        <p:blipFill>
          <a:blip r:embed="rId2"/>
          <a:stretch>
            <a:fillRect/>
          </a:stretch>
        </p:blipFill>
        <p:spPr>
          <a:xfrm>
            <a:off x="8630653" y="581184"/>
            <a:ext cx="3561347" cy="1874263"/>
          </a:xfrm>
          <a:prstGeom prst="rect">
            <a:avLst/>
          </a:prstGeom>
        </p:spPr>
      </p:pic>
      <p:pic>
        <p:nvPicPr>
          <p:cNvPr id="3" name="Picture 2">
            <a:extLst>
              <a:ext uri="{FF2B5EF4-FFF2-40B4-BE49-F238E27FC236}">
                <a16:creationId xmlns:a16="http://schemas.microsoft.com/office/drawing/2014/main" id="{88B737FC-C5A5-4FC2-B302-E2F9C34C06E3}"/>
              </a:ext>
            </a:extLst>
          </p:cNvPr>
          <p:cNvPicPr>
            <a:picLocks noChangeAspect="1"/>
          </p:cNvPicPr>
          <p:nvPr/>
        </p:nvPicPr>
        <p:blipFill>
          <a:blip r:embed="rId3"/>
          <a:stretch>
            <a:fillRect/>
          </a:stretch>
        </p:blipFill>
        <p:spPr>
          <a:xfrm>
            <a:off x="8622632" y="2375635"/>
            <a:ext cx="3569367" cy="2096642"/>
          </a:xfrm>
          <a:prstGeom prst="rect">
            <a:avLst/>
          </a:prstGeom>
        </p:spPr>
      </p:pic>
      <p:sp>
        <p:nvSpPr>
          <p:cNvPr id="6" name="TextBox 5">
            <a:extLst>
              <a:ext uri="{FF2B5EF4-FFF2-40B4-BE49-F238E27FC236}">
                <a16:creationId xmlns:a16="http://schemas.microsoft.com/office/drawing/2014/main" id="{478EC9A2-9A99-4B31-92DA-453AC4212429}"/>
              </a:ext>
            </a:extLst>
          </p:cNvPr>
          <p:cNvSpPr txBox="1"/>
          <p:nvPr/>
        </p:nvSpPr>
        <p:spPr>
          <a:xfrm>
            <a:off x="2471500" y="-3591"/>
            <a:ext cx="7731279" cy="584775"/>
          </a:xfrm>
          <a:prstGeom prst="rect">
            <a:avLst/>
          </a:prstGeom>
          <a:noFill/>
        </p:spPr>
        <p:txBody>
          <a:bodyPr wrap="square" rtlCol="0">
            <a:spAutoFit/>
          </a:bodyPr>
          <a:lstStyle/>
          <a:p>
            <a:r>
              <a:rPr lang="en-US" sz="3200" dirty="0"/>
              <a:t>CRITICAL MASS AND THE RESISTANCE</a:t>
            </a:r>
          </a:p>
        </p:txBody>
      </p:sp>
      <p:pic>
        <p:nvPicPr>
          <p:cNvPr id="7" name="Picture 6">
            <a:extLst>
              <a:ext uri="{FF2B5EF4-FFF2-40B4-BE49-F238E27FC236}">
                <a16:creationId xmlns:a16="http://schemas.microsoft.com/office/drawing/2014/main" id="{E1996657-4151-4F37-9254-9C2465C78356}"/>
              </a:ext>
            </a:extLst>
          </p:cNvPr>
          <p:cNvPicPr>
            <a:picLocks noChangeAspect="1"/>
          </p:cNvPicPr>
          <p:nvPr/>
        </p:nvPicPr>
        <p:blipFill>
          <a:blip r:embed="rId4"/>
          <a:stretch>
            <a:fillRect/>
          </a:stretch>
        </p:blipFill>
        <p:spPr>
          <a:xfrm>
            <a:off x="8622632" y="4359819"/>
            <a:ext cx="3569368" cy="2143866"/>
          </a:xfrm>
          <a:prstGeom prst="rect">
            <a:avLst/>
          </a:prstGeom>
        </p:spPr>
      </p:pic>
      <p:sp>
        <p:nvSpPr>
          <p:cNvPr id="8" name="TextBox 7">
            <a:extLst>
              <a:ext uri="{FF2B5EF4-FFF2-40B4-BE49-F238E27FC236}">
                <a16:creationId xmlns:a16="http://schemas.microsoft.com/office/drawing/2014/main" id="{F103196E-EB99-417B-8B23-41A616A508C5}"/>
              </a:ext>
            </a:extLst>
          </p:cNvPr>
          <p:cNvSpPr txBox="1"/>
          <p:nvPr/>
        </p:nvSpPr>
        <p:spPr>
          <a:xfrm>
            <a:off x="304800" y="598079"/>
            <a:ext cx="7170821" cy="2053639"/>
          </a:xfrm>
          <a:prstGeom prst="rect">
            <a:avLst/>
          </a:prstGeom>
          <a:noFill/>
        </p:spPr>
        <p:txBody>
          <a:bodyPr wrap="square" rtlCol="0">
            <a:spAutoFit/>
          </a:bodyPr>
          <a:lstStyle/>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INDIAN GOVERNMENT BLAMES PUBLIC FOR GETTING VACCINES DESPITE BEING AWARE OF ITS SIDE EFFECTS – CLAIMS IT CANNOT BE HELD LIABLE FOR INJURIES</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latin typeface="Calibri" panose="020F0502020204030204" pitchFamily="34" charset="0"/>
                <a:ea typeface="Calibri" panose="020F0502020204030204" pitchFamily="34" charset="0"/>
                <a:cs typeface="Times New Roman" panose="02020603050405020304" pitchFamily="18" charset="0"/>
              </a:rPr>
              <a:t>India government states vaccines were voluntary. They were administered by the government and all advertisement done by the government falsely informed the public that the vaccines were safe.</a:t>
            </a:r>
          </a:p>
        </p:txBody>
      </p:sp>
      <p:sp>
        <p:nvSpPr>
          <p:cNvPr id="9" name="TextBox 8">
            <a:extLst>
              <a:ext uri="{FF2B5EF4-FFF2-40B4-BE49-F238E27FC236}">
                <a16:creationId xmlns:a16="http://schemas.microsoft.com/office/drawing/2014/main" id="{E48A081F-54D2-4C47-8E4A-A2E0BED4FAC8}"/>
              </a:ext>
            </a:extLst>
          </p:cNvPr>
          <p:cNvSpPr txBox="1"/>
          <p:nvPr/>
        </p:nvSpPr>
        <p:spPr>
          <a:xfrm>
            <a:off x="304800" y="3154640"/>
            <a:ext cx="7283116" cy="1631216"/>
          </a:xfrm>
          <a:prstGeom prst="rect">
            <a:avLst/>
          </a:prstGeom>
          <a:noFill/>
        </p:spPr>
        <p:txBody>
          <a:bodyPr wrap="square" rtlCol="0">
            <a:spAutoFit/>
          </a:bodyPr>
          <a:lstStyle/>
          <a:p>
            <a:r>
              <a:rPr lang="en-US" sz="2000" dirty="0"/>
              <a:t>DANISH PRIME MINISTER FLEES WHEN CONFRONTED WITH VACCINE MASS MURDER</a:t>
            </a:r>
          </a:p>
          <a:p>
            <a:r>
              <a:rPr lang="en-US" sz="2000" dirty="0"/>
              <a:t>Prime Minister Mette Frederiksen, was confronted by the leader of a new Danish political party called the Freedom List, a new party formed during the COVID scandal. She fled like a criminal. </a:t>
            </a:r>
          </a:p>
        </p:txBody>
      </p:sp>
      <p:sp>
        <p:nvSpPr>
          <p:cNvPr id="10" name="TextBox 9">
            <a:extLst>
              <a:ext uri="{FF2B5EF4-FFF2-40B4-BE49-F238E27FC236}">
                <a16:creationId xmlns:a16="http://schemas.microsoft.com/office/drawing/2014/main" id="{DD65E1AF-3219-4247-B585-82CCFD08BD48}"/>
              </a:ext>
            </a:extLst>
          </p:cNvPr>
          <p:cNvSpPr txBox="1"/>
          <p:nvPr/>
        </p:nvSpPr>
        <p:spPr>
          <a:xfrm>
            <a:off x="352926" y="5288778"/>
            <a:ext cx="7122695" cy="1600438"/>
          </a:xfrm>
          <a:prstGeom prst="rect">
            <a:avLst/>
          </a:prstGeom>
          <a:noFill/>
        </p:spPr>
        <p:txBody>
          <a:bodyPr wrap="square" rtlCol="0">
            <a:spAutoFit/>
          </a:bodyPr>
          <a:lstStyle/>
          <a:p>
            <a:r>
              <a:rPr lang="en-US" sz="2000" dirty="0"/>
              <a:t>AUSTRALIA REVERSING 45,000 COVID FINES</a:t>
            </a:r>
            <a:br>
              <a:rPr lang="en-US" sz="2000" dirty="0"/>
            </a:br>
            <a:r>
              <a:rPr lang="en-US" sz="2000" dirty="0"/>
              <a:t>Two Australians won their case with the Supreme court over Covid Fines and as many as 45,000 penalties could be struck down as a result .</a:t>
            </a:r>
            <a:br>
              <a:rPr lang="en-US" dirty="0"/>
            </a:br>
            <a:endParaRPr lang="en-US" dirty="0"/>
          </a:p>
        </p:txBody>
      </p:sp>
    </p:spTree>
    <p:extLst>
      <p:ext uri="{BB962C8B-B14F-4D97-AF65-F5344CB8AC3E}">
        <p14:creationId xmlns:p14="http://schemas.microsoft.com/office/powerpoint/2010/main" val="390907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65ACAAFD-EFAC-4F16-B1DB-9E31B5A583B0}"/>
              </a:ext>
            </a:extLst>
          </p:cNvPr>
          <p:cNvSpPr txBox="1"/>
          <p:nvPr/>
        </p:nvSpPr>
        <p:spPr>
          <a:xfrm>
            <a:off x="1148027" y="-13872"/>
            <a:ext cx="10538648" cy="584775"/>
          </a:xfrm>
          <a:prstGeom prst="rect">
            <a:avLst/>
          </a:prstGeom>
          <a:noFill/>
        </p:spPr>
        <p:txBody>
          <a:bodyPr wrap="square" rtlCol="0">
            <a:spAutoFit/>
          </a:bodyPr>
          <a:lstStyle/>
          <a:p>
            <a:r>
              <a:rPr lang="en-US" sz="3200" dirty="0"/>
              <a:t>COINTELPRO TACTICS USED TO DELAY CRITICAL MASS</a:t>
            </a:r>
          </a:p>
        </p:txBody>
      </p:sp>
      <p:pic>
        <p:nvPicPr>
          <p:cNvPr id="2" name="Picture 1">
            <a:extLst>
              <a:ext uri="{FF2B5EF4-FFF2-40B4-BE49-F238E27FC236}">
                <a16:creationId xmlns:a16="http://schemas.microsoft.com/office/drawing/2014/main" id="{EDAD0806-A65A-4265-9D48-29C44E50F6CD}"/>
              </a:ext>
            </a:extLst>
          </p:cNvPr>
          <p:cNvPicPr>
            <a:picLocks noChangeAspect="1"/>
          </p:cNvPicPr>
          <p:nvPr/>
        </p:nvPicPr>
        <p:blipFill>
          <a:blip r:embed="rId2"/>
          <a:stretch>
            <a:fillRect/>
          </a:stretch>
        </p:blipFill>
        <p:spPr>
          <a:xfrm>
            <a:off x="326215" y="2133644"/>
            <a:ext cx="2803358" cy="2151004"/>
          </a:xfrm>
          <a:prstGeom prst="rect">
            <a:avLst/>
          </a:prstGeom>
        </p:spPr>
      </p:pic>
      <p:sp>
        <p:nvSpPr>
          <p:cNvPr id="4" name="TextBox 3">
            <a:extLst>
              <a:ext uri="{FF2B5EF4-FFF2-40B4-BE49-F238E27FC236}">
                <a16:creationId xmlns:a16="http://schemas.microsoft.com/office/drawing/2014/main" id="{DA5F7830-1347-404A-A60E-A5A60227357B}"/>
              </a:ext>
            </a:extLst>
          </p:cNvPr>
          <p:cNvSpPr txBox="1"/>
          <p:nvPr/>
        </p:nvSpPr>
        <p:spPr>
          <a:xfrm>
            <a:off x="4947628" y="699319"/>
            <a:ext cx="6918157" cy="1846659"/>
          </a:xfrm>
          <a:prstGeom prst="rect">
            <a:avLst/>
          </a:prstGeom>
          <a:noFill/>
        </p:spPr>
        <p:txBody>
          <a:bodyPr wrap="square" rtlCol="0">
            <a:spAutoFit/>
          </a:bodyPr>
          <a:lstStyle/>
          <a:p>
            <a:r>
              <a:rPr lang="en-US" sz="1600" dirty="0"/>
              <a:t>The COINTELPRO program started in the 1950’s as an obscure branch of the CIA's MKULTRA mind control project group during the Cold War, a time when the United States and its allies were in conflict with Russia. COINTELPRO was a counter intelligence program. It was a series of covert (and at times) illegal projects conducted by the United States Federal Bureau of Investigation (FBI) which was aimed at surveilling, infiltrating, discrediting and disrupting domestic political organizations</a:t>
            </a:r>
            <a:r>
              <a:rPr lang="en-US" dirty="0"/>
              <a:t>.</a:t>
            </a:r>
          </a:p>
        </p:txBody>
      </p:sp>
      <p:pic>
        <p:nvPicPr>
          <p:cNvPr id="6" name="Picture 5">
            <a:extLst>
              <a:ext uri="{FF2B5EF4-FFF2-40B4-BE49-F238E27FC236}">
                <a16:creationId xmlns:a16="http://schemas.microsoft.com/office/drawing/2014/main" id="{14518B64-7805-42A7-8224-CC9AB112D4D2}"/>
              </a:ext>
            </a:extLst>
          </p:cNvPr>
          <p:cNvPicPr>
            <a:picLocks noChangeAspect="1"/>
          </p:cNvPicPr>
          <p:nvPr/>
        </p:nvPicPr>
        <p:blipFill>
          <a:blip r:embed="rId3"/>
          <a:stretch>
            <a:fillRect/>
          </a:stretch>
        </p:blipFill>
        <p:spPr>
          <a:xfrm>
            <a:off x="326215" y="4483918"/>
            <a:ext cx="2803358" cy="2083655"/>
          </a:xfrm>
          <a:prstGeom prst="rect">
            <a:avLst/>
          </a:prstGeom>
        </p:spPr>
      </p:pic>
      <p:sp>
        <p:nvSpPr>
          <p:cNvPr id="7" name="TextBox 6">
            <a:extLst>
              <a:ext uri="{FF2B5EF4-FFF2-40B4-BE49-F238E27FC236}">
                <a16:creationId xmlns:a16="http://schemas.microsoft.com/office/drawing/2014/main" id="{0BF3424F-D355-4040-B384-69AE1B690ABC}"/>
              </a:ext>
            </a:extLst>
          </p:cNvPr>
          <p:cNvSpPr txBox="1"/>
          <p:nvPr/>
        </p:nvSpPr>
        <p:spPr>
          <a:xfrm>
            <a:off x="3346498" y="2845827"/>
            <a:ext cx="5808029" cy="1815882"/>
          </a:xfrm>
          <a:prstGeom prst="rect">
            <a:avLst/>
          </a:prstGeom>
          <a:noFill/>
        </p:spPr>
        <p:txBody>
          <a:bodyPr wrap="square" rtlCol="0">
            <a:spAutoFit/>
          </a:bodyPr>
          <a:lstStyle/>
          <a:p>
            <a:r>
              <a:rPr lang="en-US" sz="1600" dirty="0"/>
              <a:t>The Joint Threat Research Intelligence Group</a:t>
            </a:r>
          </a:p>
          <a:p>
            <a:r>
              <a:rPr lang="en-US" sz="1600" dirty="0"/>
              <a:t>The Joint Threat Research Intelligence Group (JTRIG) is a unit of the Government Communications Headquarters (GCHQ), the British intelligence agency. The existence of JTRIG was revealed as part of the global surveillance disclosures by NBC News in documents leaked by the former National Security Agency contractor Edward Snowden.</a:t>
            </a:r>
          </a:p>
        </p:txBody>
      </p:sp>
      <p:pic>
        <p:nvPicPr>
          <p:cNvPr id="8" name="Picture 7">
            <a:extLst>
              <a:ext uri="{FF2B5EF4-FFF2-40B4-BE49-F238E27FC236}">
                <a16:creationId xmlns:a16="http://schemas.microsoft.com/office/drawing/2014/main" id="{D3F57A71-ECB0-45C9-928F-9A08DE3FC08E}"/>
              </a:ext>
            </a:extLst>
          </p:cNvPr>
          <p:cNvPicPr>
            <a:picLocks noChangeAspect="1"/>
          </p:cNvPicPr>
          <p:nvPr/>
        </p:nvPicPr>
        <p:blipFill>
          <a:blip r:embed="rId4"/>
          <a:stretch>
            <a:fillRect/>
          </a:stretch>
        </p:blipFill>
        <p:spPr>
          <a:xfrm>
            <a:off x="9154526" y="3209146"/>
            <a:ext cx="2952750" cy="2905125"/>
          </a:xfrm>
          <a:prstGeom prst="rect">
            <a:avLst/>
          </a:prstGeom>
        </p:spPr>
      </p:pic>
      <p:sp>
        <p:nvSpPr>
          <p:cNvPr id="9" name="TextBox 8">
            <a:extLst>
              <a:ext uri="{FF2B5EF4-FFF2-40B4-BE49-F238E27FC236}">
                <a16:creationId xmlns:a16="http://schemas.microsoft.com/office/drawing/2014/main" id="{C3A5C592-954C-49C9-B3B0-70CAE4C29679}"/>
              </a:ext>
            </a:extLst>
          </p:cNvPr>
          <p:cNvSpPr txBox="1"/>
          <p:nvPr/>
        </p:nvSpPr>
        <p:spPr>
          <a:xfrm>
            <a:off x="3390898" y="4813247"/>
            <a:ext cx="5524503" cy="1754326"/>
          </a:xfrm>
          <a:prstGeom prst="rect">
            <a:avLst/>
          </a:prstGeom>
          <a:noFill/>
        </p:spPr>
        <p:txBody>
          <a:bodyPr wrap="square" rtlCol="0">
            <a:spAutoFit/>
          </a:bodyPr>
          <a:lstStyle/>
          <a:p>
            <a:r>
              <a:rPr lang="en-US" dirty="0"/>
              <a:t>Tavistock is a propaganda creating and dissemination organization that studies human psychology and predicable behaviors known as “Social Science Scientists””. Tavistock is responsible for the US involvement in all world wars, the Bolshevik Revolution, CIA programs like </a:t>
            </a:r>
            <a:r>
              <a:rPr lang="en-US" dirty="0" err="1"/>
              <a:t>MKUltra</a:t>
            </a:r>
            <a:r>
              <a:rPr lang="en-US" dirty="0"/>
              <a:t> and much more. </a:t>
            </a:r>
          </a:p>
        </p:txBody>
      </p:sp>
      <p:sp>
        <p:nvSpPr>
          <p:cNvPr id="10" name="TextBox 9">
            <a:extLst>
              <a:ext uri="{FF2B5EF4-FFF2-40B4-BE49-F238E27FC236}">
                <a16:creationId xmlns:a16="http://schemas.microsoft.com/office/drawing/2014/main" id="{9ED47463-6BFB-4630-A21E-3D2B4106014A}"/>
              </a:ext>
            </a:extLst>
          </p:cNvPr>
          <p:cNvSpPr txBox="1"/>
          <p:nvPr/>
        </p:nvSpPr>
        <p:spPr>
          <a:xfrm>
            <a:off x="9349252" y="6189258"/>
            <a:ext cx="2610137" cy="369332"/>
          </a:xfrm>
          <a:prstGeom prst="rect">
            <a:avLst/>
          </a:prstGeom>
          <a:noFill/>
        </p:spPr>
        <p:txBody>
          <a:bodyPr wrap="square" rtlCol="0">
            <a:spAutoFit/>
          </a:bodyPr>
          <a:lstStyle/>
          <a:p>
            <a:r>
              <a:rPr lang="en-US" dirty="0"/>
              <a:t>By John Coleman</a:t>
            </a:r>
          </a:p>
        </p:txBody>
      </p:sp>
      <p:pic>
        <p:nvPicPr>
          <p:cNvPr id="11" name="Picture 10">
            <a:extLst>
              <a:ext uri="{FF2B5EF4-FFF2-40B4-BE49-F238E27FC236}">
                <a16:creationId xmlns:a16="http://schemas.microsoft.com/office/drawing/2014/main" id="{0236578D-7287-4208-841D-850384B1F2B7}"/>
              </a:ext>
            </a:extLst>
          </p:cNvPr>
          <p:cNvPicPr>
            <a:picLocks noChangeAspect="1"/>
          </p:cNvPicPr>
          <p:nvPr/>
        </p:nvPicPr>
        <p:blipFill>
          <a:blip r:embed="rId5"/>
          <a:stretch>
            <a:fillRect/>
          </a:stretch>
        </p:blipFill>
        <p:spPr>
          <a:xfrm>
            <a:off x="513346" y="570842"/>
            <a:ext cx="2103302" cy="1463167"/>
          </a:xfrm>
          <a:prstGeom prst="rect">
            <a:avLst/>
          </a:prstGeom>
        </p:spPr>
      </p:pic>
      <p:sp>
        <p:nvSpPr>
          <p:cNvPr id="12" name="TextBox 11">
            <a:extLst>
              <a:ext uri="{FF2B5EF4-FFF2-40B4-BE49-F238E27FC236}">
                <a16:creationId xmlns:a16="http://schemas.microsoft.com/office/drawing/2014/main" id="{95455442-CB32-41A2-B3BB-670832113F7A}"/>
              </a:ext>
            </a:extLst>
          </p:cNvPr>
          <p:cNvSpPr txBox="1"/>
          <p:nvPr/>
        </p:nvSpPr>
        <p:spPr>
          <a:xfrm>
            <a:off x="2731168" y="570842"/>
            <a:ext cx="1703535" cy="1200329"/>
          </a:xfrm>
          <a:prstGeom prst="rect">
            <a:avLst/>
          </a:prstGeom>
          <a:noFill/>
        </p:spPr>
        <p:txBody>
          <a:bodyPr wrap="square" rtlCol="0">
            <a:spAutoFit/>
          </a:bodyPr>
          <a:lstStyle/>
          <a:p>
            <a:r>
              <a:rPr lang="en-US" dirty="0"/>
              <a:t>FROM OUR BOOK “FORBIDDEN TECH” 2017</a:t>
            </a:r>
          </a:p>
        </p:txBody>
      </p:sp>
    </p:spTree>
    <p:extLst>
      <p:ext uri="{BB962C8B-B14F-4D97-AF65-F5344CB8AC3E}">
        <p14:creationId xmlns:p14="http://schemas.microsoft.com/office/powerpoint/2010/main" val="3032132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3D04B63-B95F-4AF9-A961-9E3ED6453757}"/>
              </a:ext>
            </a:extLst>
          </p:cNvPr>
          <p:cNvSpPr txBox="1"/>
          <p:nvPr/>
        </p:nvSpPr>
        <p:spPr>
          <a:xfrm>
            <a:off x="1027711" y="212000"/>
            <a:ext cx="10538648" cy="584775"/>
          </a:xfrm>
          <a:prstGeom prst="rect">
            <a:avLst/>
          </a:prstGeom>
          <a:noFill/>
        </p:spPr>
        <p:txBody>
          <a:bodyPr wrap="square" rtlCol="0">
            <a:spAutoFit/>
          </a:bodyPr>
          <a:lstStyle/>
          <a:p>
            <a:r>
              <a:rPr lang="en-US" sz="3200" dirty="0"/>
              <a:t>COINTELPRO TACTICS USED TO DELAY CRITICAL MASS</a:t>
            </a:r>
          </a:p>
        </p:txBody>
      </p:sp>
      <p:sp>
        <p:nvSpPr>
          <p:cNvPr id="2" name="TextBox 1">
            <a:extLst>
              <a:ext uri="{FF2B5EF4-FFF2-40B4-BE49-F238E27FC236}">
                <a16:creationId xmlns:a16="http://schemas.microsoft.com/office/drawing/2014/main" id="{74C315A9-AF64-4487-AEE6-2BA969664F3A}"/>
              </a:ext>
            </a:extLst>
          </p:cNvPr>
          <p:cNvSpPr txBox="1"/>
          <p:nvPr/>
        </p:nvSpPr>
        <p:spPr>
          <a:xfrm>
            <a:off x="469482" y="857906"/>
            <a:ext cx="9216190" cy="369332"/>
          </a:xfrm>
          <a:prstGeom prst="rect">
            <a:avLst/>
          </a:prstGeom>
          <a:noFill/>
        </p:spPr>
        <p:txBody>
          <a:bodyPr wrap="square" rtlCol="0">
            <a:spAutoFit/>
          </a:bodyPr>
          <a:lstStyle/>
          <a:p>
            <a:r>
              <a:rPr lang="en-US" dirty="0"/>
              <a:t>ONLY </a:t>
            </a:r>
            <a:r>
              <a:rPr lang="en-US" u="sng" dirty="0"/>
              <a:t>SOME</a:t>
            </a:r>
            <a:r>
              <a:rPr lang="en-US" dirty="0"/>
              <a:t> OF THE TACTICS USED: FROM THE LEAKED JTRIG TRAINING DOCUMENTS </a:t>
            </a:r>
          </a:p>
        </p:txBody>
      </p:sp>
      <p:pic>
        <p:nvPicPr>
          <p:cNvPr id="4" name="Picture 3">
            <a:extLst>
              <a:ext uri="{FF2B5EF4-FFF2-40B4-BE49-F238E27FC236}">
                <a16:creationId xmlns:a16="http://schemas.microsoft.com/office/drawing/2014/main" id="{D96F8370-FA96-4445-85AF-5E597DE78BFB}"/>
              </a:ext>
            </a:extLst>
          </p:cNvPr>
          <p:cNvPicPr>
            <a:picLocks noChangeAspect="1"/>
          </p:cNvPicPr>
          <p:nvPr/>
        </p:nvPicPr>
        <p:blipFill>
          <a:blip r:embed="rId2"/>
          <a:stretch>
            <a:fillRect/>
          </a:stretch>
        </p:blipFill>
        <p:spPr>
          <a:xfrm>
            <a:off x="175956" y="1466069"/>
            <a:ext cx="6725403" cy="5016072"/>
          </a:xfrm>
          <a:prstGeom prst="rect">
            <a:avLst/>
          </a:prstGeom>
        </p:spPr>
      </p:pic>
      <p:pic>
        <p:nvPicPr>
          <p:cNvPr id="6" name="Picture 5">
            <a:extLst>
              <a:ext uri="{FF2B5EF4-FFF2-40B4-BE49-F238E27FC236}">
                <a16:creationId xmlns:a16="http://schemas.microsoft.com/office/drawing/2014/main" id="{5E7FB16F-41E7-480E-BD30-197E8AC1E5B3}"/>
              </a:ext>
            </a:extLst>
          </p:cNvPr>
          <p:cNvPicPr>
            <a:picLocks noChangeAspect="1"/>
          </p:cNvPicPr>
          <p:nvPr/>
        </p:nvPicPr>
        <p:blipFill rotWithShape="1">
          <a:blip r:embed="rId3"/>
          <a:srcRect b="32368"/>
          <a:stretch/>
        </p:blipFill>
        <p:spPr>
          <a:xfrm>
            <a:off x="7292338" y="1354750"/>
            <a:ext cx="4400009" cy="2266112"/>
          </a:xfrm>
          <a:prstGeom prst="rect">
            <a:avLst/>
          </a:prstGeom>
        </p:spPr>
      </p:pic>
      <p:pic>
        <p:nvPicPr>
          <p:cNvPr id="7" name="Picture 6">
            <a:extLst>
              <a:ext uri="{FF2B5EF4-FFF2-40B4-BE49-F238E27FC236}">
                <a16:creationId xmlns:a16="http://schemas.microsoft.com/office/drawing/2014/main" id="{B1D070DC-716B-412C-BFD2-54AEF56150F7}"/>
              </a:ext>
            </a:extLst>
          </p:cNvPr>
          <p:cNvPicPr>
            <a:picLocks noChangeAspect="1"/>
          </p:cNvPicPr>
          <p:nvPr/>
        </p:nvPicPr>
        <p:blipFill rotWithShape="1">
          <a:blip r:embed="rId4"/>
          <a:srcRect b="19432"/>
          <a:stretch/>
        </p:blipFill>
        <p:spPr>
          <a:xfrm>
            <a:off x="7292338" y="3748374"/>
            <a:ext cx="4400009" cy="2591245"/>
          </a:xfrm>
          <a:prstGeom prst="rect">
            <a:avLst/>
          </a:prstGeom>
        </p:spPr>
      </p:pic>
    </p:spTree>
    <p:extLst>
      <p:ext uri="{BB962C8B-B14F-4D97-AF65-F5344CB8AC3E}">
        <p14:creationId xmlns:p14="http://schemas.microsoft.com/office/powerpoint/2010/main" val="2952780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664EA3D2-9932-45B8-81FF-93A42840C624}"/>
              </a:ext>
            </a:extLst>
          </p:cNvPr>
          <p:cNvSpPr txBox="1"/>
          <p:nvPr/>
        </p:nvSpPr>
        <p:spPr>
          <a:xfrm>
            <a:off x="1111932" y="-28511"/>
            <a:ext cx="10538648" cy="584775"/>
          </a:xfrm>
          <a:prstGeom prst="rect">
            <a:avLst/>
          </a:prstGeom>
          <a:noFill/>
        </p:spPr>
        <p:txBody>
          <a:bodyPr wrap="square" rtlCol="0">
            <a:spAutoFit/>
          </a:bodyPr>
          <a:lstStyle/>
          <a:p>
            <a:r>
              <a:rPr lang="en-US" sz="3200" dirty="0"/>
              <a:t>COINTELPRO TACTICS USED TO DELAY CRITICAL MASS</a:t>
            </a:r>
          </a:p>
        </p:txBody>
      </p:sp>
      <p:sp>
        <p:nvSpPr>
          <p:cNvPr id="2" name="TextBox 1">
            <a:extLst>
              <a:ext uri="{FF2B5EF4-FFF2-40B4-BE49-F238E27FC236}">
                <a16:creationId xmlns:a16="http://schemas.microsoft.com/office/drawing/2014/main" id="{DAD04A98-CAF8-4064-92BE-92D1BA2E8E73}"/>
              </a:ext>
            </a:extLst>
          </p:cNvPr>
          <p:cNvSpPr txBox="1"/>
          <p:nvPr/>
        </p:nvSpPr>
        <p:spPr>
          <a:xfrm>
            <a:off x="108284" y="471923"/>
            <a:ext cx="5065295" cy="2585323"/>
          </a:xfrm>
          <a:prstGeom prst="rect">
            <a:avLst/>
          </a:prstGeom>
          <a:noFill/>
        </p:spPr>
        <p:txBody>
          <a:bodyPr wrap="square" rtlCol="0">
            <a:spAutoFit/>
          </a:bodyPr>
          <a:lstStyle/>
          <a:p>
            <a:r>
              <a:rPr lang="en-US" dirty="0"/>
              <a:t>Recent examples happening NOW in the sphere of the “truth movement”. </a:t>
            </a:r>
            <a:br>
              <a:rPr lang="en-US" dirty="0"/>
            </a:br>
            <a:br>
              <a:rPr lang="en-US" dirty="0"/>
            </a:br>
            <a:r>
              <a:rPr lang="en-US" dirty="0"/>
              <a:t>-Internet rumors of infighting amongst colleagues</a:t>
            </a:r>
            <a:br>
              <a:rPr lang="en-US" dirty="0"/>
            </a:br>
            <a:r>
              <a:rPr lang="en-US" dirty="0"/>
              <a:t>-Endless debates about trivial matters</a:t>
            </a:r>
            <a:br>
              <a:rPr lang="en-US" dirty="0"/>
            </a:br>
            <a:r>
              <a:rPr lang="en-US" dirty="0"/>
              <a:t>-Massive distractions</a:t>
            </a:r>
            <a:br>
              <a:rPr lang="en-US" dirty="0"/>
            </a:br>
            <a:r>
              <a:rPr lang="en-US" dirty="0"/>
              <a:t>-Discrediting leaders of the resistance</a:t>
            </a:r>
            <a:br>
              <a:rPr lang="en-US" dirty="0"/>
            </a:br>
            <a:r>
              <a:rPr lang="en-US" dirty="0"/>
              <a:t>-Scandals</a:t>
            </a:r>
            <a:br>
              <a:rPr lang="en-US" dirty="0"/>
            </a:br>
            <a:r>
              <a:rPr lang="en-US" dirty="0"/>
              <a:t>-Creating “Legal Vortices” (tied up in legal battles)</a:t>
            </a:r>
          </a:p>
        </p:txBody>
      </p:sp>
      <p:sp>
        <p:nvSpPr>
          <p:cNvPr id="4" name="TextBox 3">
            <a:extLst>
              <a:ext uri="{FF2B5EF4-FFF2-40B4-BE49-F238E27FC236}">
                <a16:creationId xmlns:a16="http://schemas.microsoft.com/office/drawing/2014/main" id="{66D84F5A-AC97-4521-98BF-AE5CCEE3119B}"/>
              </a:ext>
            </a:extLst>
          </p:cNvPr>
          <p:cNvSpPr txBox="1"/>
          <p:nvPr/>
        </p:nvSpPr>
        <p:spPr>
          <a:xfrm>
            <a:off x="216568" y="5763126"/>
            <a:ext cx="11863137" cy="830997"/>
          </a:xfrm>
          <a:prstGeom prst="rect">
            <a:avLst/>
          </a:prstGeom>
          <a:noFill/>
        </p:spPr>
        <p:txBody>
          <a:bodyPr wrap="square" rtlCol="0">
            <a:spAutoFit/>
          </a:bodyPr>
          <a:lstStyle/>
          <a:p>
            <a:r>
              <a:rPr lang="en-US" sz="2400" dirty="0"/>
              <a:t>DESIRED END RESULT IS TO KEEP THE MASSES FROM UNITING TO FIGHT AGAINST THE GOVERNMENT THAT IS ENGAGED IN AN ACTIVE WORLDWIDE GENOCIDE OF HUMANITY</a:t>
            </a:r>
          </a:p>
        </p:txBody>
      </p:sp>
      <p:pic>
        <p:nvPicPr>
          <p:cNvPr id="7" name="Picture 6">
            <a:extLst>
              <a:ext uri="{FF2B5EF4-FFF2-40B4-BE49-F238E27FC236}">
                <a16:creationId xmlns:a16="http://schemas.microsoft.com/office/drawing/2014/main" id="{00704704-A157-4368-87A9-B2508D793289}"/>
              </a:ext>
            </a:extLst>
          </p:cNvPr>
          <p:cNvPicPr>
            <a:picLocks noChangeAspect="1"/>
          </p:cNvPicPr>
          <p:nvPr/>
        </p:nvPicPr>
        <p:blipFill rotWithShape="1">
          <a:blip r:embed="rId2"/>
          <a:srcRect t="33562"/>
          <a:stretch/>
        </p:blipFill>
        <p:spPr>
          <a:xfrm>
            <a:off x="5983218" y="542439"/>
            <a:ext cx="6096487" cy="4331413"/>
          </a:xfrm>
          <a:prstGeom prst="rect">
            <a:avLst/>
          </a:prstGeom>
        </p:spPr>
      </p:pic>
      <p:pic>
        <p:nvPicPr>
          <p:cNvPr id="8" name="Picture 7">
            <a:extLst>
              <a:ext uri="{FF2B5EF4-FFF2-40B4-BE49-F238E27FC236}">
                <a16:creationId xmlns:a16="http://schemas.microsoft.com/office/drawing/2014/main" id="{D5E440B7-BE52-4E8D-9E65-93C69F0B498F}"/>
              </a:ext>
            </a:extLst>
          </p:cNvPr>
          <p:cNvPicPr>
            <a:picLocks noChangeAspect="1"/>
          </p:cNvPicPr>
          <p:nvPr/>
        </p:nvPicPr>
        <p:blipFill>
          <a:blip r:embed="rId3"/>
          <a:stretch>
            <a:fillRect/>
          </a:stretch>
        </p:blipFill>
        <p:spPr>
          <a:xfrm>
            <a:off x="7993480" y="3720398"/>
            <a:ext cx="4086225" cy="1933575"/>
          </a:xfrm>
          <a:prstGeom prst="rect">
            <a:avLst/>
          </a:prstGeom>
        </p:spPr>
      </p:pic>
      <p:sp>
        <p:nvSpPr>
          <p:cNvPr id="9" name="TextBox 8">
            <a:extLst>
              <a:ext uri="{FF2B5EF4-FFF2-40B4-BE49-F238E27FC236}">
                <a16:creationId xmlns:a16="http://schemas.microsoft.com/office/drawing/2014/main" id="{34C547B3-E0C0-47D5-BAAC-A624DBE38F1D}"/>
              </a:ext>
            </a:extLst>
          </p:cNvPr>
          <p:cNvSpPr txBox="1"/>
          <p:nvPr/>
        </p:nvSpPr>
        <p:spPr>
          <a:xfrm>
            <a:off x="216568" y="3236495"/>
            <a:ext cx="5546558" cy="2308324"/>
          </a:xfrm>
          <a:prstGeom prst="rect">
            <a:avLst/>
          </a:prstGeom>
          <a:noFill/>
        </p:spPr>
        <p:txBody>
          <a:bodyPr wrap="square" rtlCol="0">
            <a:spAutoFit/>
          </a:bodyPr>
          <a:lstStyle/>
          <a:p>
            <a:r>
              <a:rPr lang="en-US" b="1" dirty="0"/>
              <a:t>Dr. Robert Malone is suing 4 of the leaders of truth and resistance against the global genocide for “defamation” for 25 MILLION DOLLARS</a:t>
            </a:r>
            <a:r>
              <a:rPr lang="en-US" dirty="0"/>
              <a:t>. </a:t>
            </a:r>
            <a:br>
              <a:rPr lang="en-US" dirty="0"/>
            </a:br>
            <a:br>
              <a:rPr lang="en-US" dirty="0"/>
            </a:br>
            <a:r>
              <a:rPr lang="en-US" dirty="0"/>
              <a:t>Dr. Peter and Ginger </a:t>
            </a:r>
            <a:r>
              <a:rPr lang="en-US" dirty="0" err="1"/>
              <a:t>Breggin’s</a:t>
            </a:r>
            <a:r>
              <a:rPr lang="en-US" dirty="0"/>
              <a:t>: </a:t>
            </a:r>
            <a:br>
              <a:rPr lang="en-US" dirty="0"/>
            </a:br>
            <a:r>
              <a:rPr lang="en-US" dirty="0"/>
              <a:t>Dr. Peter McCullough American Out Loud</a:t>
            </a:r>
            <a:br>
              <a:rPr lang="en-US" dirty="0"/>
            </a:br>
            <a:r>
              <a:rPr lang="en-US" dirty="0"/>
              <a:t>Dr. Jane Ruby</a:t>
            </a:r>
            <a:br>
              <a:rPr lang="en-US" dirty="0"/>
            </a:br>
            <a:r>
              <a:rPr lang="en-US" dirty="0"/>
              <a:t>Stew Peters Red Voice Media</a:t>
            </a:r>
          </a:p>
        </p:txBody>
      </p:sp>
    </p:spTree>
    <p:extLst>
      <p:ext uri="{BB962C8B-B14F-4D97-AF65-F5344CB8AC3E}">
        <p14:creationId xmlns:p14="http://schemas.microsoft.com/office/powerpoint/2010/main" val="456145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A19842BF-0062-4F6E-B248-AC1D65395A10}"/>
              </a:ext>
            </a:extLst>
          </p:cNvPr>
          <p:cNvPicPr>
            <a:picLocks noChangeAspect="1"/>
          </p:cNvPicPr>
          <p:nvPr/>
        </p:nvPicPr>
        <p:blipFill>
          <a:blip r:embed="rId2"/>
          <a:stretch>
            <a:fillRect/>
          </a:stretch>
        </p:blipFill>
        <p:spPr>
          <a:xfrm>
            <a:off x="6194007" y="1705476"/>
            <a:ext cx="5837572" cy="3038914"/>
          </a:xfrm>
          <a:prstGeom prst="rect">
            <a:avLst/>
          </a:prstGeom>
        </p:spPr>
      </p:pic>
      <p:sp>
        <p:nvSpPr>
          <p:cNvPr id="4" name="TextBox 3">
            <a:extLst>
              <a:ext uri="{FF2B5EF4-FFF2-40B4-BE49-F238E27FC236}">
                <a16:creationId xmlns:a16="http://schemas.microsoft.com/office/drawing/2014/main" id="{816D77B9-E190-4F0B-80E8-03706DFC9B7D}"/>
              </a:ext>
            </a:extLst>
          </p:cNvPr>
          <p:cNvSpPr txBox="1"/>
          <p:nvPr/>
        </p:nvSpPr>
        <p:spPr>
          <a:xfrm>
            <a:off x="1111932" y="-28511"/>
            <a:ext cx="10538648" cy="584775"/>
          </a:xfrm>
          <a:prstGeom prst="rect">
            <a:avLst/>
          </a:prstGeom>
          <a:noFill/>
        </p:spPr>
        <p:txBody>
          <a:bodyPr wrap="square" rtlCol="0">
            <a:spAutoFit/>
          </a:bodyPr>
          <a:lstStyle/>
          <a:p>
            <a:r>
              <a:rPr lang="en-US" sz="3200" dirty="0"/>
              <a:t>COINTELPRO TACTICS USED TO DELAY CRITICAL MASS</a:t>
            </a:r>
          </a:p>
        </p:txBody>
      </p:sp>
      <p:sp>
        <p:nvSpPr>
          <p:cNvPr id="3" name="TextBox 2">
            <a:extLst>
              <a:ext uri="{FF2B5EF4-FFF2-40B4-BE49-F238E27FC236}">
                <a16:creationId xmlns:a16="http://schemas.microsoft.com/office/drawing/2014/main" id="{DE3395F8-5EC9-443F-A979-FDBE1DF752FA}"/>
              </a:ext>
            </a:extLst>
          </p:cNvPr>
          <p:cNvSpPr txBox="1"/>
          <p:nvPr/>
        </p:nvSpPr>
        <p:spPr>
          <a:xfrm>
            <a:off x="160421" y="1034716"/>
            <a:ext cx="5837572" cy="5539978"/>
          </a:xfrm>
          <a:prstGeom prst="rect">
            <a:avLst/>
          </a:prstGeom>
          <a:noFill/>
        </p:spPr>
        <p:txBody>
          <a:bodyPr wrap="square" rtlCol="0">
            <a:spAutoFit/>
          </a:bodyPr>
          <a:lstStyle/>
          <a:p>
            <a:r>
              <a:rPr lang="en-US" sz="1600" b="1" dirty="0"/>
              <a:t>AFLDS Whistleblower SPEAKS OUT: Give me the GOLD! Top Front Line Doctor Simone Gold Accused Of Buying Mansion, Luxury Cars With Front Line Money</a:t>
            </a:r>
            <a:br>
              <a:rPr lang="en-US" sz="1600" dirty="0"/>
            </a:br>
            <a:br>
              <a:rPr lang="en-US" sz="1600" dirty="0"/>
            </a:br>
            <a:r>
              <a:rPr lang="en-US" sz="1600" dirty="0"/>
              <a:t>Dr. Simone Gold is the founder of America’s Frontline Doctors (AFLDS). One of the leading defenses against the Covid Tyranny. AFLDRS raised money in donations that was meant to help victims of the Covid Tyranny. While spending 60 days in jail for participating in Jan 6 at the capital, an audit was performed on Simone Golds personal finances. There is now a lawsuit underway, the lawsuit states she embezzled the money from the organization and spent it on a 3.6 million dollar mansion which she lives in rent free with her boyfriend who is an underwear model that is 20 years younger than her. She bought three cars with the groups money, spent $12,000 a  month on personal security, $5,600 a month on a personal housekeeper, she uses the groups money to fly around on private jets and her boyfriend uses $10,000 a month on himself with the groups credit cards. </a:t>
            </a:r>
          </a:p>
          <a:p>
            <a:r>
              <a:rPr lang="en-US" sz="1600" dirty="0"/>
              <a:t>The other members of the AFLDS staff is now in an uproar against what they have discovered. A whistleblower came forward on the Stew Peters show to discuss what was happening. </a:t>
            </a:r>
            <a:br>
              <a:rPr lang="en-US" dirty="0"/>
            </a:br>
            <a:endParaRPr lang="en-US" dirty="0"/>
          </a:p>
        </p:txBody>
      </p:sp>
    </p:spTree>
    <p:extLst>
      <p:ext uri="{BB962C8B-B14F-4D97-AF65-F5344CB8AC3E}">
        <p14:creationId xmlns:p14="http://schemas.microsoft.com/office/powerpoint/2010/main" val="1480731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B5D9A442-E67E-423B-BD53-A1638C0F5DD4}"/>
              </a:ext>
            </a:extLst>
          </p:cNvPr>
          <p:cNvSpPr txBox="1"/>
          <p:nvPr/>
        </p:nvSpPr>
        <p:spPr>
          <a:xfrm>
            <a:off x="1854868" y="1343526"/>
            <a:ext cx="8482263" cy="3970318"/>
          </a:xfrm>
          <a:prstGeom prst="rect">
            <a:avLst/>
          </a:prstGeom>
          <a:noFill/>
        </p:spPr>
        <p:txBody>
          <a:bodyPr wrap="square" rtlCol="0">
            <a:spAutoFit/>
          </a:bodyPr>
          <a:lstStyle/>
          <a:p>
            <a:pPr algn="ctr"/>
            <a:r>
              <a:rPr lang="en-US" sz="3600" dirty="0"/>
              <a:t>SPECIAL VIDEO WE MADE</a:t>
            </a:r>
            <a:br>
              <a:rPr lang="en-US" sz="3600" dirty="0"/>
            </a:br>
            <a:br>
              <a:rPr lang="en-US" sz="3600" dirty="0"/>
            </a:br>
            <a:r>
              <a:rPr lang="en-US" sz="3600" dirty="0"/>
              <a:t> JUST FOR SGT REPORT </a:t>
            </a:r>
          </a:p>
          <a:p>
            <a:pPr algn="ctr"/>
            <a:endParaRPr lang="en-US" sz="3600" dirty="0"/>
          </a:p>
          <a:p>
            <a:pPr algn="ctr"/>
            <a:r>
              <a:rPr lang="en-US" sz="3600" dirty="0"/>
              <a:t>FROM ALL OF US HERE AT </a:t>
            </a:r>
            <a:br>
              <a:rPr lang="en-US" sz="3600" dirty="0"/>
            </a:br>
            <a:br>
              <a:rPr lang="en-US" sz="3600" dirty="0"/>
            </a:br>
            <a:r>
              <a:rPr lang="en-US" sz="3600" dirty="0"/>
              <a:t>FIX THE WORLD MOROCCO</a:t>
            </a:r>
          </a:p>
        </p:txBody>
      </p:sp>
    </p:spTree>
    <p:extLst>
      <p:ext uri="{BB962C8B-B14F-4D97-AF65-F5344CB8AC3E}">
        <p14:creationId xmlns:p14="http://schemas.microsoft.com/office/powerpoint/2010/main" val="3596847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D869E6A8-DADE-402D-A010-2AB73A960520}"/>
              </a:ext>
            </a:extLst>
          </p:cNvPr>
          <p:cNvSpPr txBox="1"/>
          <p:nvPr/>
        </p:nvSpPr>
        <p:spPr>
          <a:xfrm>
            <a:off x="2592728" y="81023"/>
            <a:ext cx="7766613" cy="584775"/>
          </a:xfrm>
          <a:prstGeom prst="rect">
            <a:avLst/>
          </a:prstGeom>
          <a:noFill/>
        </p:spPr>
        <p:txBody>
          <a:bodyPr wrap="square" rtlCol="0">
            <a:spAutoFit/>
          </a:bodyPr>
          <a:lstStyle/>
          <a:p>
            <a:r>
              <a:rPr lang="en-US" sz="3200" dirty="0"/>
              <a:t>MICROSCOPE ARMY LATEST RESEARCH </a:t>
            </a:r>
          </a:p>
        </p:txBody>
      </p:sp>
      <p:sp>
        <p:nvSpPr>
          <p:cNvPr id="3" name="TextBox 2">
            <a:extLst>
              <a:ext uri="{FF2B5EF4-FFF2-40B4-BE49-F238E27FC236}">
                <a16:creationId xmlns:a16="http://schemas.microsoft.com/office/drawing/2014/main" id="{DCE53AE0-62B8-4A68-BA08-FFD6746B6F0F}"/>
              </a:ext>
            </a:extLst>
          </p:cNvPr>
          <p:cNvSpPr txBox="1"/>
          <p:nvPr/>
        </p:nvSpPr>
        <p:spPr>
          <a:xfrm>
            <a:off x="185526" y="657828"/>
            <a:ext cx="7908758" cy="2308324"/>
          </a:xfrm>
          <a:prstGeom prst="rect">
            <a:avLst/>
          </a:prstGeom>
          <a:noFill/>
        </p:spPr>
        <p:txBody>
          <a:bodyPr wrap="square" rtlCol="0">
            <a:spAutoFit/>
          </a:bodyPr>
          <a:lstStyle/>
          <a:p>
            <a:r>
              <a:rPr lang="en-US" dirty="0"/>
              <a:t>WHAT IS THE MICROSCOPE ARMY?</a:t>
            </a:r>
            <a:br>
              <a:rPr lang="en-US" dirty="0"/>
            </a:br>
            <a:r>
              <a:rPr lang="en-US" dirty="0"/>
              <a:t>The microscope army is a term given to the organic, global movement of independent,  scientific, professional researchers that are using modern analytical tools and techniques (primarily microscopic analysis) to investigate the contents of current and post-COVID injections, and the abnormalities arising from the those that are suffering from its effects. Collaborations between the members of the groups are happening to quickly experiment, replicate and verify findings in the hope of bringing forward solutions for the general population</a:t>
            </a:r>
          </a:p>
        </p:txBody>
      </p:sp>
      <p:pic>
        <p:nvPicPr>
          <p:cNvPr id="4" name="Picture 3">
            <a:extLst>
              <a:ext uri="{FF2B5EF4-FFF2-40B4-BE49-F238E27FC236}">
                <a16:creationId xmlns:a16="http://schemas.microsoft.com/office/drawing/2014/main" id="{D27ADE8D-6E38-4170-BF51-00EBA3730C11}"/>
              </a:ext>
            </a:extLst>
          </p:cNvPr>
          <p:cNvPicPr>
            <a:picLocks noChangeAspect="1"/>
          </p:cNvPicPr>
          <p:nvPr/>
        </p:nvPicPr>
        <p:blipFill>
          <a:blip r:embed="rId2"/>
          <a:stretch>
            <a:fillRect/>
          </a:stretch>
        </p:blipFill>
        <p:spPr>
          <a:xfrm>
            <a:off x="6082040" y="736014"/>
            <a:ext cx="6561672" cy="5682877"/>
          </a:xfrm>
          <a:prstGeom prst="rect">
            <a:avLst/>
          </a:prstGeom>
        </p:spPr>
      </p:pic>
      <p:sp>
        <p:nvSpPr>
          <p:cNvPr id="6" name="TextBox 5">
            <a:extLst>
              <a:ext uri="{FF2B5EF4-FFF2-40B4-BE49-F238E27FC236}">
                <a16:creationId xmlns:a16="http://schemas.microsoft.com/office/drawing/2014/main" id="{34AB14BB-A656-4921-89D0-422F71F81A21}"/>
              </a:ext>
            </a:extLst>
          </p:cNvPr>
          <p:cNvSpPr txBox="1"/>
          <p:nvPr/>
        </p:nvSpPr>
        <p:spPr>
          <a:xfrm>
            <a:off x="185526" y="3105834"/>
            <a:ext cx="6007768" cy="646331"/>
          </a:xfrm>
          <a:prstGeom prst="rect">
            <a:avLst/>
          </a:prstGeom>
          <a:noFill/>
        </p:spPr>
        <p:txBody>
          <a:bodyPr wrap="square" rtlCol="0">
            <a:spAutoFit/>
          </a:bodyPr>
          <a:lstStyle/>
          <a:p>
            <a:r>
              <a:rPr lang="en-US" dirty="0"/>
              <a:t>EXAMPLES OF PUBLIC GROUPS THAT SHARE FINDINGS IN VIDEO FORMAT SO YOU CAN SEE THEIR PROGRESS:</a:t>
            </a:r>
          </a:p>
        </p:txBody>
      </p:sp>
      <p:sp>
        <p:nvSpPr>
          <p:cNvPr id="7" name="TextBox 6">
            <a:extLst>
              <a:ext uri="{FF2B5EF4-FFF2-40B4-BE49-F238E27FC236}">
                <a16:creationId xmlns:a16="http://schemas.microsoft.com/office/drawing/2014/main" id="{D60192F2-920F-4021-B63A-8E5D65756E6F}"/>
              </a:ext>
            </a:extLst>
          </p:cNvPr>
          <p:cNvSpPr txBox="1"/>
          <p:nvPr/>
        </p:nvSpPr>
        <p:spPr>
          <a:xfrm>
            <a:off x="188494" y="4984783"/>
            <a:ext cx="6224337" cy="2031325"/>
          </a:xfrm>
          <a:prstGeom prst="rect">
            <a:avLst/>
          </a:prstGeom>
          <a:noFill/>
        </p:spPr>
        <p:txBody>
          <a:bodyPr wrap="square" rtlCol="0">
            <a:spAutoFit/>
          </a:bodyPr>
          <a:lstStyle/>
          <a:p>
            <a:r>
              <a:rPr lang="en-US" dirty="0"/>
              <a:t>IT IS ILLEGAL TO HAVE POSSESSION OF ANY VACCINE VIAL FOR INDEPENDENT STUDY IN MANY JURISDICTIONS</a:t>
            </a:r>
            <a:br>
              <a:rPr lang="en-US" dirty="0"/>
            </a:br>
            <a:br>
              <a:rPr lang="en-US" dirty="0"/>
            </a:br>
            <a:r>
              <a:rPr lang="en-US" b="1" dirty="0"/>
              <a:t>Remember, the ‘experts’ did not want to look through Galileo’s telescope in his day, nor do they want to like through the microscopes now!</a:t>
            </a:r>
            <a:endParaRPr lang="en-US" dirty="0"/>
          </a:p>
          <a:p>
            <a:endParaRPr lang="en-US" dirty="0"/>
          </a:p>
        </p:txBody>
      </p:sp>
      <p:pic>
        <p:nvPicPr>
          <p:cNvPr id="9" name="Picture 8">
            <a:extLst>
              <a:ext uri="{FF2B5EF4-FFF2-40B4-BE49-F238E27FC236}">
                <a16:creationId xmlns:a16="http://schemas.microsoft.com/office/drawing/2014/main" id="{B638B135-345F-484E-B8A0-6BB30185EEF6}"/>
              </a:ext>
            </a:extLst>
          </p:cNvPr>
          <p:cNvPicPr>
            <a:picLocks noChangeAspect="1"/>
          </p:cNvPicPr>
          <p:nvPr/>
        </p:nvPicPr>
        <p:blipFill>
          <a:blip r:embed="rId3"/>
          <a:stretch>
            <a:fillRect/>
          </a:stretch>
        </p:blipFill>
        <p:spPr>
          <a:xfrm>
            <a:off x="360947" y="3826532"/>
            <a:ext cx="1083884" cy="1083884"/>
          </a:xfrm>
          <a:prstGeom prst="rect">
            <a:avLst/>
          </a:prstGeom>
        </p:spPr>
      </p:pic>
      <p:pic>
        <p:nvPicPr>
          <p:cNvPr id="10" name="Picture 9">
            <a:extLst>
              <a:ext uri="{FF2B5EF4-FFF2-40B4-BE49-F238E27FC236}">
                <a16:creationId xmlns:a16="http://schemas.microsoft.com/office/drawing/2014/main" id="{C56C9FE9-C4BA-46A4-88FA-AA83E206217B}"/>
              </a:ext>
            </a:extLst>
          </p:cNvPr>
          <p:cNvPicPr>
            <a:picLocks noChangeAspect="1"/>
          </p:cNvPicPr>
          <p:nvPr/>
        </p:nvPicPr>
        <p:blipFill>
          <a:blip r:embed="rId4"/>
          <a:stretch>
            <a:fillRect/>
          </a:stretch>
        </p:blipFill>
        <p:spPr>
          <a:xfrm>
            <a:off x="1913021" y="3826532"/>
            <a:ext cx="1746136" cy="1122125"/>
          </a:xfrm>
          <a:prstGeom prst="rect">
            <a:avLst/>
          </a:prstGeom>
        </p:spPr>
      </p:pic>
      <p:pic>
        <p:nvPicPr>
          <p:cNvPr id="11" name="Picture 10">
            <a:extLst>
              <a:ext uri="{FF2B5EF4-FFF2-40B4-BE49-F238E27FC236}">
                <a16:creationId xmlns:a16="http://schemas.microsoft.com/office/drawing/2014/main" id="{DDB2FA52-DB08-4972-A54A-6DBCCE226A1E}"/>
              </a:ext>
            </a:extLst>
          </p:cNvPr>
          <p:cNvPicPr>
            <a:picLocks noChangeAspect="1"/>
          </p:cNvPicPr>
          <p:nvPr/>
        </p:nvPicPr>
        <p:blipFill>
          <a:blip r:embed="rId5"/>
          <a:stretch>
            <a:fillRect/>
          </a:stretch>
        </p:blipFill>
        <p:spPr>
          <a:xfrm>
            <a:off x="4127347" y="3788291"/>
            <a:ext cx="1200857" cy="1200857"/>
          </a:xfrm>
          <a:prstGeom prst="rect">
            <a:avLst/>
          </a:prstGeom>
        </p:spPr>
      </p:pic>
    </p:spTree>
    <p:extLst>
      <p:ext uri="{BB962C8B-B14F-4D97-AF65-F5344CB8AC3E}">
        <p14:creationId xmlns:p14="http://schemas.microsoft.com/office/powerpoint/2010/main" val="3462168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E4B7E1C-EF26-4027-8D83-90FCB0ADB855}"/>
              </a:ext>
            </a:extLst>
          </p:cNvPr>
          <p:cNvSpPr txBox="1"/>
          <p:nvPr/>
        </p:nvSpPr>
        <p:spPr>
          <a:xfrm>
            <a:off x="2592728" y="81023"/>
            <a:ext cx="7766613" cy="584775"/>
          </a:xfrm>
          <a:prstGeom prst="rect">
            <a:avLst/>
          </a:prstGeom>
          <a:noFill/>
        </p:spPr>
        <p:txBody>
          <a:bodyPr wrap="square" rtlCol="0">
            <a:spAutoFit/>
          </a:bodyPr>
          <a:lstStyle/>
          <a:p>
            <a:r>
              <a:rPr lang="en-US" sz="3200" dirty="0"/>
              <a:t>MICROSCOPE ARMY LATEST RESEARCH </a:t>
            </a:r>
          </a:p>
        </p:txBody>
      </p:sp>
      <p:sp>
        <p:nvSpPr>
          <p:cNvPr id="2" name="TextBox 1">
            <a:extLst>
              <a:ext uri="{FF2B5EF4-FFF2-40B4-BE49-F238E27FC236}">
                <a16:creationId xmlns:a16="http://schemas.microsoft.com/office/drawing/2014/main" id="{2D6EF372-D3FD-4C48-991E-9920CF1BBF1B}"/>
              </a:ext>
            </a:extLst>
          </p:cNvPr>
          <p:cNvSpPr txBox="1"/>
          <p:nvPr/>
        </p:nvSpPr>
        <p:spPr>
          <a:xfrm>
            <a:off x="441157" y="1046747"/>
            <a:ext cx="7054516" cy="4708981"/>
          </a:xfrm>
          <a:prstGeom prst="rect">
            <a:avLst/>
          </a:prstGeom>
          <a:noFill/>
        </p:spPr>
        <p:txBody>
          <a:bodyPr wrap="square" rtlCol="0">
            <a:spAutoFit/>
          </a:bodyPr>
          <a:lstStyle/>
          <a:p>
            <a:r>
              <a:rPr lang="en-US" sz="2000" b="1" dirty="0"/>
              <a:t>Equipment requires training to operate and a budget:</a:t>
            </a:r>
          </a:p>
          <a:p>
            <a:r>
              <a:rPr lang="en-US" sz="2000" dirty="0"/>
              <a:t> </a:t>
            </a:r>
          </a:p>
          <a:p>
            <a:r>
              <a:rPr lang="en-US" sz="2000" dirty="0"/>
              <a:t>- 12,000 USD for a good dark/light field microscope w/ digital display output</a:t>
            </a:r>
          </a:p>
          <a:p>
            <a:r>
              <a:rPr lang="en-US" sz="2000" dirty="0"/>
              <a:t>-  2K-3K USD for laptop, video display and HD editing</a:t>
            </a:r>
          </a:p>
          <a:p>
            <a:r>
              <a:rPr lang="en-US" sz="2000" dirty="0"/>
              <a:t>- 7K USD for lab hardware, supplies, accessories, etc.</a:t>
            </a:r>
          </a:p>
          <a:p>
            <a:r>
              <a:rPr lang="en-US" sz="2000" dirty="0"/>
              <a:t>(Note: this is only to do microscopic study.)</a:t>
            </a:r>
          </a:p>
          <a:p>
            <a:r>
              <a:rPr lang="en-US" sz="2000" dirty="0"/>
              <a:t>- Mass Spectrometer (2k – 200k)</a:t>
            </a:r>
          </a:p>
          <a:p>
            <a:r>
              <a:rPr lang="en-US" sz="2000" dirty="0"/>
              <a:t>- Electromagnetic Detection Hardware (spectrum analyzer, etc.)</a:t>
            </a:r>
          </a:p>
          <a:p>
            <a:r>
              <a:rPr lang="en-US" sz="2000" dirty="0"/>
              <a:t>- Faraday Cage</a:t>
            </a:r>
          </a:p>
          <a:p>
            <a:r>
              <a:rPr lang="en-US" sz="2000" dirty="0"/>
              <a:t>- Oscilloscope / Signal Generator</a:t>
            </a:r>
          </a:p>
          <a:p>
            <a:pPr marL="342900" indent="-342900">
              <a:buFontTx/>
              <a:buChar char="-"/>
            </a:pPr>
            <a:r>
              <a:rPr lang="en-US" sz="2000" dirty="0"/>
              <a:t>Equipment to run experiments (Faraday Cage, hardware R&amp;D, etc.)</a:t>
            </a:r>
          </a:p>
          <a:p>
            <a:pPr marL="342900" indent="-342900">
              <a:buFontTx/>
              <a:buChar char="-"/>
            </a:pPr>
            <a:endParaRPr lang="en-US" sz="2000" dirty="0"/>
          </a:p>
          <a:p>
            <a:r>
              <a:rPr lang="en-US" sz="2000" b="1" dirty="0"/>
              <a:t>Conclusion: You need time, money and technical competency</a:t>
            </a:r>
            <a:endParaRPr lang="en-US" sz="2000" dirty="0"/>
          </a:p>
        </p:txBody>
      </p:sp>
      <p:pic>
        <p:nvPicPr>
          <p:cNvPr id="4" name="Picture 3">
            <a:extLst>
              <a:ext uri="{FF2B5EF4-FFF2-40B4-BE49-F238E27FC236}">
                <a16:creationId xmlns:a16="http://schemas.microsoft.com/office/drawing/2014/main" id="{F84B7E3E-62C2-4790-AE23-18DC7C1E653B}"/>
              </a:ext>
            </a:extLst>
          </p:cNvPr>
          <p:cNvPicPr>
            <a:picLocks noChangeAspect="1"/>
          </p:cNvPicPr>
          <p:nvPr/>
        </p:nvPicPr>
        <p:blipFill>
          <a:blip r:embed="rId2"/>
          <a:stretch>
            <a:fillRect/>
          </a:stretch>
        </p:blipFill>
        <p:spPr>
          <a:xfrm>
            <a:off x="8318427" y="665798"/>
            <a:ext cx="3432416" cy="3747725"/>
          </a:xfrm>
          <a:prstGeom prst="rect">
            <a:avLst/>
          </a:prstGeom>
        </p:spPr>
      </p:pic>
      <p:pic>
        <p:nvPicPr>
          <p:cNvPr id="6" name="Picture 5">
            <a:extLst>
              <a:ext uri="{FF2B5EF4-FFF2-40B4-BE49-F238E27FC236}">
                <a16:creationId xmlns:a16="http://schemas.microsoft.com/office/drawing/2014/main" id="{88BC50B9-7344-4128-8DED-419E65177FA5}"/>
              </a:ext>
            </a:extLst>
          </p:cNvPr>
          <p:cNvPicPr>
            <a:picLocks noChangeAspect="1"/>
          </p:cNvPicPr>
          <p:nvPr/>
        </p:nvPicPr>
        <p:blipFill>
          <a:blip r:embed="rId3"/>
          <a:stretch>
            <a:fillRect/>
          </a:stretch>
        </p:blipFill>
        <p:spPr>
          <a:xfrm>
            <a:off x="8318427" y="4615244"/>
            <a:ext cx="3510716" cy="1873863"/>
          </a:xfrm>
          <a:prstGeom prst="rect">
            <a:avLst/>
          </a:prstGeom>
        </p:spPr>
      </p:pic>
    </p:spTree>
    <p:extLst>
      <p:ext uri="{BB962C8B-B14F-4D97-AF65-F5344CB8AC3E}">
        <p14:creationId xmlns:p14="http://schemas.microsoft.com/office/powerpoint/2010/main" val="394548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6" name="TextBox 5">
            <a:extLst>
              <a:ext uri="{FF2B5EF4-FFF2-40B4-BE49-F238E27FC236}">
                <a16:creationId xmlns:a16="http://schemas.microsoft.com/office/drawing/2014/main" id="{D1703C20-29F3-4E9B-8C99-DBE8123B9DAF}"/>
              </a:ext>
            </a:extLst>
          </p:cNvPr>
          <p:cNvSpPr txBox="1"/>
          <p:nvPr/>
        </p:nvSpPr>
        <p:spPr>
          <a:xfrm>
            <a:off x="2508507" y="0"/>
            <a:ext cx="7766613" cy="584775"/>
          </a:xfrm>
          <a:prstGeom prst="rect">
            <a:avLst/>
          </a:prstGeom>
          <a:noFill/>
        </p:spPr>
        <p:txBody>
          <a:bodyPr wrap="square" rtlCol="0">
            <a:spAutoFit/>
          </a:bodyPr>
          <a:lstStyle/>
          <a:p>
            <a:r>
              <a:rPr lang="en-US" sz="3200" dirty="0"/>
              <a:t>MICROSCOPE ARMY LATEST RESEARCH </a:t>
            </a:r>
          </a:p>
        </p:txBody>
      </p:sp>
      <p:sp>
        <p:nvSpPr>
          <p:cNvPr id="3" name="TextBox 2">
            <a:extLst>
              <a:ext uri="{FF2B5EF4-FFF2-40B4-BE49-F238E27FC236}">
                <a16:creationId xmlns:a16="http://schemas.microsoft.com/office/drawing/2014/main" id="{3DD188DD-167A-4199-A4B5-28BEDCF58BAC}"/>
              </a:ext>
            </a:extLst>
          </p:cNvPr>
          <p:cNvSpPr txBox="1"/>
          <p:nvPr/>
        </p:nvSpPr>
        <p:spPr>
          <a:xfrm>
            <a:off x="302795" y="2752745"/>
            <a:ext cx="5099384" cy="2585323"/>
          </a:xfrm>
          <a:prstGeom prst="rect">
            <a:avLst/>
          </a:prstGeom>
          <a:noFill/>
        </p:spPr>
        <p:txBody>
          <a:bodyPr wrap="square" rtlCol="0">
            <a:spAutoFit/>
          </a:bodyPr>
          <a:lstStyle/>
          <a:p>
            <a:r>
              <a:rPr lang="en-US" dirty="0"/>
              <a:t>Dr. Dave Nixon – Was able to demonstrate from samples taken from injections vials contain intelligent assembly and disassembly of synthetic structures in high resolution light/dark field microscopy over a large interval of time using time-lapse techniques. In closer inspection, it was observed micro-machines are building the larger structures (micro-circuits, etc.)</a:t>
            </a:r>
          </a:p>
          <a:p>
            <a:endParaRPr lang="en-US" dirty="0"/>
          </a:p>
        </p:txBody>
      </p:sp>
      <p:pic>
        <p:nvPicPr>
          <p:cNvPr id="4" name="Picture 3">
            <a:extLst>
              <a:ext uri="{FF2B5EF4-FFF2-40B4-BE49-F238E27FC236}">
                <a16:creationId xmlns:a16="http://schemas.microsoft.com/office/drawing/2014/main" id="{7B98691B-9BF4-4D13-B273-30E43864EF26}"/>
              </a:ext>
            </a:extLst>
          </p:cNvPr>
          <p:cNvPicPr>
            <a:picLocks noChangeAspect="1"/>
          </p:cNvPicPr>
          <p:nvPr/>
        </p:nvPicPr>
        <p:blipFill>
          <a:blip r:embed="rId2"/>
          <a:stretch>
            <a:fillRect/>
          </a:stretch>
        </p:blipFill>
        <p:spPr>
          <a:xfrm>
            <a:off x="552635" y="607174"/>
            <a:ext cx="3646386" cy="2053145"/>
          </a:xfrm>
          <a:prstGeom prst="rect">
            <a:avLst/>
          </a:prstGeom>
        </p:spPr>
      </p:pic>
      <p:sp>
        <p:nvSpPr>
          <p:cNvPr id="7" name="TextBox 6">
            <a:extLst>
              <a:ext uri="{FF2B5EF4-FFF2-40B4-BE49-F238E27FC236}">
                <a16:creationId xmlns:a16="http://schemas.microsoft.com/office/drawing/2014/main" id="{B88A187A-D8C9-4B11-A4ED-60570CDFBA81}"/>
              </a:ext>
            </a:extLst>
          </p:cNvPr>
          <p:cNvSpPr txBox="1"/>
          <p:nvPr/>
        </p:nvSpPr>
        <p:spPr>
          <a:xfrm>
            <a:off x="5933669" y="2859760"/>
            <a:ext cx="6258331" cy="2308324"/>
          </a:xfrm>
          <a:prstGeom prst="rect">
            <a:avLst/>
          </a:prstGeom>
          <a:noFill/>
        </p:spPr>
        <p:txBody>
          <a:bodyPr wrap="square" rtlCol="0">
            <a:spAutoFit/>
          </a:bodyPr>
          <a:lstStyle/>
          <a:p>
            <a:r>
              <a:rPr lang="en-US" dirty="0"/>
              <a:t>Matt Taylor, Electrical Engineer – Discovered that components of vial samples formed structures when the samples were near his active 4G wireless router. Only when he turned off the router, did these structures ‘dissolve’ back into the sample solution. He was able to repeat this process repeatedly with the same sample. He has continued to do numerous tests with other samples and experiments since his initial discovery. </a:t>
            </a:r>
          </a:p>
          <a:p>
            <a:endParaRPr lang="en-US" dirty="0"/>
          </a:p>
        </p:txBody>
      </p:sp>
      <p:pic>
        <p:nvPicPr>
          <p:cNvPr id="9" name="Picture 8">
            <a:extLst>
              <a:ext uri="{FF2B5EF4-FFF2-40B4-BE49-F238E27FC236}">
                <a16:creationId xmlns:a16="http://schemas.microsoft.com/office/drawing/2014/main" id="{546F865B-A9F6-4157-819C-34D732E9F891}"/>
              </a:ext>
            </a:extLst>
          </p:cNvPr>
          <p:cNvPicPr>
            <a:picLocks noChangeAspect="1"/>
          </p:cNvPicPr>
          <p:nvPr/>
        </p:nvPicPr>
        <p:blipFill>
          <a:blip r:embed="rId3"/>
          <a:stretch>
            <a:fillRect/>
          </a:stretch>
        </p:blipFill>
        <p:spPr>
          <a:xfrm>
            <a:off x="6967567" y="607174"/>
            <a:ext cx="3646387" cy="2145571"/>
          </a:xfrm>
          <a:prstGeom prst="rect">
            <a:avLst/>
          </a:prstGeom>
        </p:spPr>
      </p:pic>
      <p:sp>
        <p:nvSpPr>
          <p:cNvPr id="10" name="TextBox 9">
            <a:extLst>
              <a:ext uri="{FF2B5EF4-FFF2-40B4-BE49-F238E27FC236}">
                <a16:creationId xmlns:a16="http://schemas.microsoft.com/office/drawing/2014/main" id="{58826469-4421-4700-9032-313BCA11302A}"/>
              </a:ext>
            </a:extLst>
          </p:cNvPr>
          <p:cNvSpPr txBox="1"/>
          <p:nvPr/>
        </p:nvSpPr>
        <p:spPr>
          <a:xfrm>
            <a:off x="302795" y="5338068"/>
            <a:ext cx="11331742" cy="1200329"/>
          </a:xfrm>
          <a:prstGeom prst="rect">
            <a:avLst/>
          </a:prstGeom>
          <a:noFill/>
        </p:spPr>
        <p:txBody>
          <a:bodyPr wrap="square" rtlCol="0">
            <a:spAutoFit/>
          </a:bodyPr>
          <a:lstStyle/>
          <a:p>
            <a:r>
              <a:rPr lang="en-US" dirty="0"/>
              <a:t>UPDATE!  Matt Taylor and Dave Nixon are both currently working on testing blue tooth code activations with the right equipment. Their findings so far: they can grow the chips outside of the body and get them to emit. They are also able to “harvest” chips at will. This means that we can start testing tools to eliminate these from the body without running human risk.   More COMING soon. </a:t>
            </a:r>
          </a:p>
        </p:txBody>
      </p:sp>
    </p:spTree>
    <p:extLst>
      <p:ext uri="{BB962C8B-B14F-4D97-AF65-F5344CB8AC3E}">
        <p14:creationId xmlns:p14="http://schemas.microsoft.com/office/powerpoint/2010/main" val="355975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508507" y="0"/>
            <a:ext cx="7766613" cy="584775"/>
          </a:xfrm>
          <a:prstGeom prst="rect">
            <a:avLst/>
          </a:prstGeom>
          <a:noFill/>
        </p:spPr>
        <p:txBody>
          <a:bodyPr wrap="square" rtlCol="0">
            <a:spAutoFit/>
          </a:bodyPr>
          <a:lstStyle/>
          <a:p>
            <a:r>
              <a:rPr lang="en-US" sz="3200" dirty="0"/>
              <a:t>MICROSCOPE ARMY LATEST RESEARCH </a:t>
            </a:r>
          </a:p>
        </p:txBody>
      </p:sp>
      <p:sp>
        <p:nvSpPr>
          <p:cNvPr id="2" name="TextBox 1">
            <a:extLst>
              <a:ext uri="{FF2B5EF4-FFF2-40B4-BE49-F238E27FC236}">
                <a16:creationId xmlns:a16="http://schemas.microsoft.com/office/drawing/2014/main" id="{99772737-E13D-42CE-A9E1-F4B6E1FA102A}"/>
              </a:ext>
            </a:extLst>
          </p:cNvPr>
          <p:cNvSpPr txBox="1"/>
          <p:nvPr/>
        </p:nvSpPr>
        <p:spPr>
          <a:xfrm>
            <a:off x="372979" y="493296"/>
            <a:ext cx="5498432" cy="7571303"/>
          </a:xfrm>
          <a:prstGeom prst="rect">
            <a:avLst/>
          </a:prstGeom>
          <a:noFill/>
        </p:spPr>
        <p:txBody>
          <a:bodyPr wrap="square" rtlCol="0">
            <a:spAutoFit/>
          </a:bodyPr>
          <a:lstStyle/>
          <a:p>
            <a:r>
              <a:rPr lang="en-US" sz="2000" b="1" dirty="0"/>
              <a:t>Question arises. What connection do these constructs have with the clotting structures extracted from the embalmers?</a:t>
            </a:r>
          </a:p>
          <a:p>
            <a:endParaRPr lang="en-US" sz="1400" b="1" dirty="0"/>
          </a:p>
          <a:p>
            <a:r>
              <a:rPr lang="en-US" sz="1400" dirty="0"/>
              <a:t>Are the white fibrous structures made by and from the technology in the shots?</a:t>
            </a:r>
          </a:p>
          <a:p>
            <a:r>
              <a:rPr lang="en-US" sz="1400" dirty="0"/>
              <a:t>-Dr. Jane Ruby and Mike Adams (‘The Health Ranger’) Reveal Post-Covid Clot Mysteries</a:t>
            </a:r>
          </a:p>
          <a:p>
            <a:r>
              <a:rPr lang="en-US" sz="1400" b="1" dirty="0"/>
              <a:t>“These rubber structures are NOT blood clots”</a:t>
            </a:r>
            <a:br>
              <a:rPr lang="en-US" sz="1400" b="1" dirty="0"/>
            </a:br>
            <a:br>
              <a:rPr lang="en-US" sz="1400" b="1" dirty="0"/>
            </a:br>
            <a:r>
              <a:rPr lang="en-US" sz="1400" b="1" dirty="0"/>
              <a:t>Summary of Laboratory Analysis Findings that were published from the elemental analysis:</a:t>
            </a:r>
            <a:endParaRPr lang="en-US" sz="1400" dirty="0"/>
          </a:p>
          <a:p>
            <a:endParaRPr lang="en-US" sz="1400" dirty="0"/>
          </a:p>
          <a:p>
            <a:r>
              <a:rPr lang="en-US" sz="1400" dirty="0"/>
              <a:t>-  self assembling biostructures that get bigger over time inside peoples’ blood vessels</a:t>
            </a:r>
          </a:p>
          <a:p>
            <a:r>
              <a:rPr lang="en-US" sz="1400" dirty="0"/>
              <a:t>- unlike blood, contains only trace amounts of iron (5%), potassium, magnesium and chlorine, but more potassium</a:t>
            </a:r>
          </a:p>
          <a:p>
            <a:r>
              <a:rPr lang="en-US" sz="1400" dirty="0"/>
              <a:t>- Sodium, Tin (588%), and Aluminum were in much higher amounts in the structures than human blood</a:t>
            </a:r>
          </a:p>
          <a:p>
            <a:r>
              <a:rPr lang="en-US" sz="1400" dirty="0"/>
              <a:t>- This structure is ‘harvesting’ conductive elements from the blood to increase its size (grow). The structure take the shape of the artery (or vein) it resides in.</a:t>
            </a:r>
          </a:p>
          <a:p>
            <a:r>
              <a:rPr lang="en-US" sz="1400" dirty="0"/>
              <a:t>- These elements make these structures electromagnetically conductive in the RF range . For what purpose?</a:t>
            </a:r>
          </a:p>
          <a:p>
            <a:r>
              <a:rPr lang="en-US" sz="1400" dirty="0"/>
              <a:t>- It is unknown the exact mechanism by which these things are forming, although there are ideas. Lookup Dr. Charles Lieber Patents (arrested and convicted for selling ‘bio-circuitry’ secrets to China)</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A2F288FC-F96B-40E2-800D-5EAE979F2CFB}"/>
              </a:ext>
            </a:extLst>
          </p:cNvPr>
          <p:cNvPicPr>
            <a:picLocks noChangeAspect="1"/>
          </p:cNvPicPr>
          <p:nvPr/>
        </p:nvPicPr>
        <p:blipFill>
          <a:blip r:embed="rId2"/>
          <a:stretch>
            <a:fillRect/>
          </a:stretch>
        </p:blipFill>
        <p:spPr>
          <a:xfrm>
            <a:off x="6320591" y="732801"/>
            <a:ext cx="5519731" cy="3744253"/>
          </a:xfrm>
          <a:prstGeom prst="rect">
            <a:avLst/>
          </a:prstGeom>
        </p:spPr>
      </p:pic>
      <p:sp>
        <p:nvSpPr>
          <p:cNvPr id="6" name="TextBox 5">
            <a:extLst>
              <a:ext uri="{FF2B5EF4-FFF2-40B4-BE49-F238E27FC236}">
                <a16:creationId xmlns:a16="http://schemas.microsoft.com/office/drawing/2014/main" id="{B02B41C3-88C1-4F17-AACC-87AD76C93787}"/>
              </a:ext>
            </a:extLst>
          </p:cNvPr>
          <p:cNvSpPr txBox="1"/>
          <p:nvPr/>
        </p:nvSpPr>
        <p:spPr>
          <a:xfrm>
            <a:off x="6210924" y="4776537"/>
            <a:ext cx="5739063" cy="1477328"/>
          </a:xfrm>
          <a:prstGeom prst="rect">
            <a:avLst/>
          </a:prstGeom>
          <a:noFill/>
        </p:spPr>
        <p:txBody>
          <a:bodyPr wrap="square" rtlCol="0">
            <a:spAutoFit/>
          </a:bodyPr>
          <a:lstStyle/>
          <a:p>
            <a:r>
              <a:rPr lang="en-US" dirty="0"/>
              <a:t>COMING SOON: HOPE AND TIVON WILL BE INTERVIEWING JANE RUBY TO DISCUSS THE TECHNOLOGICAL ASPECTS OF THE FINDINGS  BY HER AND MIKE ADAMS AND MORE. SPECIAL REPORT WILL BE ON OUR RUMBLE CHANNEL.</a:t>
            </a:r>
          </a:p>
        </p:txBody>
      </p:sp>
    </p:spTree>
    <p:extLst>
      <p:ext uri="{BB962C8B-B14F-4D97-AF65-F5344CB8AC3E}">
        <p14:creationId xmlns:p14="http://schemas.microsoft.com/office/powerpoint/2010/main" val="3607359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C7ADF9A7-CBB7-4737-BF34-00B659D5C3E2}"/>
              </a:ext>
            </a:extLst>
          </p:cNvPr>
          <p:cNvSpPr txBox="1"/>
          <p:nvPr/>
        </p:nvSpPr>
        <p:spPr>
          <a:xfrm>
            <a:off x="2340064" y="0"/>
            <a:ext cx="7766613" cy="584775"/>
          </a:xfrm>
          <a:prstGeom prst="rect">
            <a:avLst/>
          </a:prstGeom>
          <a:noFill/>
        </p:spPr>
        <p:txBody>
          <a:bodyPr wrap="square" rtlCol="0">
            <a:spAutoFit/>
          </a:bodyPr>
          <a:lstStyle/>
          <a:p>
            <a:r>
              <a:rPr lang="en-US" sz="3200" dirty="0"/>
              <a:t>MICROSCOPE ARMY LATEST RESEARCH </a:t>
            </a:r>
          </a:p>
        </p:txBody>
      </p:sp>
      <p:sp>
        <p:nvSpPr>
          <p:cNvPr id="2" name="TextBox 1">
            <a:extLst>
              <a:ext uri="{FF2B5EF4-FFF2-40B4-BE49-F238E27FC236}">
                <a16:creationId xmlns:a16="http://schemas.microsoft.com/office/drawing/2014/main" id="{24E27402-B29C-4B74-AFC7-D1D62A701756}"/>
              </a:ext>
            </a:extLst>
          </p:cNvPr>
          <p:cNvSpPr txBox="1"/>
          <p:nvPr/>
        </p:nvSpPr>
        <p:spPr>
          <a:xfrm>
            <a:off x="397042" y="584775"/>
            <a:ext cx="5149516" cy="646331"/>
          </a:xfrm>
          <a:prstGeom prst="rect">
            <a:avLst/>
          </a:prstGeom>
          <a:noFill/>
        </p:spPr>
        <p:txBody>
          <a:bodyPr wrap="square" rtlCol="0">
            <a:spAutoFit/>
          </a:bodyPr>
          <a:lstStyle/>
          <a:p>
            <a:r>
              <a:rPr lang="en-US" b="1" dirty="0"/>
              <a:t>Can they behave like fractal antennas?</a:t>
            </a:r>
            <a:endParaRPr lang="en-US" dirty="0"/>
          </a:p>
          <a:p>
            <a:endParaRPr lang="en-US" dirty="0"/>
          </a:p>
        </p:txBody>
      </p:sp>
      <p:pic>
        <p:nvPicPr>
          <p:cNvPr id="6" name="Picture 5">
            <a:extLst>
              <a:ext uri="{FF2B5EF4-FFF2-40B4-BE49-F238E27FC236}">
                <a16:creationId xmlns:a16="http://schemas.microsoft.com/office/drawing/2014/main" id="{A9BC1160-6B48-4E56-9CDE-66FC75AC2925}"/>
              </a:ext>
            </a:extLst>
          </p:cNvPr>
          <p:cNvPicPr>
            <a:picLocks noChangeAspect="1"/>
          </p:cNvPicPr>
          <p:nvPr/>
        </p:nvPicPr>
        <p:blipFill>
          <a:blip r:embed="rId2"/>
          <a:stretch>
            <a:fillRect/>
          </a:stretch>
        </p:blipFill>
        <p:spPr>
          <a:xfrm>
            <a:off x="397042" y="1169550"/>
            <a:ext cx="6120914" cy="3188484"/>
          </a:xfrm>
          <a:prstGeom prst="rect">
            <a:avLst/>
          </a:prstGeom>
        </p:spPr>
      </p:pic>
      <p:pic>
        <p:nvPicPr>
          <p:cNvPr id="7" name="Picture 6">
            <a:extLst>
              <a:ext uri="{FF2B5EF4-FFF2-40B4-BE49-F238E27FC236}">
                <a16:creationId xmlns:a16="http://schemas.microsoft.com/office/drawing/2014/main" id="{A9A3AF52-AC07-4DDD-A7DE-BE949C9BE987}"/>
              </a:ext>
            </a:extLst>
          </p:cNvPr>
          <p:cNvPicPr>
            <a:picLocks noChangeAspect="1"/>
          </p:cNvPicPr>
          <p:nvPr/>
        </p:nvPicPr>
        <p:blipFill>
          <a:blip r:embed="rId3"/>
          <a:stretch>
            <a:fillRect/>
          </a:stretch>
        </p:blipFill>
        <p:spPr>
          <a:xfrm>
            <a:off x="6805374" y="1152582"/>
            <a:ext cx="4806122" cy="3188484"/>
          </a:xfrm>
          <a:prstGeom prst="rect">
            <a:avLst/>
          </a:prstGeom>
        </p:spPr>
      </p:pic>
      <p:sp>
        <p:nvSpPr>
          <p:cNvPr id="8" name="TextBox 7">
            <a:extLst>
              <a:ext uri="{FF2B5EF4-FFF2-40B4-BE49-F238E27FC236}">
                <a16:creationId xmlns:a16="http://schemas.microsoft.com/office/drawing/2014/main" id="{6BA0E4B0-2754-4573-A513-0838C4408808}"/>
              </a:ext>
            </a:extLst>
          </p:cNvPr>
          <p:cNvSpPr txBox="1"/>
          <p:nvPr/>
        </p:nvSpPr>
        <p:spPr>
          <a:xfrm>
            <a:off x="1028751" y="4561708"/>
            <a:ext cx="8843211" cy="2308324"/>
          </a:xfrm>
          <a:prstGeom prst="rect">
            <a:avLst/>
          </a:prstGeom>
          <a:noFill/>
        </p:spPr>
        <p:txBody>
          <a:bodyPr wrap="square" rtlCol="0">
            <a:spAutoFit/>
          </a:bodyPr>
          <a:lstStyle/>
          <a:p>
            <a:r>
              <a:rPr lang="en-US" b="1" dirty="0"/>
              <a:t>Suggested Tests on Rubbery Fibrous ‘Clots’</a:t>
            </a:r>
            <a:endParaRPr lang="en-US" dirty="0"/>
          </a:p>
          <a:p>
            <a:r>
              <a:rPr lang="en-US" dirty="0"/>
              <a:t>- Do these fibrous clots change dimension when stimulated by EMF pulse(s)?</a:t>
            </a:r>
          </a:p>
          <a:p>
            <a:r>
              <a:rPr lang="en-US" dirty="0"/>
              <a:t>- Is there instantaneous thermal heating associated with these ‘clots/structures’ when stimulated by EMFs?</a:t>
            </a:r>
          </a:p>
          <a:p>
            <a:r>
              <a:rPr lang="en-US" dirty="0"/>
              <a:t>- Do these structures have resonant frequencies in the mega (and gigahertz) range (with low loss)?</a:t>
            </a:r>
          </a:p>
          <a:p>
            <a:r>
              <a:rPr lang="en-US" dirty="0"/>
              <a:t> </a:t>
            </a:r>
          </a:p>
          <a:p>
            <a:endParaRPr lang="en-US" dirty="0"/>
          </a:p>
        </p:txBody>
      </p:sp>
    </p:spTree>
    <p:extLst>
      <p:ext uri="{BB962C8B-B14F-4D97-AF65-F5344CB8AC3E}">
        <p14:creationId xmlns:p14="http://schemas.microsoft.com/office/powerpoint/2010/main" val="3184523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A316D85C-F65D-4501-B09D-9CFBC4273C1C}"/>
              </a:ext>
            </a:extLst>
          </p:cNvPr>
          <p:cNvSpPr txBox="1"/>
          <p:nvPr/>
        </p:nvSpPr>
        <p:spPr>
          <a:xfrm>
            <a:off x="787079" y="115747"/>
            <a:ext cx="12732151" cy="584775"/>
          </a:xfrm>
          <a:prstGeom prst="rect">
            <a:avLst/>
          </a:prstGeom>
          <a:noFill/>
        </p:spPr>
        <p:txBody>
          <a:bodyPr wrap="square" rtlCol="0">
            <a:spAutoFit/>
          </a:bodyPr>
          <a:lstStyle/>
          <a:p>
            <a:r>
              <a:rPr lang="en-US" sz="3200" dirty="0"/>
              <a:t>MENTAL SPIRITUAL EFFECTS OF JABS LATEST RESEARCH </a:t>
            </a:r>
          </a:p>
        </p:txBody>
      </p:sp>
      <p:pic>
        <p:nvPicPr>
          <p:cNvPr id="2" name="Picture 1">
            <a:extLst>
              <a:ext uri="{FF2B5EF4-FFF2-40B4-BE49-F238E27FC236}">
                <a16:creationId xmlns:a16="http://schemas.microsoft.com/office/drawing/2014/main" id="{9E57CB1D-B158-45E9-A6B7-5D194E86D16A}"/>
              </a:ext>
            </a:extLst>
          </p:cNvPr>
          <p:cNvPicPr>
            <a:picLocks noChangeAspect="1"/>
          </p:cNvPicPr>
          <p:nvPr/>
        </p:nvPicPr>
        <p:blipFill>
          <a:blip r:embed="rId2"/>
          <a:stretch>
            <a:fillRect/>
          </a:stretch>
        </p:blipFill>
        <p:spPr>
          <a:xfrm>
            <a:off x="572344" y="993436"/>
            <a:ext cx="5186771" cy="5533017"/>
          </a:xfrm>
          <a:prstGeom prst="rect">
            <a:avLst/>
          </a:prstGeom>
        </p:spPr>
      </p:pic>
      <p:pic>
        <p:nvPicPr>
          <p:cNvPr id="6" name="Picture 5">
            <a:extLst>
              <a:ext uri="{FF2B5EF4-FFF2-40B4-BE49-F238E27FC236}">
                <a16:creationId xmlns:a16="http://schemas.microsoft.com/office/drawing/2014/main" id="{81C46A05-A211-4D85-856E-88B7408A97F9}"/>
              </a:ext>
            </a:extLst>
          </p:cNvPr>
          <p:cNvPicPr>
            <a:picLocks noChangeAspect="1"/>
          </p:cNvPicPr>
          <p:nvPr/>
        </p:nvPicPr>
        <p:blipFill>
          <a:blip r:embed="rId3"/>
          <a:stretch>
            <a:fillRect/>
          </a:stretch>
        </p:blipFill>
        <p:spPr>
          <a:xfrm>
            <a:off x="5984817" y="1639767"/>
            <a:ext cx="2103302" cy="1463167"/>
          </a:xfrm>
          <a:prstGeom prst="rect">
            <a:avLst/>
          </a:prstGeom>
        </p:spPr>
      </p:pic>
      <p:sp>
        <p:nvSpPr>
          <p:cNvPr id="7" name="TextBox 6">
            <a:extLst>
              <a:ext uri="{FF2B5EF4-FFF2-40B4-BE49-F238E27FC236}">
                <a16:creationId xmlns:a16="http://schemas.microsoft.com/office/drawing/2014/main" id="{655C62C5-74FA-4F14-8C53-BE4C466A208A}"/>
              </a:ext>
            </a:extLst>
          </p:cNvPr>
          <p:cNvSpPr txBox="1"/>
          <p:nvPr/>
        </p:nvSpPr>
        <p:spPr>
          <a:xfrm>
            <a:off x="8313821" y="2371350"/>
            <a:ext cx="3124199" cy="646331"/>
          </a:xfrm>
          <a:prstGeom prst="rect">
            <a:avLst/>
          </a:prstGeom>
          <a:noFill/>
        </p:spPr>
        <p:txBody>
          <a:bodyPr wrap="square" rtlCol="0">
            <a:spAutoFit/>
          </a:bodyPr>
          <a:lstStyle/>
          <a:p>
            <a:r>
              <a:rPr lang="en-US" dirty="0"/>
              <a:t>FROM OUR BOOK “FORBIDDEN TECH” 2017</a:t>
            </a:r>
          </a:p>
        </p:txBody>
      </p:sp>
      <p:pic>
        <p:nvPicPr>
          <p:cNvPr id="4" name="Picture 3">
            <a:extLst>
              <a:ext uri="{FF2B5EF4-FFF2-40B4-BE49-F238E27FC236}">
                <a16:creationId xmlns:a16="http://schemas.microsoft.com/office/drawing/2014/main" id="{882F6F3F-CB7E-4361-8978-4A0F58379662}"/>
              </a:ext>
            </a:extLst>
          </p:cNvPr>
          <p:cNvPicPr>
            <a:picLocks noChangeAspect="1"/>
          </p:cNvPicPr>
          <p:nvPr/>
        </p:nvPicPr>
        <p:blipFill>
          <a:blip r:embed="rId4"/>
          <a:stretch>
            <a:fillRect/>
          </a:stretch>
        </p:blipFill>
        <p:spPr>
          <a:xfrm>
            <a:off x="6096000" y="3177418"/>
            <a:ext cx="5671467" cy="3311689"/>
          </a:xfrm>
          <a:prstGeom prst="rect">
            <a:avLst/>
          </a:prstGeom>
        </p:spPr>
      </p:pic>
      <p:sp>
        <p:nvSpPr>
          <p:cNvPr id="8" name="TextBox 7">
            <a:extLst>
              <a:ext uri="{FF2B5EF4-FFF2-40B4-BE49-F238E27FC236}">
                <a16:creationId xmlns:a16="http://schemas.microsoft.com/office/drawing/2014/main" id="{75ECFB5E-5EDB-48B0-A608-F19E3E69E94D}"/>
              </a:ext>
            </a:extLst>
          </p:cNvPr>
          <p:cNvSpPr txBox="1"/>
          <p:nvPr/>
        </p:nvSpPr>
        <p:spPr>
          <a:xfrm>
            <a:off x="5984817" y="700522"/>
            <a:ext cx="5934467" cy="646331"/>
          </a:xfrm>
          <a:prstGeom prst="rect">
            <a:avLst/>
          </a:prstGeom>
          <a:noFill/>
        </p:spPr>
        <p:txBody>
          <a:bodyPr wrap="square" rtlCol="0">
            <a:spAutoFit/>
          </a:bodyPr>
          <a:lstStyle/>
          <a:p>
            <a:r>
              <a:rPr lang="en-US" dirty="0"/>
              <a:t>We wrote about Quantum Dots in 2017. Now quantum dot technology is found to be in the COVID vaccines.</a:t>
            </a:r>
          </a:p>
        </p:txBody>
      </p:sp>
    </p:spTree>
    <p:extLst>
      <p:ext uri="{BB962C8B-B14F-4D97-AF65-F5344CB8AC3E}">
        <p14:creationId xmlns:p14="http://schemas.microsoft.com/office/powerpoint/2010/main" val="94302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A316D85C-F65D-4501-B09D-9CFBC4273C1C}"/>
              </a:ext>
            </a:extLst>
          </p:cNvPr>
          <p:cNvSpPr txBox="1"/>
          <p:nvPr/>
        </p:nvSpPr>
        <p:spPr>
          <a:xfrm>
            <a:off x="787079" y="115747"/>
            <a:ext cx="12732151" cy="584775"/>
          </a:xfrm>
          <a:prstGeom prst="rect">
            <a:avLst/>
          </a:prstGeom>
          <a:noFill/>
        </p:spPr>
        <p:txBody>
          <a:bodyPr wrap="square" rtlCol="0">
            <a:spAutoFit/>
          </a:bodyPr>
          <a:lstStyle/>
          <a:p>
            <a:r>
              <a:rPr lang="en-US" sz="3200" dirty="0"/>
              <a:t>MENTAL SPIRITUAL EFFECTS OF JABS LATEST RESEARCH </a:t>
            </a:r>
          </a:p>
        </p:txBody>
      </p:sp>
      <p:pic>
        <p:nvPicPr>
          <p:cNvPr id="2" name="Picture 1">
            <a:extLst>
              <a:ext uri="{FF2B5EF4-FFF2-40B4-BE49-F238E27FC236}">
                <a16:creationId xmlns:a16="http://schemas.microsoft.com/office/drawing/2014/main" id="{0B0A1724-DF01-466B-9875-B77EC47F272D}"/>
              </a:ext>
            </a:extLst>
          </p:cNvPr>
          <p:cNvPicPr>
            <a:picLocks noChangeAspect="1"/>
          </p:cNvPicPr>
          <p:nvPr/>
        </p:nvPicPr>
        <p:blipFill>
          <a:blip r:embed="rId2"/>
          <a:stretch>
            <a:fillRect/>
          </a:stretch>
        </p:blipFill>
        <p:spPr>
          <a:xfrm>
            <a:off x="582152" y="1439999"/>
            <a:ext cx="4143375" cy="3505200"/>
          </a:xfrm>
          <a:prstGeom prst="rect">
            <a:avLst/>
          </a:prstGeom>
        </p:spPr>
      </p:pic>
      <p:sp>
        <p:nvSpPr>
          <p:cNvPr id="4" name="TextBox 3">
            <a:extLst>
              <a:ext uri="{FF2B5EF4-FFF2-40B4-BE49-F238E27FC236}">
                <a16:creationId xmlns:a16="http://schemas.microsoft.com/office/drawing/2014/main" id="{D3C6B199-DC50-45B9-95A2-35873CF5B60D}"/>
              </a:ext>
            </a:extLst>
          </p:cNvPr>
          <p:cNvSpPr txBox="1"/>
          <p:nvPr/>
        </p:nvSpPr>
        <p:spPr>
          <a:xfrm>
            <a:off x="5005137" y="930442"/>
            <a:ext cx="6352674" cy="4524315"/>
          </a:xfrm>
          <a:prstGeom prst="rect">
            <a:avLst/>
          </a:prstGeom>
          <a:noFill/>
        </p:spPr>
        <p:txBody>
          <a:bodyPr wrap="square" rtlCol="0">
            <a:spAutoFit/>
          </a:bodyPr>
          <a:lstStyle/>
          <a:p>
            <a:r>
              <a:rPr lang="en-US" dirty="0"/>
              <a:t>Karen Kingston recently did a presentation with Maria Zeee and connected the patented trans-humanist bio-technology, the creation of an AI-driven tyranny, and gateway to the demonic realm with the help of the quantum computing-based infrastructure.  She also concluded that the plan set by these authors for humanity would be physically and mentally merged with artificial intelligence as the only means to advance further and losing one’s soul and spirituality in the process.</a:t>
            </a:r>
          </a:p>
          <a:p>
            <a:r>
              <a:rPr lang="en-US" dirty="0"/>
              <a:t>This is inline with Elon Musk’s warning about the responsible use of AI to avoid ‘...with AI we are summoning a demon’ (Elon,2014),</a:t>
            </a:r>
          </a:p>
          <a:p>
            <a:r>
              <a:rPr lang="en-US" dirty="0"/>
              <a:t> ‘D-Wave’ Geordie Rose of Kindred AI in response to Elon’s quote says “these </a:t>
            </a:r>
            <a:r>
              <a:rPr lang="en-US" dirty="0" err="1"/>
              <a:t>words..demons</a:t>
            </a:r>
            <a:r>
              <a:rPr lang="en-US" dirty="0"/>
              <a:t>, does not capture the essence of what’s happening here.” Then later explains at a tech conference in Vancouver, that the entities summoned are more like ones in an HP Lovecraft (1890-1937) science/horror fiction book, super-intelligent and indifferent to humanity. </a:t>
            </a:r>
          </a:p>
        </p:txBody>
      </p:sp>
    </p:spTree>
    <p:extLst>
      <p:ext uri="{BB962C8B-B14F-4D97-AF65-F5344CB8AC3E}">
        <p14:creationId xmlns:p14="http://schemas.microsoft.com/office/powerpoint/2010/main" val="408388268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2972</TotalTime>
  <Words>4062</Words>
  <Application>Microsoft Office PowerPoint</Application>
  <PresentationFormat>Widescreen</PresentationFormat>
  <Paragraphs>168</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53</cp:revision>
  <dcterms:created xsi:type="dcterms:W3CDTF">2022-12-08T09:33:17Z</dcterms:created>
  <dcterms:modified xsi:type="dcterms:W3CDTF">2022-12-10T11:05:56Z</dcterms:modified>
</cp:coreProperties>
</file>