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450" r:id="rId2"/>
    <p:sldId id="451" r:id="rId3"/>
    <p:sldId id="453" r:id="rId4"/>
    <p:sldId id="452" r:id="rId5"/>
    <p:sldId id="455" r:id="rId6"/>
    <p:sldId id="454" r:id="rId7"/>
    <p:sldId id="445" r:id="rId8"/>
    <p:sldId id="449" r:id="rId9"/>
    <p:sldId id="399" r:id="rId10"/>
    <p:sldId id="500" r:id="rId11"/>
    <p:sldId id="499" r:id="rId12"/>
    <p:sldId id="528" r:id="rId13"/>
    <p:sldId id="526" r:id="rId14"/>
    <p:sldId id="530" r:id="rId15"/>
    <p:sldId id="531" r:id="rId16"/>
    <p:sldId id="529" r:id="rId17"/>
    <p:sldId id="532" r:id="rId18"/>
    <p:sldId id="43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0F1F"/>
    <a:srgbClr val="7EE9FB"/>
    <a:srgbClr val="CB7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324" autoAdjust="0"/>
    <p:restoredTop sz="94660"/>
  </p:normalViewPr>
  <p:slideViewPr>
    <p:cSldViewPr snapToGrid="0">
      <p:cViewPr>
        <p:scale>
          <a:sx n="90" d="100"/>
          <a:sy n="90" d="100"/>
        </p:scale>
        <p:origin x="6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74F976-A0CC-4D46-A0E4-374E8811397D}" type="datetimeFigureOut">
              <a:rPr lang="en-US" smtClean="0"/>
              <a:t>10/6/2022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EAAB96-4E8C-4150-A42C-D43B729F1D64}" type="slidenum">
              <a:rPr lang="en-US" smtClean="0"/>
              <a:t>‹#›</a:t>
            </a:fld>
            <a:endParaRPr lang="en-US"/>
          </a:p>
        </p:txBody>
      </p:sp>
    </p:spTree>
    <p:extLst>
      <p:ext uri="{BB962C8B-B14F-4D97-AF65-F5344CB8AC3E}">
        <p14:creationId xmlns:p14="http://schemas.microsoft.com/office/powerpoint/2010/main" val="1541861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time permits we’d like to play this 4 minute clip https://www.youtube.com/watch?v=aVj7_0A5-Ew</a:t>
            </a:r>
          </a:p>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0B324-BEAA-4116-BC43-7395195AF9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1616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time permits we’d like to play this 4 minute clip https://www.youtube.com/watch?v=aVj7_0A5-Ew</a:t>
            </a:r>
          </a:p>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0B324-BEAA-4116-BC43-7395195AF9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1319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time permits we’d like to play this 4 minute clip https://www.youtube.com/watch?v=aVj7_0A5-Ew</a:t>
            </a:r>
          </a:p>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0B324-BEAA-4116-BC43-7395195AF9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5468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time permits we’d like to play this 4 minute clip https://www.youtube.com/watch?v=aVj7_0A5-Ew</a:t>
            </a:r>
          </a:p>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0B324-BEAA-4116-BC43-7395195AF9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9594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time permits we’d like to play this 4 minute clip https://www.youtube.com/watch?v=aVj7_0A5-Ew</a:t>
            </a:r>
          </a:p>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0B324-BEAA-4116-BC43-7395195AF9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3881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time permits we’d like to play this 4 minute clip https://www.youtube.com/watch?v=aVj7_0A5-Ew</a:t>
            </a:r>
          </a:p>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0B324-BEAA-4116-BC43-7395195AF9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9381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D1D75D4D-5C8E-4073-8B61-572C693E7CAF}" type="datetimeFigureOut">
              <a:rPr lang="en-US" smtClean="0"/>
              <a:t>10/6/2022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991533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10/6/2022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068294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10/6/2022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902645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10/6/2022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2085504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10/6/2022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6073408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1D75D4D-5C8E-4073-8B61-572C693E7CAF}" type="datetimeFigureOut">
              <a:rPr lang="en-US" smtClean="0"/>
              <a:t>10/6/2022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319848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1D75D4D-5C8E-4073-8B61-572C693E7CAF}" type="datetimeFigureOut">
              <a:rPr lang="en-US" smtClean="0"/>
              <a:t>10/6/2022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7811334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1846813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103316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537068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870504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1D75D4D-5C8E-4073-8B61-572C693E7CAF}" type="datetimeFigureOut">
              <a:rPr lang="en-US" smtClean="0"/>
              <a:t>10/6/2022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32630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1D75D4D-5C8E-4073-8B61-572C693E7CAF}" type="datetimeFigureOut">
              <a:rPr lang="en-US" smtClean="0"/>
              <a:t>10/6/2022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4178516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1D75D4D-5C8E-4073-8B61-572C693E7CAF}" type="datetimeFigureOut">
              <a:rPr lang="en-US" smtClean="0"/>
              <a:t>10/6/2022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449774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D75D4D-5C8E-4073-8B61-572C693E7CAF}" type="datetimeFigureOut">
              <a:rPr lang="en-US" smtClean="0"/>
              <a:t>10/6/2022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628729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10/6/2022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109466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10/6/2022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218237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D1D75D4D-5C8E-4073-8B61-572C693E7CAF}" type="datetimeFigureOut">
              <a:rPr lang="en-US" smtClean="0"/>
              <a:t>10/6/2022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4794BD37-6E67-41B5-8C76-990D98499F8F}" type="slidenum">
              <a:rPr lang="en-US" smtClean="0"/>
              <a:t>‹#›</a:t>
            </a:fld>
            <a:endParaRPr lang="en-US"/>
          </a:p>
        </p:txBody>
      </p:sp>
    </p:spTree>
    <p:extLst>
      <p:ext uri="{BB962C8B-B14F-4D97-AF65-F5344CB8AC3E}">
        <p14:creationId xmlns:p14="http://schemas.microsoft.com/office/powerpoint/2010/main" val="356488831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hyperlink" Target="https://www.drrobertyoung.com/post/god-has-written-his-name-in-every-strand-of-your-dna"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F9A032-4E72-4E04-B883-013541C88DB6}"/>
              </a:ext>
            </a:extLst>
          </p:cNvPr>
          <p:cNvSpPr/>
          <p:nvPr/>
        </p:nvSpPr>
        <p:spPr>
          <a:xfrm>
            <a:off x="192928" y="144787"/>
            <a:ext cx="11848817" cy="80021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Corbel" panose="020B0503020204020204"/>
              </a:rPr>
              <a:t>TITLE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12" name="Picture 11">
            <a:extLst>
              <a:ext uri="{FF2B5EF4-FFF2-40B4-BE49-F238E27FC236}">
                <a16:creationId xmlns:a16="http://schemas.microsoft.com/office/drawing/2014/main" id="{C1852F3F-154F-417E-809B-BDD4F408404A}"/>
              </a:ext>
            </a:extLst>
          </p:cNvPr>
          <p:cNvPicPr>
            <a:picLocks noChangeAspect="1"/>
          </p:cNvPicPr>
          <p:nvPr/>
        </p:nvPicPr>
        <p:blipFill>
          <a:blip r:embed="rId2"/>
          <a:stretch>
            <a:fillRect/>
          </a:stretch>
        </p:blipFill>
        <p:spPr>
          <a:xfrm>
            <a:off x="21336" y="0"/>
            <a:ext cx="12192000" cy="6982985"/>
          </a:xfrm>
          <a:prstGeom prst="rect">
            <a:avLst/>
          </a:prstGeom>
        </p:spPr>
      </p:pic>
      <p:sp>
        <p:nvSpPr>
          <p:cNvPr id="5" name="TextBox 4">
            <a:extLst>
              <a:ext uri="{FF2B5EF4-FFF2-40B4-BE49-F238E27FC236}">
                <a16:creationId xmlns:a16="http://schemas.microsoft.com/office/drawing/2014/main" id="{B57002F2-0217-4AB5-AB9B-D59DB7D4DF12}"/>
              </a:ext>
            </a:extLst>
          </p:cNvPr>
          <p:cNvSpPr txBox="1"/>
          <p:nvPr/>
        </p:nvSpPr>
        <p:spPr>
          <a:xfrm>
            <a:off x="9492343" y="6613653"/>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Tree>
    <p:extLst>
      <p:ext uri="{BB962C8B-B14F-4D97-AF65-F5344CB8AC3E}">
        <p14:creationId xmlns:p14="http://schemas.microsoft.com/office/powerpoint/2010/main" val="42042048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97FA63D-11E8-4132-835E-CCD9C2CDEDBE}"/>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pic>
        <p:nvPicPr>
          <p:cNvPr id="3" name="Picture 2">
            <a:extLst>
              <a:ext uri="{FF2B5EF4-FFF2-40B4-BE49-F238E27FC236}">
                <a16:creationId xmlns:a16="http://schemas.microsoft.com/office/drawing/2014/main" id="{5BF9D9E6-AA00-49CC-A52F-5D5C8D951E22}"/>
              </a:ext>
            </a:extLst>
          </p:cNvPr>
          <p:cNvPicPr>
            <a:picLocks noChangeAspect="1"/>
          </p:cNvPicPr>
          <p:nvPr/>
        </p:nvPicPr>
        <p:blipFill>
          <a:blip r:embed="rId2"/>
          <a:stretch>
            <a:fillRect/>
          </a:stretch>
        </p:blipFill>
        <p:spPr>
          <a:xfrm>
            <a:off x="124408" y="552100"/>
            <a:ext cx="6139204" cy="2344220"/>
          </a:xfrm>
          <a:prstGeom prst="rect">
            <a:avLst/>
          </a:prstGeom>
        </p:spPr>
      </p:pic>
      <p:pic>
        <p:nvPicPr>
          <p:cNvPr id="4" name="Picture 3">
            <a:extLst>
              <a:ext uri="{FF2B5EF4-FFF2-40B4-BE49-F238E27FC236}">
                <a16:creationId xmlns:a16="http://schemas.microsoft.com/office/drawing/2014/main" id="{95E3D229-D5A1-421F-A850-09C0388CB5FB}"/>
              </a:ext>
            </a:extLst>
          </p:cNvPr>
          <p:cNvPicPr>
            <a:picLocks noChangeAspect="1"/>
          </p:cNvPicPr>
          <p:nvPr/>
        </p:nvPicPr>
        <p:blipFill>
          <a:blip r:embed="rId3"/>
          <a:stretch>
            <a:fillRect/>
          </a:stretch>
        </p:blipFill>
        <p:spPr>
          <a:xfrm>
            <a:off x="124408" y="3057100"/>
            <a:ext cx="6345930" cy="3643952"/>
          </a:xfrm>
          <a:prstGeom prst="rect">
            <a:avLst/>
          </a:prstGeom>
        </p:spPr>
      </p:pic>
      <p:pic>
        <p:nvPicPr>
          <p:cNvPr id="5" name="Picture 4">
            <a:extLst>
              <a:ext uri="{FF2B5EF4-FFF2-40B4-BE49-F238E27FC236}">
                <a16:creationId xmlns:a16="http://schemas.microsoft.com/office/drawing/2014/main" id="{9D78CC14-3343-452D-B81B-B4B9C944E9D8}"/>
              </a:ext>
            </a:extLst>
          </p:cNvPr>
          <p:cNvPicPr>
            <a:picLocks noChangeAspect="1"/>
          </p:cNvPicPr>
          <p:nvPr/>
        </p:nvPicPr>
        <p:blipFill>
          <a:blip r:embed="rId4"/>
          <a:stretch>
            <a:fillRect/>
          </a:stretch>
        </p:blipFill>
        <p:spPr>
          <a:xfrm>
            <a:off x="6864823" y="3947863"/>
            <a:ext cx="5013278" cy="2212892"/>
          </a:xfrm>
          <a:prstGeom prst="rect">
            <a:avLst/>
          </a:prstGeom>
        </p:spPr>
      </p:pic>
      <p:pic>
        <p:nvPicPr>
          <p:cNvPr id="6" name="Picture 5">
            <a:extLst>
              <a:ext uri="{FF2B5EF4-FFF2-40B4-BE49-F238E27FC236}">
                <a16:creationId xmlns:a16="http://schemas.microsoft.com/office/drawing/2014/main" id="{BAC8FD68-9582-45E8-8018-A323CF7EA4BC}"/>
              </a:ext>
            </a:extLst>
          </p:cNvPr>
          <p:cNvPicPr>
            <a:picLocks noChangeAspect="1"/>
          </p:cNvPicPr>
          <p:nvPr/>
        </p:nvPicPr>
        <p:blipFill>
          <a:blip r:embed="rId5"/>
          <a:stretch>
            <a:fillRect/>
          </a:stretch>
        </p:blipFill>
        <p:spPr>
          <a:xfrm>
            <a:off x="6743664" y="697245"/>
            <a:ext cx="5211660" cy="1439956"/>
          </a:xfrm>
          <a:prstGeom prst="rect">
            <a:avLst/>
          </a:prstGeom>
        </p:spPr>
      </p:pic>
      <p:pic>
        <p:nvPicPr>
          <p:cNvPr id="7" name="Picture 6">
            <a:extLst>
              <a:ext uri="{FF2B5EF4-FFF2-40B4-BE49-F238E27FC236}">
                <a16:creationId xmlns:a16="http://schemas.microsoft.com/office/drawing/2014/main" id="{6C80FBF9-8BE1-4F95-8F22-902746F05BA3}"/>
              </a:ext>
            </a:extLst>
          </p:cNvPr>
          <p:cNvPicPr>
            <a:picLocks noChangeAspect="1"/>
          </p:cNvPicPr>
          <p:nvPr/>
        </p:nvPicPr>
        <p:blipFill>
          <a:blip r:embed="rId6"/>
          <a:stretch>
            <a:fillRect/>
          </a:stretch>
        </p:blipFill>
        <p:spPr>
          <a:xfrm>
            <a:off x="8040144" y="2135555"/>
            <a:ext cx="2618700" cy="1098755"/>
          </a:xfrm>
          <a:prstGeom prst="rect">
            <a:avLst/>
          </a:prstGeom>
        </p:spPr>
      </p:pic>
      <p:sp>
        <p:nvSpPr>
          <p:cNvPr id="8" name="TextBox 7">
            <a:extLst>
              <a:ext uri="{FF2B5EF4-FFF2-40B4-BE49-F238E27FC236}">
                <a16:creationId xmlns:a16="http://schemas.microsoft.com/office/drawing/2014/main" id="{48345D28-15C8-4517-A7F7-55B0B14F7C81}"/>
              </a:ext>
            </a:extLst>
          </p:cNvPr>
          <p:cNvSpPr txBox="1"/>
          <p:nvPr/>
        </p:nvSpPr>
        <p:spPr>
          <a:xfrm>
            <a:off x="2029318" y="-16308"/>
            <a:ext cx="942869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B0F0"/>
                </a:solidFill>
                <a:effectLst/>
                <a:uLnTx/>
                <a:uFillTx/>
                <a:latin typeface="Corbel" panose="020B0503020204020204"/>
                <a:ea typeface="+mn-ea"/>
                <a:cs typeface="+mn-cs"/>
              </a:rPr>
              <a:t>PATENT EXAMPLES MENTAL MANIPULATION </a:t>
            </a:r>
          </a:p>
        </p:txBody>
      </p:sp>
    </p:spTree>
    <p:extLst>
      <p:ext uri="{BB962C8B-B14F-4D97-AF65-F5344CB8AC3E}">
        <p14:creationId xmlns:p14="http://schemas.microsoft.com/office/powerpoint/2010/main" val="30339616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97FA63D-11E8-4132-835E-CCD9C2CDEDBE}"/>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3" name="TextBox 2">
            <a:extLst>
              <a:ext uri="{FF2B5EF4-FFF2-40B4-BE49-F238E27FC236}">
                <a16:creationId xmlns:a16="http://schemas.microsoft.com/office/drawing/2014/main" id="{8DECD253-B4CB-4024-A8C0-B40D4D33CCD9}"/>
              </a:ext>
            </a:extLst>
          </p:cNvPr>
          <p:cNvSpPr txBox="1"/>
          <p:nvPr/>
        </p:nvSpPr>
        <p:spPr>
          <a:xfrm>
            <a:off x="1503528" y="45247"/>
            <a:ext cx="91849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F0"/>
                </a:solidFill>
                <a:effectLst/>
                <a:uLnTx/>
                <a:uFillTx/>
                <a:latin typeface="Corbel" panose="020B0503020204020204"/>
                <a:ea typeface="+mn-ea"/>
                <a:cs typeface="+mn-cs"/>
              </a:rPr>
              <a:t>MAGNETO PROTEIN TO CONTROL BRAIN AND BEHAVIOR</a:t>
            </a:r>
          </a:p>
        </p:txBody>
      </p:sp>
      <p:pic>
        <p:nvPicPr>
          <p:cNvPr id="2" name="Picture 1">
            <a:extLst>
              <a:ext uri="{FF2B5EF4-FFF2-40B4-BE49-F238E27FC236}">
                <a16:creationId xmlns:a16="http://schemas.microsoft.com/office/drawing/2014/main" id="{9252290E-93C3-45E1-A6DB-E93B9175F011}"/>
              </a:ext>
            </a:extLst>
          </p:cNvPr>
          <p:cNvPicPr>
            <a:picLocks noChangeAspect="1"/>
          </p:cNvPicPr>
          <p:nvPr/>
        </p:nvPicPr>
        <p:blipFill>
          <a:blip r:embed="rId2"/>
          <a:stretch>
            <a:fillRect/>
          </a:stretch>
        </p:blipFill>
        <p:spPr>
          <a:xfrm>
            <a:off x="297001" y="1555843"/>
            <a:ext cx="4074832" cy="2139287"/>
          </a:xfrm>
          <a:prstGeom prst="rect">
            <a:avLst/>
          </a:prstGeom>
        </p:spPr>
      </p:pic>
      <p:pic>
        <p:nvPicPr>
          <p:cNvPr id="5" name="Picture 4">
            <a:extLst>
              <a:ext uri="{FF2B5EF4-FFF2-40B4-BE49-F238E27FC236}">
                <a16:creationId xmlns:a16="http://schemas.microsoft.com/office/drawing/2014/main" id="{0AEE361F-162B-41D3-B4D8-5CEA73955154}"/>
              </a:ext>
            </a:extLst>
          </p:cNvPr>
          <p:cNvPicPr>
            <a:picLocks noChangeAspect="1"/>
          </p:cNvPicPr>
          <p:nvPr/>
        </p:nvPicPr>
        <p:blipFill>
          <a:blip r:embed="rId3"/>
          <a:stretch>
            <a:fillRect/>
          </a:stretch>
        </p:blipFill>
        <p:spPr>
          <a:xfrm>
            <a:off x="297001" y="568467"/>
            <a:ext cx="4074832" cy="987376"/>
          </a:xfrm>
          <a:prstGeom prst="rect">
            <a:avLst/>
          </a:prstGeom>
        </p:spPr>
      </p:pic>
      <p:sp>
        <p:nvSpPr>
          <p:cNvPr id="6" name="TextBox 5">
            <a:extLst>
              <a:ext uri="{FF2B5EF4-FFF2-40B4-BE49-F238E27FC236}">
                <a16:creationId xmlns:a16="http://schemas.microsoft.com/office/drawing/2014/main" id="{4EAEF40E-D212-459D-9422-2A2BF875B349}"/>
              </a:ext>
            </a:extLst>
          </p:cNvPr>
          <p:cNvSpPr txBox="1"/>
          <p:nvPr/>
        </p:nvSpPr>
        <p:spPr>
          <a:xfrm>
            <a:off x="5324901" y="1131728"/>
            <a:ext cx="536357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Researchers in the United States have developed a new method for controlling the brain circuits associated with complex animal </a:t>
            </a:r>
            <a:r>
              <a:rPr kumimoji="0" lang="en-US" sz="2000" b="0" i="0" u="none" strike="noStrike" kern="1200" cap="none" spc="0" normalizeH="0" baseline="0" noProof="0" dirty="0" err="1">
                <a:ln>
                  <a:noFill/>
                </a:ln>
                <a:solidFill>
                  <a:prstClr val="white"/>
                </a:solidFill>
                <a:effectLst/>
                <a:uLnTx/>
                <a:uFillTx/>
                <a:latin typeface="Corbel" panose="020B0503020204020204"/>
                <a:ea typeface="+mn-ea"/>
                <a:cs typeface="+mn-cs"/>
              </a:rPr>
              <a:t>behaviours</a:t>
            </a: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 using genetic engineering to create a </a:t>
            </a:r>
            <a:r>
              <a:rPr kumimoji="0" lang="en-US" sz="2000" b="0" i="0" u="none" strike="noStrike" kern="1200" cap="none" spc="0" normalizeH="0" baseline="0" noProof="0" dirty="0" err="1">
                <a:ln>
                  <a:noFill/>
                </a:ln>
                <a:solidFill>
                  <a:prstClr val="white"/>
                </a:solidFill>
                <a:effectLst/>
                <a:uLnTx/>
                <a:uFillTx/>
                <a:latin typeface="Corbel" panose="020B0503020204020204"/>
                <a:ea typeface="+mn-ea"/>
                <a:cs typeface="+mn-cs"/>
              </a:rPr>
              <a:t>magnetised</a:t>
            </a: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 protein that activates specific groups of nerve cells from a distance.</a:t>
            </a:r>
          </a:p>
        </p:txBody>
      </p:sp>
      <p:pic>
        <p:nvPicPr>
          <p:cNvPr id="7" name="Picture 6">
            <a:extLst>
              <a:ext uri="{FF2B5EF4-FFF2-40B4-BE49-F238E27FC236}">
                <a16:creationId xmlns:a16="http://schemas.microsoft.com/office/drawing/2014/main" id="{1DA72CB9-3795-432C-9DC2-7635D4A00B88}"/>
              </a:ext>
            </a:extLst>
          </p:cNvPr>
          <p:cNvPicPr>
            <a:picLocks noChangeAspect="1"/>
          </p:cNvPicPr>
          <p:nvPr/>
        </p:nvPicPr>
        <p:blipFill>
          <a:blip r:embed="rId4"/>
          <a:stretch>
            <a:fillRect/>
          </a:stretch>
        </p:blipFill>
        <p:spPr>
          <a:xfrm>
            <a:off x="297001" y="3956039"/>
            <a:ext cx="5429663" cy="2692235"/>
          </a:xfrm>
          <a:prstGeom prst="rect">
            <a:avLst/>
          </a:prstGeom>
        </p:spPr>
      </p:pic>
      <p:sp>
        <p:nvSpPr>
          <p:cNvPr id="8" name="TextBox 7">
            <a:extLst>
              <a:ext uri="{FF2B5EF4-FFF2-40B4-BE49-F238E27FC236}">
                <a16:creationId xmlns:a16="http://schemas.microsoft.com/office/drawing/2014/main" id="{247E7533-AFB0-4551-838E-0A78116EE45D}"/>
              </a:ext>
            </a:extLst>
          </p:cNvPr>
          <p:cNvSpPr txBox="1"/>
          <p:nvPr/>
        </p:nvSpPr>
        <p:spPr>
          <a:xfrm>
            <a:off x="5995917" y="4448518"/>
            <a:ext cx="536357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(Inside Science) -- Genetic engineering can now help researchers use magnets to control nervous systems. Scientists have successfully controlled the behavior of zebrafish and mice with this research, and suggest that one day it might help treat brain disorders in people.</a:t>
            </a:r>
          </a:p>
        </p:txBody>
      </p:sp>
    </p:spTree>
    <p:extLst>
      <p:ext uri="{BB962C8B-B14F-4D97-AF65-F5344CB8AC3E}">
        <p14:creationId xmlns:p14="http://schemas.microsoft.com/office/powerpoint/2010/main" val="37363845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B8F641-E8D3-4F79-A216-0E4BF867570B}"/>
              </a:ext>
            </a:extLst>
          </p:cNvPr>
          <p:cNvSpPr txBox="1"/>
          <p:nvPr/>
        </p:nvSpPr>
        <p:spPr>
          <a:xfrm>
            <a:off x="4275303" y="734260"/>
            <a:ext cx="7531767" cy="59093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Graphene oxide is activated by electromagnetic frequencies (EMF), specifically the frequencies that are part of the 5G spectrum. All materials have what is known as an electronic absorption band. An absorption band is a range of wavelengths, frequencies or energies in the electromagnetic spectrum which are characteristic of a particular transition from initial to final state in a substance. This is a specific frequency above which a substance is excited and oxidizes very quickly. Frequencies beamed at human beings that have a build up of graphene oxide in their body can cause the graphene oxide to multiply very rapidly, breaking the balance of glutathione and causing a cytokine storm in a matter of hours.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Graphene Oxide is the main ingredient in DARPA  patented hydrogels. It is these hydrogels that are in the Covid Jabs, the PCR test swabs and the masks. A conductive hydrogel is a polymer like material that has substantial qualities and applications. They are developing different kinds of conductive hydrogels that are being used in many things, in our food, our water, and injected into our bodies in vaccines. Conductive hydrogels contain nanotech that locks on to your DNA and can be controlled by 5G sensors. They allow for DNA collection and manipulation. Conductive hydrogels allow for tracking tracing and biological and mental control of human beings.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3" name="Picture 2">
            <a:extLst>
              <a:ext uri="{FF2B5EF4-FFF2-40B4-BE49-F238E27FC236}">
                <a16:creationId xmlns:a16="http://schemas.microsoft.com/office/drawing/2014/main" id="{67C714B9-BE67-407D-BB27-10EC1EE2CFCB}"/>
              </a:ext>
            </a:extLst>
          </p:cNvPr>
          <p:cNvPicPr>
            <a:picLocks noChangeAspect="1"/>
          </p:cNvPicPr>
          <p:nvPr/>
        </p:nvPicPr>
        <p:blipFill>
          <a:blip r:embed="rId3"/>
          <a:stretch>
            <a:fillRect/>
          </a:stretch>
        </p:blipFill>
        <p:spPr>
          <a:xfrm>
            <a:off x="0" y="0"/>
            <a:ext cx="12192000" cy="1443789"/>
          </a:xfrm>
          <a:prstGeom prst="rect">
            <a:avLst/>
          </a:prstGeom>
        </p:spPr>
      </p:pic>
      <p:pic>
        <p:nvPicPr>
          <p:cNvPr id="6" name="Picture 5">
            <a:extLst>
              <a:ext uri="{FF2B5EF4-FFF2-40B4-BE49-F238E27FC236}">
                <a16:creationId xmlns:a16="http://schemas.microsoft.com/office/drawing/2014/main" id="{7FAE9B54-8F72-41C5-880C-38DCA6E9C4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2517" y="3342874"/>
            <a:ext cx="1514636" cy="1275016"/>
          </a:xfrm>
          <a:prstGeom prst="rect">
            <a:avLst/>
          </a:prstGeom>
          <a:effectLst>
            <a:glow rad="127000">
              <a:srgbClr val="FF0000"/>
            </a:glow>
          </a:effectLst>
        </p:spPr>
      </p:pic>
      <p:pic>
        <p:nvPicPr>
          <p:cNvPr id="7" name="Picture 6">
            <a:extLst>
              <a:ext uri="{FF2B5EF4-FFF2-40B4-BE49-F238E27FC236}">
                <a16:creationId xmlns:a16="http://schemas.microsoft.com/office/drawing/2014/main" id="{633DAAB2-7113-4022-AAA3-202B8B6320CC}"/>
              </a:ext>
            </a:extLst>
          </p:cNvPr>
          <p:cNvPicPr>
            <a:picLocks noChangeAspect="1"/>
          </p:cNvPicPr>
          <p:nvPr/>
        </p:nvPicPr>
        <p:blipFill>
          <a:blip r:embed="rId5"/>
          <a:stretch>
            <a:fillRect/>
          </a:stretch>
        </p:blipFill>
        <p:spPr>
          <a:xfrm>
            <a:off x="220830" y="4718719"/>
            <a:ext cx="3817520" cy="1908760"/>
          </a:xfrm>
          <a:prstGeom prst="rect">
            <a:avLst/>
          </a:prstGeom>
        </p:spPr>
      </p:pic>
      <p:pic>
        <p:nvPicPr>
          <p:cNvPr id="8" name="Picture 7">
            <a:extLst>
              <a:ext uri="{FF2B5EF4-FFF2-40B4-BE49-F238E27FC236}">
                <a16:creationId xmlns:a16="http://schemas.microsoft.com/office/drawing/2014/main" id="{9FC6BB0C-F208-4DD6-AFA9-10E732B4D217}"/>
              </a:ext>
            </a:extLst>
          </p:cNvPr>
          <p:cNvPicPr>
            <a:picLocks noChangeAspect="1"/>
          </p:cNvPicPr>
          <p:nvPr/>
        </p:nvPicPr>
        <p:blipFill>
          <a:blip r:embed="rId6"/>
          <a:stretch>
            <a:fillRect/>
          </a:stretch>
        </p:blipFill>
        <p:spPr>
          <a:xfrm rot="1983587">
            <a:off x="721794" y="1830048"/>
            <a:ext cx="2859116" cy="2083566"/>
          </a:xfrm>
          <a:prstGeom prst="rect">
            <a:avLst/>
          </a:prstGeom>
          <a:effectLst>
            <a:glow rad="127000">
              <a:srgbClr val="FF0000"/>
            </a:glow>
          </a:effectLst>
        </p:spPr>
      </p:pic>
      <p:pic>
        <p:nvPicPr>
          <p:cNvPr id="14" name="Picture 13">
            <a:extLst>
              <a:ext uri="{FF2B5EF4-FFF2-40B4-BE49-F238E27FC236}">
                <a16:creationId xmlns:a16="http://schemas.microsoft.com/office/drawing/2014/main" id="{E6A75DCB-21EB-471E-BD84-6F0B46C4E7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72517" y="4951204"/>
            <a:ext cx="1314144" cy="1443790"/>
          </a:xfrm>
          <a:prstGeom prst="rect">
            <a:avLst/>
          </a:prstGeom>
          <a:effectLst>
            <a:glow rad="127000">
              <a:srgbClr val="FF0000"/>
            </a:glow>
          </a:effectLst>
        </p:spPr>
      </p:pic>
      <p:pic>
        <p:nvPicPr>
          <p:cNvPr id="16" name="Picture 15">
            <a:extLst>
              <a:ext uri="{FF2B5EF4-FFF2-40B4-BE49-F238E27FC236}">
                <a16:creationId xmlns:a16="http://schemas.microsoft.com/office/drawing/2014/main" id="{0DF1BA88-98C5-4BE6-90B2-BB417A4E93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7052" y="734260"/>
            <a:ext cx="2696385" cy="1797590"/>
          </a:xfrm>
          <a:prstGeom prst="rect">
            <a:avLst/>
          </a:prstGeom>
          <a:effectLst>
            <a:glow rad="12700">
              <a:srgbClr val="FF0000"/>
            </a:glow>
          </a:effectLst>
        </p:spPr>
      </p:pic>
    </p:spTree>
    <p:extLst>
      <p:ext uri="{BB962C8B-B14F-4D97-AF65-F5344CB8AC3E}">
        <p14:creationId xmlns:p14="http://schemas.microsoft.com/office/powerpoint/2010/main" val="39326522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1786E9E-C44F-4E2E-A7F9-6DAA1F5ACBA4}"/>
              </a:ext>
            </a:extLst>
          </p:cNvPr>
          <p:cNvSpPr txBox="1"/>
          <p:nvPr/>
        </p:nvSpPr>
        <p:spPr>
          <a:xfrm>
            <a:off x="3066109" y="-1"/>
            <a:ext cx="7030453"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orbel" panose="020B0503020204020204"/>
                <a:ea typeface="+mn-ea"/>
                <a:cs typeface="+mn-cs"/>
              </a:rPr>
              <a:t>STOP THE BEAST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2" name="TextBox 1">
            <a:extLst>
              <a:ext uri="{FF2B5EF4-FFF2-40B4-BE49-F238E27FC236}">
                <a16:creationId xmlns:a16="http://schemas.microsoft.com/office/drawing/2014/main" id="{E4B8F641-E8D3-4F79-A216-0E4BF867570B}"/>
              </a:ext>
            </a:extLst>
          </p:cNvPr>
          <p:cNvSpPr txBox="1"/>
          <p:nvPr/>
        </p:nvSpPr>
        <p:spPr>
          <a:xfrm>
            <a:off x="3612570" y="348063"/>
            <a:ext cx="8082123" cy="86792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SOLUTIONS:</a:t>
            </a: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800" b="1" i="0" u="none" strike="noStrike" kern="1200" cap="none" spc="0" normalizeH="0" baseline="0" noProof="0" dirty="0">
                <a:ln>
                  <a:noFill/>
                </a:ln>
                <a:solidFill>
                  <a:srgbClr val="00B0F0"/>
                </a:solidFill>
                <a:effectLst/>
                <a:uLnTx/>
                <a:uFillTx/>
                <a:latin typeface="Corbel" panose="020B0503020204020204"/>
                <a:ea typeface="+mn-ea"/>
                <a:cs typeface="+mn-cs"/>
              </a:rPr>
              <a:t>Protect yourself from shedding </a:t>
            </a: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by limiting your exposure to freshly vaccinated crowds whenever possible and with a full immune system protocol, include supplements that block spike protein transmission and </a:t>
            </a:r>
            <a:r>
              <a:rPr kumimoji="0" lang="en-US" sz="1800" b="1" i="0" u="none" strike="noStrike" kern="1200" cap="none" spc="0" normalizeH="0" baseline="0" noProof="0" dirty="0">
                <a:ln>
                  <a:noFill/>
                </a:ln>
                <a:solidFill>
                  <a:srgbClr val="00B0F0"/>
                </a:solidFill>
                <a:effectLst/>
                <a:uLnTx/>
                <a:uFillTx/>
                <a:latin typeface="Corbel" panose="020B0503020204020204"/>
                <a:ea typeface="+mn-ea"/>
                <a:cs typeface="+mn-cs"/>
              </a:rPr>
              <a:t>remove graphene oxide from the body.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F0"/>
                </a:solidFill>
                <a:effectLst/>
                <a:uLnTx/>
                <a:uFillTx/>
                <a:latin typeface="Corbel" panose="020B0503020204020204"/>
                <a:ea typeface="+mn-ea"/>
                <a:cs typeface="+mn-cs"/>
              </a:rPr>
              <a:t>Mitigate EMF </a:t>
            </a: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in your environment to stop the transmission of frequencies that are being put out by the 4G and 5G weapon system that have been shown to control our physical and mental health. (as documented in our previous presentations)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F0"/>
                </a:solidFill>
                <a:effectLst/>
                <a:uLnTx/>
                <a:uFillTx/>
                <a:latin typeface="Corbel" panose="020B0503020204020204"/>
                <a:ea typeface="+mn-ea"/>
                <a:cs typeface="+mn-cs"/>
              </a:rPr>
              <a:t>How our products work to Mitigate EMF.  </a:t>
            </a: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Our handmade products are a composite of shungite, steel, iron oxide and brass powders all encased in an epoxy resin. When the resin cures it creates a piezoelectric effect that emits a field of healthy life preserving energy called orgone.  This energy field was discovered and studied by late scientist Dr. Wilhelm Reich and there are fascinating studies around orgone energy that we’ve included in our research documentation section.  When used in your environment, these devices transform the harmful energy given off by electromagnetic frequencies or EMF’s that come from 5G, your cell phones, Wi-Fi, and electronic devices, into healthy life preserving energy. Benefits are: better sleep, pain relief, better growth in plants, food preservation, better mental clarity and an overall calming effect. </a:t>
            </a: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3" name="Picture 2">
            <a:extLst>
              <a:ext uri="{FF2B5EF4-FFF2-40B4-BE49-F238E27FC236}">
                <a16:creationId xmlns:a16="http://schemas.microsoft.com/office/drawing/2014/main" id="{54E5882E-02FB-4ADE-8182-41EBFE843F21}"/>
              </a:ext>
            </a:extLst>
          </p:cNvPr>
          <p:cNvPicPr>
            <a:picLocks noChangeAspect="1"/>
          </p:cNvPicPr>
          <p:nvPr/>
        </p:nvPicPr>
        <p:blipFill rotWithShape="1">
          <a:blip r:embed="rId3"/>
          <a:srcRect l="40439"/>
          <a:stretch/>
        </p:blipFill>
        <p:spPr>
          <a:xfrm>
            <a:off x="167194" y="1225516"/>
            <a:ext cx="3172145" cy="5044924"/>
          </a:xfrm>
          <a:prstGeom prst="rect">
            <a:avLst/>
          </a:prstGeom>
        </p:spPr>
      </p:pic>
      <p:pic>
        <p:nvPicPr>
          <p:cNvPr id="9" name="Picture 8">
            <a:extLst>
              <a:ext uri="{FF2B5EF4-FFF2-40B4-BE49-F238E27FC236}">
                <a16:creationId xmlns:a16="http://schemas.microsoft.com/office/drawing/2014/main" id="{5092E96B-BD47-4D95-B9A3-2DBF29DCFAAA}"/>
              </a:ext>
            </a:extLst>
          </p:cNvPr>
          <p:cNvPicPr>
            <a:picLocks noChangeAspect="1"/>
          </p:cNvPicPr>
          <p:nvPr/>
        </p:nvPicPr>
        <p:blipFill rotWithShape="1">
          <a:blip r:embed="rId4"/>
          <a:srcRect l="36462"/>
          <a:stretch/>
        </p:blipFill>
        <p:spPr>
          <a:xfrm>
            <a:off x="20743" y="2599899"/>
            <a:ext cx="1282685" cy="4258101"/>
          </a:xfrm>
          <a:prstGeom prst="rect">
            <a:avLst/>
          </a:prstGeom>
          <a:effectLst>
            <a:glow rad="127000">
              <a:srgbClr val="FF0000"/>
            </a:glow>
          </a:effectLst>
        </p:spPr>
      </p:pic>
      <p:pic>
        <p:nvPicPr>
          <p:cNvPr id="10" name="Picture 9">
            <a:extLst>
              <a:ext uri="{FF2B5EF4-FFF2-40B4-BE49-F238E27FC236}">
                <a16:creationId xmlns:a16="http://schemas.microsoft.com/office/drawing/2014/main" id="{4838B0B7-69D0-44A3-A537-E22DF08EA92B}"/>
              </a:ext>
            </a:extLst>
          </p:cNvPr>
          <p:cNvPicPr>
            <a:picLocks noChangeAspect="1"/>
          </p:cNvPicPr>
          <p:nvPr/>
        </p:nvPicPr>
        <p:blipFill>
          <a:blip r:embed="rId5"/>
          <a:stretch>
            <a:fillRect/>
          </a:stretch>
        </p:blipFill>
        <p:spPr>
          <a:xfrm rot="7471100">
            <a:off x="1430340" y="3814065"/>
            <a:ext cx="3271537" cy="2384116"/>
          </a:xfrm>
          <a:prstGeom prst="rect">
            <a:avLst/>
          </a:prstGeom>
          <a:effectLst>
            <a:glow rad="127000">
              <a:srgbClr val="FF0000"/>
            </a:glow>
          </a:effectLst>
        </p:spPr>
      </p:pic>
    </p:spTree>
    <p:extLst>
      <p:ext uri="{BB962C8B-B14F-4D97-AF65-F5344CB8AC3E}">
        <p14:creationId xmlns:p14="http://schemas.microsoft.com/office/powerpoint/2010/main" val="33857941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1786E9E-C44F-4E2E-A7F9-6DAA1F5ACBA4}"/>
              </a:ext>
            </a:extLst>
          </p:cNvPr>
          <p:cNvSpPr txBox="1"/>
          <p:nvPr/>
        </p:nvSpPr>
        <p:spPr>
          <a:xfrm>
            <a:off x="1106906" y="0"/>
            <a:ext cx="12528883"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orbel" panose="020B0503020204020204"/>
                <a:ea typeface="+mn-ea"/>
                <a:cs typeface="+mn-cs"/>
              </a:rPr>
              <a:t>Science Behind EMF Protection and Frequencies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8" name="Picture 7">
            <a:extLst>
              <a:ext uri="{FF2B5EF4-FFF2-40B4-BE49-F238E27FC236}">
                <a16:creationId xmlns:a16="http://schemas.microsoft.com/office/drawing/2014/main" id="{43E21B7D-4D19-42B1-92F6-F9CD52D355A3}"/>
              </a:ext>
            </a:extLst>
          </p:cNvPr>
          <p:cNvPicPr>
            <a:picLocks noChangeAspect="1"/>
          </p:cNvPicPr>
          <p:nvPr/>
        </p:nvPicPr>
        <p:blipFill rotWithShape="1">
          <a:blip r:embed="rId3"/>
          <a:srcRect t="52132"/>
          <a:stretch/>
        </p:blipFill>
        <p:spPr>
          <a:xfrm>
            <a:off x="770022" y="670912"/>
            <a:ext cx="10651956" cy="6019820"/>
          </a:xfrm>
          <a:prstGeom prst="rect">
            <a:avLst/>
          </a:prstGeom>
        </p:spPr>
      </p:pic>
      <p:pic>
        <p:nvPicPr>
          <p:cNvPr id="4" name="Picture 3">
            <a:extLst>
              <a:ext uri="{FF2B5EF4-FFF2-40B4-BE49-F238E27FC236}">
                <a16:creationId xmlns:a16="http://schemas.microsoft.com/office/drawing/2014/main" id="{BED4BD40-77DF-4A3A-97E8-6CFC7C45256E}"/>
              </a:ext>
            </a:extLst>
          </p:cNvPr>
          <p:cNvPicPr>
            <a:picLocks noChangeAspect="1"/>
          </p:cNvPicPr>
          <p:nvPr/>
        </p:nvPicPr>
        <p:blipFill rotWithShape="1">
          <a:blip r:embed="rId3"/>
          <a:srcRect b="47771"/>
          <a:stretch/>
        </p:blipFill>
        <p:spPr>
          <a:xfrm>
            <a:off x="7860632" y="2862192"/>
            <a:ext cx="2711116" cy="1671719"/>
          </a:xfrm>
          <a:prstGeom prst="rect">
            <a:avLst/>
          </a:prstGeom>
        </p:spPr>
      </p:pic>
    </p:spTree>
    <p:extLst>
      <p:ext uri="{BB962C8B-B14F-4D97-AF65-F5344CB8AC3E}">
        <p14:creationId xmlns:p14="http://schemas.microsoft.com/office/powerpoint/2010/main" val="42343432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1786E9E-C44F-4E2E-A7F9-6DAA1F5ACBA4}"/>
              </a:ext>
            </a:extLst>
          </p:cNvPr>
          <p:cNvSpPr txBox="1"/>
          <p:nvPr/>
        </p:nvSpPr>
        <p:spPr>
          <a:xfrm>
            <a:off x="1106906" y="0"/>
            <a:ext cx="12528883"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orbel" panose="020B0503020204020204"/>
                <a:ea typeface="+mn-ea"/>
                <a:cs typeface="+mn-cs"/>
              </a:rPr>
              <a:t>Science Behind EMF Protection and Frequencies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6" name="Picture 5">
            <a:extLst>
              <a:ext uri="{FF2B5EF4-FFF2-40B4-BE49-F238E27FC236}">
                <a16:creationId xmlns:a16="http://schemas.microsoft.com/office/drawing/2014/main" id="{CA7941A0-608C-470D-9E61-869490DA714C}"/>
              </a:ext>
            </a:extLst>
          </p:cNvPr>
          <p:cNvPicPr/>
          <p:nvPr/>
        </p:nvPicPr>
        <p:blipFill>
          <a:blip r:embed="rId3"/>
          <a:stretch/>
        </p:blipFill>
        <p:spPr bwMode="auto">
          <a:xfrm>
            <a:off x="192504" y="1777616"/>
            <a:ext cx="4427621" cy="2572102"/>
          </a:xfrm>
          <a:prstGeom prst="rect">
            <a:avLst/>
          </a:prstGeom>
        </p:spPr>
      </p:pic>
      <p:sp>
        <p:nvSpPr>
          <p:cNvPr id="2" name="TextBox 1">
            <a:extLst>
              <a:ext uri="{FF2B5EF4-FFF2-40B4-BE49-F238E27FC236}">
                <a16:creationId xmlns:a16="http://schemas.microsoft.com/office/drawing/2014/main" id="{7C10DB5D-A890-4958-A368-E58D6337A835}"/>
              </a:ext>
            </a:extLst>
          </p:cNvPr>
          <p:cNvSpPr txBox="1"/>
          <p:nvPr/>
        </p:nvSpPr>
        <p:spPr>
          <a:xfrm>
            <a:off x="4780547" y="1235242"/>
            <a:ext cx="7026442" cy="4708981"/>
          </a:xfrm>
          <a:prstGeom prst="rect">
            <a:avLst/>
          </a:prstGeom>
          <a:noFill/>
        </p:spPr>
        <p:txBody>
          <a:bodyPr wrap="square" rtlCol="0">
            <a:spAutoFit/>
          </a:bodyPr>
          <a:lstStyle/>
          <a:p>
            <a:r>
              <a:rPr lang="fr-FR" sz="2400" dirty="0"/>
              <a:t>Shungite is a natural mineral found only in Karelia. It is 98% carbon-based and is naturally abundant in nested carbon fullerenes. </a:t>
            </a:r>
            <a:endParaRPr lang="en-US" sz="2400" dirty="0"/>
          </a:p>
          <a:p>
            <a:r>
              <a:rPr lang="fr-FR" sz="2400" dirty="0"/>
              <a:t> </a:t>
            </a:r>
            <a:endParaRPr lang="en-US" sz="2400" dirty="0"/>
          </a:p>
          <a:p>
            <a:pPr lvl="0"/>
            <a:r>
              <a:rPr lang="fr-FR" sz="2400" dirty="0"/>
              <a:t>-Transforms local EMF radiation thus reducing the toxic impact on the body</a:t>
            </a:r>
            <a:endParaRPr lang="en-US" sz="2400" dirty="0"/>
          </a:p>
          <a:p>
            <a:pPr lvl="0"/>
            <a:r>
              <a:rPr lang="fr-FR" sz="2400" dirty="0"/>
              <a:t>-boosts the bodies metabolism</a:t>
            </a:r>
            <a:endParaRPr lang="en-US" sz="2400" dirty="0"/>
          </a:p>
          <a:p>
            <a:pPr lvl="0"/>
            <a:r>
              <a:rPr lang="fr-FR" sz="2400" dirty="0"/>
              <a:t>-cleanser for nuclear radiation</a:t>
            </a:r>
            <a:endParaRPr lang="en-US" sz="2400" dirty="0"/>
          </a:p>
          <a:p>
            <a:pPr lvl="0"/>
            <a:r>
              <a:rPr lang="fr-FR" sz="2400" dirty="0"/>
              <a:t>-natural water détoxifiera and decontamination agent</a:t>
            </a:r>
            <a:endParaRPr lang="en-US" sz="2400" dirty="0"/>
          </a:p>
          <a:p>
            <a:pPr lvl="0"/>
            <a:r>
              <a:rPr lang="fr-FR" sz="2400" dirty="0"/>
              <a:t>-reverse beehive collapse</a:t>
            </a:r>
            <a:endParaRPr lang="en-US" sz="2400" dirty="0"/>
          </a:p>
          <a:p>
            <a:r>
              <a:rPr lang="en-US" dirty="0"/>
              <a:t>     </a:t>
            </a:r>
          </a:p>
          <a:p>
            <a:r>
              <a:rPr lang="en-US" sz="2400" dirty="0"/>
              <a:t>     </a:t>
            </a:r>
          </a:p>
          <a:p>
            <a:endParaRPr lang="en-US" dirty="0"/>
          </a:p>
        </p:txBody>
      </p:sp>
    </p:spTree>
    <p:extLst>
      <p:ext uri="{BB962C8B-B14F-4D97-AF65-F5344CB8AC3E}">
        <p14:creationId xmlns:p14="http://schemas.microsoft.com/office/powerpoint/2010/main" val="38283929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1786E9E-C44F-4E2E-A7F9-6DAA1F5ACBA4}"/>
              </a:ext>
            </a:extLst>
          </p:cNvPr>
          <p:cNvSpPr txBox="1"/>
          <p:nvPr/>
        </p:nvSpPr>
        <p:spPr>
          <a:xfrm>
            <a:off x="1106906" y="0"/>
            <a:ext cx="12528883"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orbel" panose="020B0503020204020204"/>
                <a:ea typeface="+mn-ea"/>
                <a:cs typeface="+mn-cs"/>
              </a:rPr>
              <a:t>Science Behind EMF Protection and Frequencies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6" name="Picture 5">
            <a:extLst>
              <a:ext uri="{FF2B5EF4-FFF2-40B4-BE49-F238E27FC236}">
                <a16:creationId xmlns:a16="http://schemas.microsoft.com/office/drawing/2014/main" id="{A2FAA1FE-3F46-4EE6-9CC7-8E8520B49F9C}"/>
              </a:ext>
            </a:extLst>
          </p:cNvPr>
          <p:cNvPicPr>
            <a:picLocks noChangeAspect="1"/>
          </p:cNvPicPr>
          <p:nvPr/>
        </p:nvPicPr>
        <p:blipFill>
          <a:blip r:embed="rId3"/>
          <a:stretch>
            <a:fillRect/>
          </a:stretch>
        </p:blipFill>
        <p:spPr>
          <a:xfrm>
            <a:off x="346206" y="1219200"/>
            <a:ext cx="4354131" cy="4329896"/>
          </a:xfrm>
          <a:prstGeom prst="rect">
            <a:avLst/>
          </a:prstGeom>
        </p:spPr>
      </p:pic>
      <p:sp>
        <p:nvSpPr>
          <p:cNvPr id="7" name="TextBox 6">
            <a:extLst>
              <a:ext uri="{FF2B5EF4-FFF2-40B4-BE49-F238E27FC236}">
                <a16:creationId xmlns:a16="http://schemas.microsoft.com/office/drawing/2014/main" id="{300A1417-9DCC-424B-879A-66DB621505EB}"/>
              </a:ext>
            </a:extLst>
          </p:cNvPr>
          <p:cNvSpPr txBox="1"/>
          <p:nvPr/>
        </p:nvSpPr>
        <p:spPr>
          <a:xfrm>
            <a:off x="5021179" y="792380"/>
            <a:ext cx="6824615" cy="6740307"/>
          </a:xfrm>
          <a:prstGeom prst="rect">
            <a:avLst/>
          </a:prstGeom>
          <a:noFill/>
        </p:spPr>
        <p:txBody>
          <a:bodyPr wrap="square" rtlCol="0">
            <a:spAutoFit/>
          </a:bodyPr>
          <a:lstStyle/>
          <a:p>
            <a:r>
              <a:rPr lang="en-US" dirty="0"/>
              <a:t>Some of the scientific results of previous studies with Pyramids built by Alexander Golod show:</a:t>
            </a:r>
          </a:p>
          <a:p>
            <a:r>
              <a:rPr lang="en-US" dirty="0"/>
              <a:t>·	The Immune system of organisms increased upon exposure in the pyramid (Scientific Research Institute named by Mechnikov, Russian Academy of Medical Sciences);</a:t>
            </a:r>
          </a:p>
          <a:p>
            <a:r>
              <a:rPr lang="en-US" dirty="0"/>
              <a:t>·	Specific properties of medicines increase with decreasing side effects after exposure in the Pyramid (SRI of Virology named by Ivanovskiy, Russian Academy of Medical Sciences);</a:t>
            </a:r>
          </a:p>
          <a:p>
            <a:r>
              <a:rPr lang="en-US" dirty="0"/>
              <a:t>·	Agricultural seeds placed in the pyramid showed a 30-100% increase in yield;</a:t>
            </a:r>
          </a:p>
          <a:p>
            <a:r>
              <a:rPr lang="en-US" dirty="0"/>
              <a:t>·	Russian military radar detected an energy column above the Pyramids built by Alexander Golod which is thought to have repaired the Ozone layer in Russia (the same can be done for example in Australia);</a:t>
            </a:r>
          </a:p>
          <a:p>
            <a:r>
              <a:rPr lang="en-US" dirty="0"/>
              <a:t>·	The pathogenic strength of different viruses and bacteria becomes less with exposure in the pyramid;</a:t>
            </a:r>
          </a:p>
          <a:p>
            <a:r>
              <a:rPr lang="en-US" dirty="0"/>
              <a:t>·	The amount of radioactivity becomes less after exposure in the pyramid.</a:t>
            </a:r>
          </a:p>
          <a:p>
            <a:r>
              <a:rPr lang="en-US" dirty="0"/>
              <a:t>·	Improved oil viscosity in deposits below a pyramid array. Easier to pump crude (world patent)</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6605715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1786E9E-C44F-4E2E-A7F9-6DAA1F5ACBA4}"/>
              </a:ext>
            </a:extLst>
          </p:cNvPr>
          <p:cNvSpPr txBox="1"/>
          <p:nvPr/>
        </p:nvSpPr>
        <p:spPr>
          <a:xfrm>
            <a:off x="1106906" y="0"/>
            <a:ext cx="12528883"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orbel" panose="020B0503020204020204"/>
                <a:ea typeface="+mn-ea"/>
                <a:cs typeface="+mn-cs"/>
              </a:rPr>
              <a:t>Science Behind EMF Protection and Frequencies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7" name="TextBox 6">
            <a:extLst>
              <a:ext uri="{FF2B5EF4-FFF2-40B4-BE49-F238E27FC236}">
                <a16:creationId xmlns:a16="http://schemas.microsoft.com/office/drawing/2014/main" id="{300A1417-9DCC-424B-879A-66DB621505EB}"/>
              </a:ext>
            </a:extLst>
          </p:cNvPr>
          <p:cNvSpPr txBox="1"/>
          <p:nvPr/>
        </p:nvSpPr>
        <p:spPr>
          <a:xfrm>
            <a:off x="7668126" y="792380"/>
            <a:ext cx="4177668" cy="5909310"/>
          </a:xfrm>
          <a:prstGeom prst="rect">
            <a:avLst/>
          </a:prstGeom>
          <a:noFill/>
        </p:spPr>
        <p:txBody>
          <a:bodyPr wrap="square" rtlCol="0">
            <a:spAutoFit/>
          </a:bodyPr>
          <a:lstStyle/>
          <a:p>
            <a:r>
              <a:rPr lang="fr-FR" dirty="0"/>
              <a:t> </a:t>
            </a:r>
            <a:endParaRPr lang="en-US" dirty="0"/>
          </a:p>
          <a:p>
            <a:r>
              <a:rPr lang="en-US" dirty="0"/>
              <a:t>An international research group has applied methods of theoretical physics to investigate the electromagnetic response of the Great Pyramid to radio waves. Scientists predicted that under resonance conditions, the pyramid can concentrate electromagnetic energy in its internal chambers and under the base. The research group plans to use these theoretical results to design nanoparticles capable of reproducing similar effects in the optical range. Such nanoparticles may be used, for example, to develop sensors and highly efficient solar cells. The study was published in the Journal of Applied Physics.</a:t>
            </a:r>
          </a:p>
          <a:p>
            <a:endParaRPr lang="en-US" dirty="0"/>
          </a:p>
          <a:p>
            <a:endParaRPr lang="en-US" dirty="0"/>
          </a:p>
          <a:p>
            <a:endParaRPr lang="en-US" dirty="0"/>
          </a:p>
          <a:p>
            <a:endParaRPr lang="en-US" dirty="0"/>
          </a:p>
        </p:txBody>
      </p:sp>
      <p:pic>
        <p:nvPicPr>
          <p:cNvPr id="8" name="Picture 7">
            <a:extLst>
              <a:ext uri="{FF2B5EF4-FFF2-40B4-BE49-F238E27FC236}">
                <a16:creationId xmlns:a16="http://schemas.microsoft.com/office/drawing/2014/main" id="{A342EDD3-1302-4BCA-BE43-250320471547}"/>
              </a:ext>
            </a:extLst>
          </p:cNvPr>
          <p:cNvPicPr/>
          <p:nvPr/>
        </p:nvPicPr>
        <p:blipFill>
          <a:blip r:embed="rId3"/>
          <a:stretch/>
        </p:blipFill>
        <p:spPr bwMode="auto">
          <a:xfrm>
            <a:off x="346206" y="2328812"/>
            <a:ext cx="6887210" cy="3028950"/>
          </a:xfrm>
          <a:prstGeom prst="rect">
            <a:avLst/>
          </a:prstGeom>
        </p:spPr>
      </p:pic>
      <p:sp>
        <p:nvSpPr>
          <p:cNvPr id="2" name="TextBox 1">
            <a:extLst>
              <a:ext uri="{FF2B5EF4-FFF2-40B4-BE49-F238E27FC236}">
                <a16:creationId xmlns:a16="http://schemas.microsoft.com/office/drawing/2014/main" id="{B8258A2F-1771-4759-BC30-5B3C4E57DE63}"/>
              </a:ext>
            </a:extLst>
          </p:cNvPr>
          <p:cNvSpPr txBox="1"/>
          <p:nvPr/>
        </p:nvSpPr>
        <p:spPr>
          <a:xfrm>
            <a:off x="346206" y="766612"/>
            <a:ext cx="7154779" cy="1846659"/>
          </a:xfrm>
          <a:prstGeom prst="rect">
            <a:avLst/>
          </a:prstGeom>
          <a:noFill/>
        </p:spPr>
        <p:txBody>
          <a:bodyPr wrap="square" rtlCol="0">
            <a:spAutoFit/>
          </a:bodyPr>
          <a:lstStyle/>
          <a:p>
            <a:r>
              <a:rPr lang="fr-FR" sz="2400" b="1" dirty="0"/>
              <a:t>Great Pyramid Can Focus Electromagnetic Energy</a:t>
            </a:r>
            <a:br>
              <a:rPr lang="fr-FR" b="1" dirty="0"/>
            </a:br>
            <a:r>
              <a:rPr lang="fr-FR" dirty="0"/>
              <a:t>https://phys.org/news/2018-07-reveals-great-pyramid-giza-focus.html</a:t>
            </a:r>
            <a:endParaRPr lang="en-US" dirty="0"/>
          </a:p>
          <a:p>
            <a:endParaRPr lang="en-US" dirty="0"/>
          </a:p>
          <a:p>
            <a:r>
              <a:rPr lang="fr-FR" b="1" dirty="0"/>
              <a:t>Study reveals the Great Pyramid of Giza can focus electromagnetic energy</a:t>
            </a:r>
            <a:endParaRPr lang="en-US" dirty="0"/>
          </a:p>
          <a:p>
            <a:endParaRPr lang="en-US" dirty="0"/>
          </a:p>
        </p:txBody>
      </p:sp>
      <p:sp>
        <p:nvSpPr>
          <p:cNvPr id="3" name="TextBox 2">
            <a:extLst>
              <a:ext uri="{FF2B5EF4-FFF2-40B4-BE49-F238E27FC236}">
                <a16:creationId xmlns:a16="http://schemas.microsoft.com/office/drawing/2014/main" id="{F0DFA752-BDD0-4144-B08D-F9A99457EAF4}"/>
              </a:ext>
            </a:extLst>
          </p:cNvPr>
          <p:cNvSpPr txBox="1"/>
          <p:nvPr/>
        </p:nvSpPr>
        <p:spPr>
          <a:xfrm>
            <a:off x="296779" y="5454064"/>
            <a:ext cx="7074568" cy="1477328"/>
          </a:xfrm>
          <a:prstGeom prst="rect">
            <a:avLst/>
          </a:prstGeom>
          <a:noFill/>
        </p:spPr>
        <p:txBody>
          <a:bodyPr wrap="square" rtlCol="0">
            <a:spAutoFit/>
          </a:bodyPr>
          <a:lstStyle/>
          <a:p>
            <a:r>
              <a:rPr lang="en-US" b="1" dirty="0"/>
              <a:t>Propagation of electromagnetic waves inside the pyramids of Cheops at different lengths of radio waves (from 200 to 400 meters). The black rectangular position of the so-called King's Chamber. Credit: ITMO University, Laser Zentrum Hannover</a:t>
            </a:r>
            <a:endParaRPr lang="en-US" dirty="0"/>
          </a:p>
          <a:p>
            <a:endParaRPr lang="en-US" dirty="0"/>
          </a:p>
        </p:txBody>
      </p:sp>
    </p:spTree>
    <p:extLst>
      <p:ext uri="{BB962C8B-B14F-4D97-AF65-F5344CB8AC3E}">
        <p14:creationId xmlns:p14="http://schemas.microsoft.com/office/powerpoint/2010/main" val="29066209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tar: 10 Points 5">
            <a:extLst>
              <a:ext uri="{FF2B5EF4-FFF2-40B4-BE49-F238E27FC236}">
                <a16:creationId xmlns:a16="http://schemas.microsoft.com/office/drawing/2014/main" id="{0CAE38DB-29ED-4EB0-855A-6BD0B16DF40F}"/>
              </a:ext>
            </a:extLst>
          </p:cNvPr>
          <p:cNvSpPr/>
          <p:nvPr/>
        </p:nvSpPr>
        <p:spPr>
          <a:xfrm>
            <a:off x="6638245" y="4588725"/>
            <a:ext cx="2389952" cy="2176893"/>
          </a:xfrm>
          <a:prstGeom prst="star1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2" name="Rectangle 21">
            <a:extLst>
              <a:ext uri="{FF2B5EF4-FFF2-40B4-BE49-F238E27FC236}">
                <a16:creationId xmlns:a16="http://schemas.microsoft.com/office/drawing/2014/main" id="{B770F6DF-BA2D-4B97-821F-025B9A2281AD}"/>
              </a:ext>
            </a:extLst>
          </p:cNvPr>
          <p:cNvSpPr/>
          <p:nvPr/>
        </p:nvSpPr>
        <p:spPr>
          <a:xfrm>
            <a:off x="7977334" y="2065415"/>
            <a:ext cx="3641094" cy="24516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5" name="Rectangle 24">
            <a:extLst>
              <a:ext uri="{FF2B5EF4-FFF2-40B4-BE49-F238E27FC236}">
                <a16:creationId xmlns:a16="http://schemas.microsoft.com/office/drawing/2014/main" id="{75C483A3-8440-4156-BE32-2ADE02B73FAB}"/>
              </a:ext>
            </a:extLst>
          </p:cNvPr>
          <p:cNvSpPr/>
          <p:nvPr/>
        </p:nvSpPr>
        <p:spPr>
          <a:xfrm>
            <a:off x="8101623" y="713118"/>
            <a:ext cx="3641094" cy="1012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FF6DE405-665D-45EB-8E2E-D11520B8E2F0}"/>
              </a:ext>
            </a:extLst>
          </p:cNvPr>
          <p:cNvSpPr>
            <a:spLocks noGrp="1"/>
          </p:cNvSpPr>
          <p:nvPr>
            <p:ph type="title"/>
          </p:nvPr>
        </p:nvSpPr>
        <p:spPr>
          <a:xfrm>
            <a:off x="366408" y="22329"/>
            <a:ext cx="12261112" cy="690789"/>
          </a:xfrm>
        </p:spPr>
        <p:txBody>
          <a:bodyPr>
            <a:normAutofit fontScale="90000"/>
          </a:bodyPr>
          <a:lstStyle/>
          <a:p>
            <a:r>
              <a:rPr lang="en-US" sz="4800" dirty="0"/>
              <a:t>ABOUT OUR EMF PROTECTION PRODUCTS</a:t>
            </a:r>
          </a:p>
        </p:txBody>
      </p:sp>
      <p:sp>
        <p:nvSpPr>
          <p:cNvPr id="4" name="TextBox 3">
            <a:extLst>
              <a:ext uri="{FF2B5EF4-FFF2-40B4-BE49-F238E27FC236}">
                <a16:creationId xmlns:a16="http://schemas.microsoft.com/office/drawing/2014/main" id="{FDA2880F-C5A7-490A-AA41-989435D3B249}"/>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pic>
        <p:nvPicPr>
          <p:cNvPr id="14" name="Picture 13">
            <a:extLst>
              <a:ext uri="{FF2B5EF4-FFF2-40B4-BE49-F238E27FC236}">
                <a16:creationId xmlns:a16="http://schemas.microsoft.com/office/drawing/2014/main" id="{C4779F2A-F7FF-4C51-BB91-8E609FDD2E86}"/>
              </a:ext>
            </a:extLst>
          </p:cNvPr>
          <p:cNvPicPr>
            <a:picLocks noChangeAspect="1"/>
          </p:cNvPicPr>
          <p:nvPr/>
        </p:nvPicPr>
        <p:blipFill>
          <a:blip r:embed="rId2"/>
          <a:stretch>
            <a:fillRect/>
          </a:stretch>
        </p:blipFill>
        <p:spPr>
          <a:xfrm>
            <a:off x="101745" y="5722884"/>
            <a:ext cx="2511051" cy="987734"/>
          </a:xfrm>
          <a:prstGeom prst="rect">
            <a:avLst/>
          </a:prstGeom>
        </p:spPr>
      </p:pic>
      <p:sp>
        <p:nvSpPr>
          <p:cNvPr id="15" name="TextBox 14">
            <a:extLst>
              <a:ext uri="{FF2B5EF4-FFF2-40B4-BE49-F238E27FC236}">
                <a16:creationId xmlns:a16="http://schemas.microsoft.com/office/drawing/2014/main" id="{EDF7FFE9-D4B8-47A4-BDD9-43E604552BC8}"/>
              </a:ext>
            </a:extLst>
          </p:cNvPr>
          <p:cNvSpPr txBox="1"/>
          <p:nvPr/>
        </p:nvSpPr>
        <p:spPr>
          <a:xfrm>
            <a:off x="2612796" y="881743"/>
            <a:ext cx="58236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SLEEPING PODS For a good nights sleep</a:t>
            </a:r>
          </a:p>
        </p:txBody>
      </p:sp>
      <p:sp>
        <p:nvSpPr>
          <p:cNvPr id="16" name="TextBox 15">
            <a:extLst>
              <a:ext uri="{FF2B5EF4-FFF2-40B4-BE49-F238E27FC236}">
                <a16:creationId xmlns:a16="http://schemas.microsoft.com/office/drawing/2014/main" id="{1AD2147B-08BC-438F-987F-44EFB5E9B901}"/>
              </a:ext>
            </a:extLst>
          </p:cNvPr>
          <p:cNvSpPr txBox="1"/>
          <p:nvPr/>
        </p:nvSpPr>
        <p:spPr>
          <a:xfrm>
            <a:off x="2612797" y="2016429"/>
            <a:ext cx="48395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CHARGE PLATES for use around the home, to preserve food and more</a:t>
            </a:r>
          </a:p>
        </p:txBody>
      </p:sp>
      <p:sp>
        <p:nvSpPr>
          <p:cNvPr id="17" name="TextBox 16">
            <a:extLst>
              <a:ext uri="{FF2B5EF4-FFF2-40B4-BE49-F238E27FC236}">
                <a16:creationId xmlns:a16="http://schemas.microsoft.com/office/drawing/2014/main" id="{2B2F028F-4203-4A77-8190-354EDEFB8E45}"/>
              </a:ext>
            </a:extLst>
          </p:cNvPr>
          <p:cNvSpPr txBox="1"/>
          <p:nvPr/>
        </p:nvSpPr>
        <p:spPr>
          <a:xfrm>
            <a:off x="2612795" y="3033335"/>
            <a:ext cx="48395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PHONE SHIELDS to put on your cell phone, laptop and routers</a:t>
            </a:r>
          </a:p>
        </p:txBody>
      </p:sp>
      <p:sp>
        <p:nvSpPr>
          <p:cNvPr id="18" name="TextBox 17">
            <a:extLst>
              <a:ext uri="{FF2B5EF4-FFF2-40B4-BE49-F238E27FC236}">
                <a16:creationId xmlns:a16="http://schemas.microsoft.com/office/drawing/2014/main" id="{311D055D-E06C-4CD0-A2BC-366C2B20C9A5}"/>
              </a:ext>
            </a:extLst>
          </p:cNvPr>
          <p:cNvSpPr txBox="1"/>
          <p:nvPr/>
        </p:nvSpPr>
        <p:spPr>
          <a:xfrm>
            <a:off x="2612795" y="3983355"/>
            <a:ext cx="724966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PENDANTS for personal emf protection on your body</a:t>
            </a:r>
          </a:p>
        </p:txBody>
      </p:sp>
      <p:sp>
        <p:nvSpPr>
          <p:cNvPr id="19" name="TextBox 18">
            <a:extLst>
              <a:ext uri="{FF2B5EF4-FFF2-40B4-BE49-F238E27FC236}">
                <a16:creationId xmlns:a16="http://schemas.microsoft.com/office/drawing/2014/main" id="{C7950CDE-3838-44C9-997F-B33A06F35145}"/>
              </a:ext>
            </a:extLst>
          </p:cNvPr>
          <p:cNvSpPr txBox="1"/>
          <p:nvPr/>
        </p:nvSpPr>
        <p:spPr>
          <a:xfrm>
            <a:off x="2612795" y="4775918"/>
            <a:ext cx="440215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PYRAMIDS and garden sets for gridding your home / property / garden for emf protection on a large scale</a:t>
            </a:r>
          </a:p>
        </p:txBody>
      </p:sp>
      <p:sp>
        <p:nvSpPr>
          <p:cNvPr id="20" name="TextBox 19">
            <a:extLst>
              <a:ext uri="{FF2B5EF4-FFF2-40B4-BE49-F238E27FC236}">
                <a16:creationId xmlns:a16="http://schemas.microsoft.com/office/drawing/2014/main" id="{2EBE0AFA-CD8E-4777-83EA-902F1CA57F67}"/>
              </a:ext>
            </a:extLst>
          </p:cNvPr>
          <p:cNvSpPr txBox="1"/>
          <p:nvPr/>
        </p:nvSpPr>
        <p:spPr>
          <a:xfrm>
            <a:off x="2612796" y="6032085"/>
            <a:ext cx="36556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TILES for  incorporating emf protection into construction projects</a:t>
            </a:r>
          </a:p>
        </p:txBody>
      </p:sp>
      <p:sp>
        <p:nvSpPr>
          <p:cNvPr id="24" name="TextBox 23">
            <a:extLst>
              <a:ext uri="{FF2B5EF4-FFF2-40B4-BE49-F238E27FC236}">
                <a16:creationId xmlns:a16="http://schemas.microsoft.com/office/drawing/2014/main" id="{09C02BE2-BFCB-4A37-BD27-328DBA3327A3}"/>
              </a:ext>
            </a:extLst>
          </p:cNvPr>
          <p:cNvSpPr txBox="1"/>
          <p:nvPr/>
        </p:nvSpPr>
        <p:spPr>
          <a:xfrm>
            <a:off x="8203486" y="734061"/>
            <a:ext cx="364109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orbel" panose="020B0503020204020204"/>
                <a:ea typeface="+mn-ea"/>
                <a:cs typeface="+mn-cs"/>
              </a:rPr>
              <a:t>HELP SUPPORT SGT REPORT BY SHOPPING FROM THIS LINK: https://www.ftwproject.com/ref/6/ </a:t>
            </a:r>
          </a:p>
        </p:txBody>
      </p:sp>
      <p:pic>
        <p:nvPicPr>
          <p:cNvPr id="26" name="Picture 25">
            <a:extLst>
              <a:ext uri="{FF2B5EF4-FFF2-40B4-BE49-F238E27FC236}">
                <a16:creationId xmlns:a16="http://schemas.microsoft.com/office/drawing/2014/main" id="{1EFE12FC-C286-46D3-8B27-E7A763660A24}"/>
              </a:ext>
            </a:extLst>
          </p:cNvPr>
          <p:cNvPicPr>
            <a:picLocks noChangeAspect="1"/>
          </p:cNvPicPr>
          <p:nvPr/>
        </p:nvPicPr>
        <p:blipFill>
          <a:blip r:embed="rId3"/>
          <a:stretch>
            <a:fillRect/>
          </a:stretch>
        </p:blipFill>
        <p:spPr>
          <a:xfrm>
            <a:off x="7222234" y="713117"/>
            <a:ext cx="1023869" cy="1012233"/>
          </a:xfrm>
          <a:prstGeom prst="rect">
            <a:avLst/>
          </a:prstGeom>
        </p:spPr>
      </p:pic>
      <p:sp>
        <p:nvSpPr>
          <p:cNvPr id="27" name="TextBox 26">
            <a:extLst>
              <a:ext uri="{FF2B5EF4-FFF2-40B4-BE49-F238E27FC236}">
                <a16:creationId xmlns:a16="http://schemas.microsoft.com/office/drawing/2014/main" id="{FD69B3AB-2ECE-4033-BDA9-D7A7E5D00D47}"/>
              </a:ext>
            </a:extLst>
          </p:cNvPr>
          <p:cNvSpPr txBox="1"/>
          <p:nvPr/>
        </p:nvSpPr>
        <p:spPr>
          <a:xfrm>
            <a:off x="9450350" y="4734781"/>
            <a:ext cx="2741514"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SCIENTIFIC STUDIES AND DOCUMENTATION  DESCRIBING HOW OUR PRODUCTS WORK AVAILABLE ON OUR WEBSITE. </a:t>
            </a:r>
          </a:p>
        </p:txBody>
      </p:sp>
      <p:pic>
        <p:nvPicPr>
          <p:cNvPr id="21" name="Picture 20">
            <a:extLst>
              <a:ext uri="{FF2B5EF4-FFF2-40B4-BE49-F238E27FC236}">
                <a16:creationId xmlns:a16="http://schemas.microsoft.com/office/drawing/2014/main" id="{FB905333-40D4-49CC-9FE5-86946FE3B9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264" y="537181"/>
            <a:ext cx="1580012" cy="1012232"/>
          </a:xfrm>
          <a:prstGeom prst="rect">
            <a:avLst/>
          </a:prstGeom>
        </p:spPr>
      </p:pic>
      <p:pic>
        <p:nvPicPr>
          <p:cNvPr id="23" name="Picture 22">
            <a:extLst>
              <a:ext uri="{FF2B5EF4-FFF2-40B4-BE49-F238E27FC236}">
                <a16:creationId xmlns:a16="http://schemas.microsoft.com/office/drawing/2014/main" id="{C954BDBC-A0DA-46B8-A3A8-1B521659D1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551" y="2916042"/>
            <a:ext cx="2115486" cy="646331"/>
          </a:xfrm>
          <a:prstGeom prst="rect">
            <a:avLst/>
          </a:prstGeom>
        </p:spPr>
      </p:pic>
      <p:pic>
        <p:nvPicPr>
          <p:cNvPr id="29" name="Picture 28">
            <a:extLst>
              <a:ext uri="{FF2B5EF4-FFF2-40B4-BE49-F238E27FC236}">
                <a16:creationId xmlns:a16="http://schemas.microsoft.com/office/drawing/2014/main" id="{8C0C1941-C59F-4696-BA94-216057EC86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8298" y="3774060"/>
            <a:ext cx="1565330" cy="743003"/>
          </a:xfrm>
          <a:prstGeom prst="rect">
            <a:avLst/>
          </a:prstGeom>
        </p:spPr>
      </p:pic>
      <p:pic>
        <p:nvPicPr>
          <p:cNvPr id="31" name="Picture 30">
            <a:extLst>
              <a:ext uri="{FF2B5EF4-FFF2-40B4-BE49-F238E27FC236}">
                <a16:creationId xmlns:a16="http://schemas.microsoft.com/office/drawing/2014/main" id="{975B3002-5745-4A69-A59C-1C88F9B5B7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7396" y="4723262"/>
            <a:ext cx="2386147" cy="923330"/>
          </a:xfrm>
          <a:prstGeom prst="rect">
            <a:avLst/>
          </a:prstGeom>
        </p:spPr>
      </p:pic>
      <p:pic>
        <p:nvPicPr>
          <p:cNvPr id="33" name="Picture 32">
            <a:extLst>
              <a:ext uri="{FF2B5EF4-FFF2-40B4-BE49-F238E27FC236}">
                <a16:creationId xmlns:a16="http://schemas.microsoft.com/office/drawing/2014/main" id="{6C98789A-0A72-4986-9492-0A517DCE56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77" y="1678335"/>
            <a:ext cx="2573666" cy="1078001"/>
          </a:xfrm>
          <a:prstGeom prst="rect">
            <a:avLst/>
          </a:prstGeom>
        </p:spPr>
      </p:pic>
      <p:sp>
        <p:nvSpPr>
          <p:cNvPr id="3" name="TextBox 2">
            <a:extLst>
              <a:ext uri="{FF2B5EF4-FFF2-40B4-BE49-F238E27FC236}">
                <a16:creationId xmlns:a16="http://schemas.microsoft.com/office/drawing/2014/main" id="{05383AEB-65C8-4D6F-9FC3-FF85C316B9B0}"/>
              </a:ext>
            </a:extLst>
          </p:cNvPr>
          <p:cNvSpPr txBox="1"/>
          <p:nvPr/>
        </p:nvSpPr>
        <p:spPr>
          <a:xfrm>
            <a:off x="8011487" y="2171542"/>
            <a:ext cx="3692215"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orbel" panose="020B0503020204020204"/>
                <a:ea typeface="+mn-ea"/>
                <a:cs typeface="+mn-cs"/>
              </a:rPr>
              <a:t>“We just can't believe our eyes! We have placed the garden pucks from our first order around our property, and the plants/trees with the pucks are BLOOMING within days! This is happening with every single place the pucks have been rested.  Just incredible.” -Australia</a:t>
            </a:r>
          </a:p>
        </p:txBody>
      </p:sp>
      <p:pic>
        <p:nvPicPr>
          <p:cNvPr id="7" name="Picture 6">
            <a:extLst>
              <a:ext uri="{FF2B5EF4-FFF2-40B4-BE49-F238E27FC236}">
                <a16:creationId xmlns:a16="http://schemas.microsoft.com/office/drawing/2014/main" id="{3B25FCB8-3A10-4BA4-9573-2E69870D16CA}"/>
              </a:ext>
            </a:extLst>
          </p:cNvPr>
          <p:cNvPicPr>
            <a:picLocks noChangeAspect="1"/>
          </p:cNvPicPr>
          <p:nvPr/>
        </p:nvPicPr>
        <p:blipFill>
          <a:blip r:embed="rId9"/>
          <a:stretch>
            <a:fillRect/>
          </a:stretch>
        </p:blipFill>
        <p:spPr>
          <a:xfrm>
            <a:off x="6889011" y="4982977"/>
            <a:ext cx="1888419" cy="1591194"/>
          </a:xfrm>
          <a:prstGeom prst="rect">
            <a:avLst/>
          </a:prstGeom>
        </p:spPr>
      </p:pic>
    </p:spTree>
    <p:extLst>
      <p:ext uri="{BB962C8B-B14F-4D97-AF65-F5344CB8AC3E}">
        <p14:creationId xmlns:p14="http://schemas.microsoft.com/office/powerpoint/2010/main" val="36975880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F9A032-4E72-4E04-B883-013541C88DB6}"/>
              </a:ext>
            </a:extLst>
          </p:cNvPr>
          <p:cNvSpPr/>
          <p:nvPr/>
        </p:nvSpPr>
        <p:spPr>
          <a:xfrm>
            <a:off x="2101727" y="144787"/>
            <a:ext cx="7988546" cy="80021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Corbel" panose="020B0503020204020204"/>
              </a:rPr>
              <a:t>HOW DID WE GET HERE? HISTORICAL BACKDROP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3" name="TextBox 2">
            <a:extLst>
              <a:ext uri="{FF2B5EF4-FFF2-40B4-BE49-F238E27FC236}">
                <a16:creationId xmlns:a16="http://schemas.microsoft.com/office/drawing/2014/main" id="{02A2958D-0065-41EA-A60B-55526877760A}"/>
              </a:ext>
            </a:extLst>
          </p:cNvPr>
          <p:cNvSpPr txBox="1"/>
          <p:nvPr/>
        </p:nvSpPr>
        <p:spPr>
          <a:xfrm>
            <a:off x="4272929" y="609005"/>
            <a:ext cx="6569242" cy="3416320"/>
          </a:xfrm>
          <a:prstGeom prst="rect">
            <a:avLst/>
          </a:prstGeom>
          <a:noFill/>
        </p:spPr>
        <p:txBody>
          <a:bodyPr wrap="square" rtlCol="0">
            <a:spAutoFit/>
          </a:bodyPr>
          <a:lstStyle/>
          <a:p>
            <a:r>
              <a:rPr lang="en-US" sz="3600" b="1" dirty="0"/>
              <a:t>The Seed War</a:t>
            </a:r>
            <a:br>
              <a:rPr lang="en-US" dirty="0"/>
            </a:br>
            <a:r>
              <a:rPr lang="en-US" dirty="0"/>
              <a:t>This goes back to the beginning, in the garden of Eden when the serpent told Adam and Eve:</a:t>
            </a:r>
            <a:br>
              <a:rPr lang="en-US" dirty="0"/>
            </a:br>
            <a:r>
              <a:rPr lang="en-US" dirty="0"/>
              <a:t>“For God doth know that in the day ye eat thereof, then your eyes shall be opened, and ye shall be as gods, knowing good and evil”   When God found they had eaten of the fruit he said to the serpent “I will put enmity (extreme hatred) between you and the woman, and between your seed (Satan) and her seed (Jesus). He will crush your head, and you will strike his heel.” </a:t>
            </a:r>
            <a:br>
              <a:rPr lang="en-US" dirty="0"/>
            </a:br>
            <a:br>
              <a:rPr lang="en-US" dirty="0"/>
            </a:br>
            <a:r>
              <a:rPr lang="en-US" dirty="0"/>
              <a:t> </a:t>
            </a:r>
          </a:p>
        </p:txBody>
      </p:sp>
      <p:pic>
        <p:nvPicPr>
          <p:cNvPr id="4" name="Picture 3">
            <a:extLst>
              <a:ext uri="{FF2B5EF4-FFF2-40B4-BE49-F238E27FC236}">
                <a16:creationId xmlns:a16="http://schemas.microsoft.com/office/drawing/2014/main" id="{A98F5880-A473-4CC4-8EDE-6EDD9C288FE3}"/>
              </a:ext>
            </a:extLst>
          </p:cNvPr>
          <p:cNvPicPr>
            <a:picLocks noChangeAspect="1"/>
          </p:cNvPicPr>
          <p:nvPr/>
        </p:nvPicPr>
        <p:blipFill rotWithShape="1">
          <a:blip r:embed="rId2"/>
          <a:srcRect l="15355" r="18411"/>
          <a:stretch/>
        </p:blipFill>
        <p:spPr>
          <a:xfrm>
            <a:off x="481264" y="618174"/>
            <a:ext cx="3477126" cy="2953001"/>
          </a:xfrm>
          <a:prstGeom prst="rect">
            <a:avLst/>
          </a:prstGeom>
        </p:spPr>
      </p:pic>
      <p:pic>
        <p:nvPicPr>
          <p:cNvPr id="6" name="Picture 5">
            <a:extLst>
              <a:ext uri="{FF2B5EF4-FFF2-40B4-BE49-F238E27FC236}">
                <a16:creationId xmlns:a16="http://schemas.microsoft.com/office/drawing/2014/main" id="{EFC75B1E-1BA8-443C-A6CD-1CF5AA737CED}"/>
              </a:ext>
            </a:extLst>
          </p:cNvPr>
          <p:cNvPicPr>
            <a:picLocks noChangeAspect="1"/>
          </p:cNvPicPr>
          <p:nvPr/>
        </p:nvPicPr>
        <p:blipFill>
          <a:blip r:embed="rId3"/>
          <a:stretch>
            <a:fillRect/>
          </a:stretch>
        </p:blipFill>
        <p:spPr>
          <a:xfrm>
            <a:off x="824319" y="3651299"/>
            <a:ext cx="2791016" cy="2608497"/>
          </a:xfrm>
          <a:prstGeom prst="rect">
            <a:avLst/>
          </a:prstGeom>
        </p:spPr>
      </p:pic>
      <p:sp>
        <p:nvSpPr>
          <p:cNvPr id="7" name="TextBox 6">
            <a:extLst>
              <a:ext uri="{FF2B5EF4-FFF2-40B4-BE49-F238E27FC236}">
                <a16:creationId xmlns:a16="http://schemas.microsoft.com/office/drawing/2014/main" id="{62B67068-1DF0-48EC-BA14-88D4A05AF980}"/>
              </a:ext>
            </a:extLst>
          </p:cNvPr>
          <p:cNvSpPr txBox="1"/>
          <p:nvPr/>
        </p:nvSpPr>
        <p:spPr>
          <a:xfrm>
            <a:off x="782558" y="6157582"/>
            <a:ext cx="3174618" cy="707886"/>
          </a:xfrm>
          <a:prstGeom prst="rect">
            <a:avLst/>
          </a:prstGeom>
          <a:noFill/>
        </p:spPr>
        <p:txBody>
          <a:bodyPr wrap="square" rtlCol="0">
            <a:spAutoFit/>
          </a:bodyPr>
          <a:lstStyle/>
          <a:p>
            <a:r>
              <a:rPr lang="en-US" sz="4000" dirty="0"/>
              <a:t>SEED = DNA</a:t>
            </a:r>
          </a:p>
        </p:txBody>
      </p:sp>
      <p:sp>
        <p:nvSpPr>
          <p:cNvPr id="9" name="TextBox 8">
            <a:extLst>
              <a:ext uri="{FF2B5EF4-FFF2-40B4-BE49-F238E27FC236}">
                <a16:creationId xmlns:a16="http://schemas.microsoft.com/office/drawing/2014/main" id="{09B8106A-ECD4-4B7E-90F0-91561CEE8A2F}"/>
              </a:ext>
            </a:extLst>
          </p:cNvPr>
          <p:cNvSpPr txBox="1"/>
          <p:nvPr/>
        </p:nvSpPr>
        <p:spPr>
          <a:xfrm>
            <a:off x="4272929" y="3725253"/>
            <a:ext cx="6979527" cy="2031325"/>
          </a:xfrm>
          <a:prstGeom prst="rect">
            <a:avLst/>
          </a:prstGeom>
          <a:noFill/>
        </p:spPr>
        <p:txBody>
          <a:bodyPr wrap="square" rtlCol="0">
            <a:spAutoFit/>
          </a:bodyPr>
          <a:lstStyle/>
          <a:p>
            <a:r>
              <a:rPr lang="en-US" dirty="0"/>
              <a:t>We are made in Gods image. </a:t>
            </a:r>
            <a:br>
              <a:rPr lang="en-US" dirty="0"/>
            </a:br>
            <a:br>
              <a:rPr lang="en-US" dirty="0"/>
            </a:br>
            <a:r>
              <a:rPr lang="en-US" dirty="0"/>
              <a:t>GOD has written HIS NAME in Every Strand of Human DNA</a:t>
            </a:r>
            <a:br>
              <a:rPr lang="en-US" dirty="0"/>
            </a:br>
            <a:r>
              <a:rPr lang="en-US" dirty="0">
                <a:hlinkClick r:id="rId4"/>
              </a:rPr>
              <a:t>https://www.drrobertyoung.com/post/god-has-written-his-name-in-every-strand-of-your-dna</a:t>
            </a:r>
            <a:r>
              <a:rPr lang="en-US" dirty="0"/>
              <a:t> </a:t>
            </a:r>
          </a:p>
          <a:p>
            <a:endParaRPr lang="en-US" dirty="0"/>
          </a:p>
          <a:p>
            <a:endParaRPr lang="en-US" dirty="0"/>
          </a:p>
        </p:txBody>
      </p:sp>
      <p:sp>
        <p:nvSpPr>
          <p:cNvPr id="11" name="TextBox 10">
            <a:extLst>
              <a:ext uri="{FF2B5EF4-FFF2-40B4-BE49-F238E27FC236}">
                <a16:creationId xmlns:a16="http://schemas.microsoft.com/office/drawing/2014/main" id="{80337C2E-34F8-4C21-9338-C5E193DA400E}"/>
              </a:ext>
            </a:extLst>
          </p:cNvPr>
          <p:cNvSpPr txBox="1"/>
          <p:nvPr/>
        </p:nvSpPr>
        <p:spPr>
          <a:xfrm>
            <a:off x="4272929" y="5336466"/>
            <a:ext cx="6976155" cy="923330"/>
          </a:xfrm>
          <a:prstGeom prst="rect">
            <a:avLst/>
          </a:prstGeom>
          <a:noFill/>
        </p:spPr>
        <p:txBody>
          <a:bodyPr wrap="square" rtlCol="0">
            <a:spAutoFit/>
          </a:bodyPr>
          <a:lstStyle/>
          <a:p>
            <a:r>
              <a:rPr lang="en-US" dirty="0"/>
              <a:t>Satan despises everything that is made in Gods image, and has been striving for thousands of years to take Gods creation and corrupt it so that it is no longer part of God’s kingdom. </a:t>
            </a:r>
          </a:p>
        </p:txBody>
      </p:sp>
    </p:spTree>
    <p:extLst>
      <p:ext uri="{BB962C8B-B14F-4D97-AF65-F5344CB8AC3E}">
        <p14:creationId xmlns:p14="http://schemas.microsoft.com/office/powerpoint/2010/main" val="28739944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4" name="Rectangle 3">
            <a:extLst>
              <a:ext uri="{FF2B5EF4-FFF2-40B4-BE49-F238E27FC236}">
                <a16:creationId xmlns:a16="http://schemas.microsoft.com/office/drawing/2014/main" id="{4DA74578-1605-422D-AEF8-2CF21F601BCE}"/>
              </a:ext>
            </a:extLst>
          </p:cNvPr>
          <p:cNvSpPr/>
          <p:nvPr/>
        </p:nvSpPr>
        <p:spPr>
          <a:xfrm>
            <a:off x="2101727" y="144787"/>
            <a:ext cx="7988546" cy="80021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Corbel" panose="020B0503020204020204"/>
              </a:rPr>
              <a:t>HOW DID WE GET HERE? THE DAYS OF NOAH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3" name="TextBox 2">
            <a:extLst>
              <a:ext uri="{FF2B5EF4-FFF2-40B4-BE49-F238E27FC236}">
                <a16:creationId xmlns:a16="http://schemas.microsoft.com/office/drawing/2014/main" id="{ABAA82D0-C8B3-4C47-ABD7-7F32EAF62840}"/>
              </a:ext>
            </a:extLst>
          </p:cNvPr>
          <p:cNvSpPr txBox="1"/>
          <p:nvPr/>
        </p:nvSpPr>
        <p:spPr>
          <a:xfrm>
            <a:off x="435773" y="597943"/>
            <a:ext cx="11756227" cy="461665"/>
          </a:xfrm>
          <a:prstGeom prst="rect">
            <a:avLst/>
          </a:prstGeom>
          <a:noFill/>
        </p:spPr>
        <p:txBody>
          <a:bodyPr wrap="square" rtlCol="0">
            <a:spAutoFit/>
          </a:bodyPr>
          <a:lstStyle/>
          <a:p>
            <a:r>
              <a:rPr lang="en-US" sz="2400" dirty="0">
                <a:solidFill>
                  <a:srgbClr val="00B0F0"/>
                </a:solidFill>
              </a:rPr>
              <a:t>Jesus said “As it was in the </a:t>
            </a:r>
            <a:r>
              <a:rPr lang="en-US" sz="2400" b="1" dirty="0">
                <a:solidFill>
                  <a:srgbClr val="00B0F0"/>
                </a:solidFill>
              </a:rPr>
              <a:t>days</a:t>
            </a:r>
            <a:r>
              <a:rPr lang="en-US" sz="2400" dirty="0">
                <a:solidFill>
                  <a:srgbClr val="00B0F0"/>
                </a:solidFill>
              </a:rPr>
              <a:t> </a:t>
            </a:r>
            <a:r>
              <a:rPr lang="en-US" sz="2400" b="1" dirty="0">
                <a:solidFill>
                  <a:srgbClr val="00B0F0"/>
                </a:solidFill>
              </a:rPr>
              <a:t>of</a:t>
            </a:r>
            <a:r>
              <a:rPr lang="en-US" sz="2400" dirty="0">
                <a:solidFill>
                  <a:srgbClr val="00B0F0"/>
                </a:solidFill>
              </a:rPr>
              <a:t> </a:t>
            </a:r>
            <a:r>
              <a:rPr lang="en-US" sz="2400" b="1" dirty="0">
                <a:solidFill>
                  <a:srgbClr val="00B0F0"/>
                </a:solidFill>
              </a:rPr>
              <a:t>Noah</a:t>
            </a:r>
            <a:r>
              <a:rPr lang="en-US" sz="2400" dirty="0">
                <a:solidFill>
                  <a:srgbClr val="00B0F0"/>
                </a:solidFill>
              </a:rPr>
              <a:t>, so will it be at the coming of the Son of Man”</a:t>
            </a:r>
          </a:p>
        </p:txBody>
      </p:sp>
      <p:sp>
        <p:nvSpPr>
          <p:cNvPr id="6" name="TextBox 5">
            <a:extLst>
              <a:ext uri="{FF2B5EF4-FFF2-40B4-BE49-F238E27FC236}">
                <a16:creationId xmlns:a16="http://schemas.microsoft.com/office/drawing/2014/main" id="{46F9A1DA-BC08-405A-BE09-7EC31DB1FB81}"/>
              </a:ext>
            </a:extLst>
          </p:cNvPr>
          <p:cNvSpPr txBox="1"/>
          <p:nvPr/>
        </p:nvSpPr>
        <p:spPr>
          <a:xfrm>
            <a:off x="335564" y="1091718"/>
            <a:ext cx="5638352" cy="1754326"/>
          </a:xfrm>
          <a:prstGeom prst="rect">
            <a:avLst/>
          </a:prstGeom>
          <a:noFill/>
        </p:spPr>
        <p:txBody>
          <a:bodyPr wrap="square" rtlCol="0">
            <a:spAutoFit/>
          </a:bodyPr>
          <a:lstStyle/>
          <a:p>
            <a:r>
              <a:rPr lang="en-US" b="1" baseline="30000" dirty="0"/>
              <a:t>“ </a:t>
            </a:r>
            <a:r>
              <a:rPr lang="en-US" dirty="0"/>
              <a:t>And God saw that the wickedness of man was great in the earth, and that every imagination of the thoughts of his heart was only evil continually.</a:t>
            </a:r>
          </a:p>
          <a:p>
            <a:r>
              <a:rPr lang="en-US" b="1" baseline="30000" dirty="0"/>
              <a:t> </a:t>
            </a:r>
            <a:r>
              <a:rPr lang="en-US" dirty="0"/>
              <a:t>And it repented the </a:t>
            </a:r>
            <a:r>
              <a:rPr lang="en-US" cap="small" dirty="0"/>
              <a:t>Lord</a:t>
            </a:r>
            <a:r>
              <a:rPr lang="en-US" dirty="0"/>
              <a:t> that he had made man (and every creature) on the earth, and it grieved his heart.”</a:t>
            </a:r>
            <a:br>
              <a:rPr lang="en-US" dirty="0"/>
            </a:br>
            <a:r>
              <a:rPr lang="en-US" dirty="0"/>
              <a:t>Genesis 6:6</a:t>
            </a:r>
          </a:p>
        </p:txBody>
      </p:sp>
      <p:pic>
        <p:nvPicPr>
          <p:cNvPr id="9" name="Picture 8">
            <a:extLst>
              <a:ext uri="{FF2B5EF4-FFF2-40B4-BE49-F238E27FC236}">
                <a16:creationId xmlns:a16="http://schemas.microsoft.com/office/drawing/2014/main" id="{632B9884-1164-4CCD-BD25-79AEC2560054}"/>
              </a:ext>
            </a:extLst>
          </p:cNvPr>
          <p:cNvPicPr>
            <a:picLocks noChangeAspect="1"/>
          </p:cNvPicPr>
          <p:nvPr/>
        </p:nvPicPr>
        <p:blipFill>
          <a:blip r:embed="rId2"/>
          <a:stretch>
            <a:fillRect/>
          </a:stretch>
        </p:blipFill>
        <p:spPr>
          <a:xfrm>
            <a:off x="7017796" y="2486248"/>
            <a:ext cx="4995559" cy="1885503"/>
          </a:xfrm>
          <a:prstGeom prst="rect">
            <a:avLst/>
          </a:prstGeom>
        </p:spPr>
      </p:pic>
      <p:sp>
        <p:nvSpPr>
          <p:cNvPr id="10" name="Rectangle 9">
            <a:extLst>
              <a:ext uri="{FF2B5EF4-FFF2-40B4-BE49-F238E27FC236}">
                <a16:creationId xmlns:a16="http://schemas.microsoft.com/office/drawing/2014/main" id="{A3DED4A1-EB7F-48BE-9C96-A1300998AB21}"/>
              </a:ext>
            </a:extLst>
          </p:cNvPr>
          <p:cNvSpPr/>
          <p:nvPr/>
        </p:nvSpPr>
        <p:spPr>
          <a:xfrm>
            <a:off x="6604509" y="5233167"/>
            <a:ext cx="5587491" cy="923330"/>
          </a:xfrm>
          <a:prstGeom prst="rect">
            <a:avLst/>
          </a:prstGeom>
        </p:spPr>
        <p:txBody>
          <a:bodyPr wrap="square">
            <a:spAutoFit/>
          </a:bodyPr>
          <a:lstStyle/>
          <a:p>
            <a:r>
              <a:rPr lang="en-US" dirty="0"/>
              <a:t>Miscegenation refers to the mixing of races or species. </a:t>
            </a:r>
          </a:p>
          <a:p>
            <a:r>
              <a:rPr lang="en-US" dirty="0"/>
              <a:t>This was extreme cross species genetics involving the seed of the fallen angels themselves. </a:t>
            </a:r>
          </a:p>
        </p:txBody>
      </p:sp>
      <p:pic>
        <p:nvPicPr>
          <p:cNvPr id="11" name="Picture 10">
            <a:extLst>
              <a:ext uri="{FF2B5EF4-FFF2-40B4-BE49-F238E27FC236}">
                <a16:creationId xmlns:a16="http://schemas.microsoft.com/office/drawing/2014/main" id="{7D17E365-20D7-4BCD-87E5-0F6D504B035F}"/>
              </a:ext>
            </a:extLst>
          </p:cNvPr>
          <p:cNvPicPr>
            <a:picLocks noChangeAspect="1"/>
          </p:cNvPicPr>
          <p:nvPr/>
        </p:nvPicPr>
        <p:blipFill rotWithShape="1">
          <a:blip r:embed="rId3"/>
          <a:srcRect t="54407"/>
          <a:stretch/>
        </p:blipFill>
        <p:spPr>
          <a:xfrm>
            <a:off x="7017796" y="4311142"/>
            <a:ext cx="4995560" cy="786438"/>
          </a:xfrm>
          <a:prstGeom prst="rect">
            <a:avLst/>
          </a:prstGeom>
        </p:spPr>
      </p:pic>
      <p:sp>
        <p:nvSpPr>
          <p:cNvPr id="12" name="TextBox 11">
            <a:extLst>
              <a:ext uri="{FF2B5EF4-FFF2-40B4-BE49-F238E27FC236}">
                <a16:creationId xmlns:a16="http://schemas.microsoft.com/office/drawing/2014/main" id="{C22C4B3E-5C2A-48EF-AB12-8B3C187D767C}"/>
              </a:ext>
            </a:extLst>
          </p:cNvPr>
          <p:cNvSpPr txBox="1"/>
          <p:nvPr/>
        </p:nvSpPr>
        <p:spPr>
          <a:xfrm>
            <a:off x="6398845" y="945006"/>
            <a:ext cx="5444291" cy="2031325"/>
          </a:xfrm>
          <a:prstGeom prst="rect">
            <a:avLst/>
          </a:prstGeom>
          <a:noFill/>
        </p:spPr>
        <p:txBody>
          <a:bodyPr wrap="square" rtlCol="0">
            <a:spAutoFit/>
          </a:bodyPr>
          <a:lstStyle/>
          <a:p>
            <a:r>
              <a:rPr lang="en-US" dirty="0"/>
              <a:t>The “Book of Giants” was one of the many manuscripts found in the caves of Qumran in 1947 now known as the “Dead Sea Scrolls” The book of giants describes in detail how the fallen angels insidiously corrupted the genetics of all flesh on the earth. </a:t>
            </a:r>
          </a:p>
          <a:p>
            <a:br>
              <a:rPr lang="en-US" dirty="0"/>
            </a:br>
            <a:endParaRPr lang="en-US" dirty="0"/>
          </a:p>
        </p:txBody>
      </p:sp>
      <p:pic>
        <p:nvPicPr>
          <p:cNvPr id="1026" name="Picture 2" descr="Chimera -classic Picture, Chimera -classic Image">
            <a:extLst>
              <a:ext uri="{FF2B5EF4-FFF2-40B4-BE49-F238E27FC236}">
                <a16:creationId xmlns:a16="http://schemas.microsoft.com/office/drawing/2014/main" id="{85736695-B10C-4E01-B835-AE9318E8FD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368" y="2654202"/>
            <a:ext cx="5102625" cy="360585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12C351C2-A139-4B63-A096-43BE2DAA671B}"/>
              </a:ext>
            </a:extLst>
          </p:cNvPr>
          <p:cNvPicPr>
            <a:picLocks noChangeAspect="1"/>
          </p:cNvPicPr>
          <p:nvPr/>
        </p:nvPicPr>
        <p:blipFill rotWithShape="1">
          <a:blip r:embed="rId5"/>
          <a:srcRect t="26159" b="24420"/>
          <a:stretch/>
        </p:blipFill>
        <p:spPr>
          <a:xfrm>
            <a:off x="3549315" y="5109695"/>
            <a:ext cx="2546685" cy="836406"/>
          </a:xfrm>
          <a:prstGeom prst="rect">
            <a:avLst/>
          </a:prstGeom>
        </p:spPr>
      </p:pic>
      <p:sp>
        <p:nvSpPr>
          <p:cNvPr id="14" name="TextBox 13">
            <a:extLst>
              <a:ext uri="{FF2B5EF4-FFF2-40B4-BE49-F238E27FC236}">
                <a16:creationId xmlns:a16="http://schemas.microsoft.com/office/drawing/2014/main" id="{65AA1628-B706-42E2-AE54-80E7C2B4ACDF}"/>
              </a:ext>
            </a:extLst>
          </p:cNvPr>
          <p:cNvSpPr txBox="1"/>
          <p:nvPr/>
        </p:nvSpPr>
        <p:spPr>
          <a:xfrm>
            <a:off x="4369235" y="3080900"/>
            <a:ext cx="2702939" cy="1815882"/>
          </a:xfrm>
          <a:prstGeom prst="rect">
            <a:avLst/>
          </a:prstGeom>
          <a:noFill/>
        </p:spPr>
        <p:txBody>
          <a:bodyPr wrap="square" rtlCol="0">
            <a:spAutoFit/>
          </a:bodyPr>
          <a:lstStyle/>
          <a:p>
            <a:r>
              <a:rPr lang="en-US" sz="2000" b="1" dirty="0">
                <a:solidFill>
                  <a:prstClr val="white"/>
                </a:solidFill>
              </a:rPr>
              <a:t>HAPPENING DURING </a:t>
            </a:r>
            <a:br>
              <a:rPr lang="en-US" sz="2000" b="1" dirty="0">
                <a:solidFill>
                  <a:prstClr val="white"/>
                </a:solidFill>
              </a:rPr>
            </a:br>
            <a:r>
              <a:rPr lang="en-US" sz="2000" b="1" dirty="0">
                <a:solidFill>
                  <a:prstClr val="white"/>
                </a:solidFill>
              </a:rPr>
              <a:t>DAYS OF NOAH</a:t>
            </a:r>
            <a:br>
              <a:rPr lang="en-US" dirty="0">
                <a:solidFill>
                  <a:prstClr val="white"/>
                </a:solidFill>
              </a:rPr>
            </a:br>
            <a:r>
              <a:rPr lang="en-US" dirty="0">
                <a:solidFill>
                  <a:prstClr val="white"/>
                </a:solidFill>
              </a:rPr>
              <a:t>-Genetic Modification</a:t>
            </a:r>
            <a:br>
              <a:rPr lang="en-US" dirty="0">
                <a:solidFill>
                  <a:prstClr val="white"/>
                </a:solidFill>
              </a:rPr>
            </a:br>
            <a:r>
              <a:rPr lang="en-US" dirty="0">
                <a:solidFill>
                  <a:prstClr val="white"/>
                </a:solidFill>
              </a:rPr>
              <a:t>-Transhumanism</a:t>
            </a:r>
            <a:br>
              <a:rPr lang="en-US" dirty="0">
                <a:solidFill>
                  <a:prstClr val="white"/>
                </a:solidFill>
              </a:rPr>
            </a:br>
            <a:r>
              <a:rPr lang="en-US" dirty="0">
                <a:solidFill>
                  <a:prstClr val="white"/>
                </a:solidFill>
              </a:rPr>
              <a:t>-Beastiality</a:t>
            </a:r>
            <a:br>
              <a:rPr lang="en-US" dirty="0">
                <a:solidFill>
                  <a:prstClr val="white"/>
                </a:solidFill>
              </a:rPr>
            </a:br>
            <a:endParaRPr lang="en-US" dirty="0"/>
          </a:p>
        </p:txBody>
      </p:sp>
    </p:spTree>
    <p:extLst>
      <p:ext uri="{BB962C8B-B14F-4D97-AF65-F5344CB8AC3E}">
        <p14:creationId xmlns:p14="http://schemas.microsoft.com/office/powerpoint/2010/main" val="1177185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4" name="Rectangle 3">
            <a:extLst>
              <a:ext uri="{FF2B5EF4-FFF2-40B4-BE49-F238E27FC236}">
                <a16:creationId xmlns:a16="http://schemas.microsoft.com/office/drawing/2014/main" id="{D6611B13-CF65-452F-AD3B-9925F82DFB7C}"/>
              </a:ext>
            </a:extLst>
          </p:cNvPr>
          <p:cNvSpPr/>
          <p:nvPr/>
        </p:nvSpPr>
        <p:spPr>
          <a:xfrm>
            <a:off x="2839453" y="0"/>
            <a:ext cx="6256421" cy="80021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Corbel" panose="020B0503020204020204"/>
              </a:rPr>
              <a:t>HOW DID WE GET HERE?  NOAH’S ARK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2" name="TextBox 1">
            <a:extLst>
              <a:ext uri="{FF2B5EF4-FFF2-40B4-BE49-F238E27FC236}">
                <a16:creationId xmlns:a16="http://schemas.microsoft.com/office/drawing/2014/main" id="{3F75A890-0817-4E94-894D-7C6C82D12CEC}"/>
              </a:ext>
            </a:extLst>
          </p:cNvPr>
          <p:cNvSpPr txBox="1"/>
          <p:nvPr/>
        </p:nvSpPr>
        <p:spPr>
          <a:xfrm>
            <a:off x="1391652" y="795141"/>
            <a:ext cx="10315074" cy="923330"/>
          </a:xfrm>
          <a:prstGeom prst="rect">
            <a:avLst/>
          </a:prstGeom>
          <a:noFill/>
        </p:spPr>
        <p:txBody>
          <a:bodyPr wrap="square" rtlCol="0">
            <a:spAutoFit/>
          </a:bodyPr>
          <a:lstStyle/>
          <a:p>
            <a:r>
              <a:rPr lang="en-US" dirty="0"/>
              <a:t>God put animals onto the Ark, each  ACCORDING TO ITS KIND. (not genetically modified) </a:t>
            </a:r>
            <a:br>
              <a:rPr lang="en-US" dirty="0"/>
            </a:br>
            <a:br>
              <a:rPr lang="en-US" dirty="0"/>
            </a:br>
            <a:r>
              <a:rPr lang="en-US" dirty="0"/>
              <a:t>Noah was  “righteous in his generation” (not genetically modified)</a:t>
            </a:r>
          </a:p>
        </p:txBody>
      </p:sp>
      <p:sp>
        <p:nvSpPr>
          <p:cNvPr id="3" name="TextBox 2">
            <a:extLst>
              <a:ext uri="{FF2B5EF4-FFF2-40B4-BE49-F238E27FC236}">
                <a16:creationId xmlns:a16="http://schemas.microsoft.com/office/drawing/2014/main" id="{B990A9EE-FF19-4FC6-A5E4-CF543741BF76}"/>
              </a:ext>
            </a:extLst>
          </p:cNvPr>
          <p:cNvSpPr txBox="1"/>
          <p:nvPr/>
        </p:nvSpPr>
        <p:spPr>
          <a:xfrm>
            <a:off x="8398042" y="2708533"/>
            <a:ext cx="3308684" cy="2862322"/>
          </a:xfrm>
          <a:prstGeom prst="rect">
            <a:avLst/>
          </a:prstGeom>
          <a:noFill/>
        </p:spPr>
        <p:txBody>
          <a:bodyPr wrap="square" rtlCol="0">
            <a:spAutoFit/>
          </a:bodyPr>
          <a:lstStyle/>
          <a:p>
            <a:r>
              <a:rPr lang="en-US" sz="3600" dirty="0"/>
              <a:t>God only wanted pure genetic material that he created on the Ark. </a:t>
            </a:r>
          </a:p>
        </p:txBody>
      </p:sp>
      <p:pic>
        <p:nvPicPr>
          <p:cNvPr id="6" name="Picture 5">
            <a:extLst>
              <a:ext uri="{FF2B5EF4-FFF2-40B4-BE49-F238E27FC236}">
                <a16:creationId xmlns:a16="http://schemas.microsoft.com/office/drawing/2014/main" id="{84B417AF-43E9-4263-BCEE-82BB0D217593}"/>
              </a:ext>
            </a:extLst>
          </p:cNvPr>
          <p:cNvPicPr>
            <a:picLocks noChangeAspect="1"/>
          </p:cNvPicPr>
          <p:nvPr/>
        </p:nvPicPr>
        <p:blipFill>
          <a:blip r:embed="rId2"/>
          <a:stretch>
            <a:fillRect/>
          </a:stretch>
        </p:blipFill>
        <p:spPr>
          <a:xfrm>
            <a:off x="128838" y="2229054"/>
            <a:ext cx="7920288" cy="4444719"/>
          </a:xfrm>
          <a:prstGeom prst="rect">
            <a:avLst/>
          </a:prstGeom>
        </p:spPr>
      </p:pic>
      <p:pic>
        <p:nvPicPr>
          <p:cNvPr id="7" name="Picture 6">
            <a:extLst>
              <a:ext uri="{FF2B5EF4-FFF2-40B4-BE49-F238E27FC236}">
                <a16:creationId xmlns:a16="http://schemas.microsoft.com/office/drawing/2014/main" id="{30951544-FD3A-4140-9126-EE3260B61E79}"/>
              </a:ext>
            </a:extLst>
          </p:cNvPr>
          <p:cNvPicPr>
            <a:picLocks noChangeAspect="1"/>
          </p:cNvPicPr>
          <p:nvPr/>
        </p:nvPicPr>
        <p:blipFill rotWithShape="1">
          <a:blip r:embed="rId3"/>
          <a:srcRect l="5877" t="1816" r="5808" b="2583"/>
          <a:stretch/>
        </p:blipFill>
        <p:spPr>
          <a:xfrm>
            <a:off x="5588668" y="2292844"/>
            <a:ext cx="2286000" cy="2272311"/>
          </a:xfrm>
          <a:prstGeom prst="ellipse">
            <a:avLst/>
          </a:prstGeom>
        </p:spPr>
      </p:pic>
    </p:spTree>
    <p:extLst>
      <p:ext uri="{BB962C8B-B14F-4D97-AF65-F5344CB8AC3E}">
        <p14:creationId xmlns:p14="http://schemas.microsoft.com/office/powerpoint/2010/main" val="34543236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6219F3-E559-447F-BEFD-78CFD3C054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3637" y="2405696"/>
            <a:ext cx="4201527" cy="4391392"/>
          </a:xfrm>
          <a:prstGeom prst="rect">
            <a:avLst/>
          </a:prstGeom>
        </p:spPr>
      </p:pic>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4" name="Rectangle 3">
            <a:extLst>
              <a:ext uri="{FF2B5EF4-FFF2-40B4-BE49-F238E27FC236}">
                <a16:creationId xmlns:a16="http://schemas.microsoft.com/office/drawing/2014/main" id="{D6611B13-CF65-452F-AD3B-9925F82DFB7C}"/>
              </a:ext>
            </a:extLst>
          </p:cNvPr>
          <p:cNvSpPr/>
          <p:nvPr/>
        </p:nvSpPr>
        <p:spPr>
          <a:xfrm>
            <a:off x="1429387" y="62042"/>
            <a:ext cx="8770447" cy="123110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Corbel" panose="020B0503020204020204"/>
              </a:rPr>
              <a:t>HOW DID WE GET HERE?  NIMROD, TRANSHUMANISM, </a:t>
            </a:r>
            <a:br>
              <a:rPr lang="en-US" sz="2800" dirty="0">
                <a:solidFill>
                  <a:prstClr val="white"/>
                </a:solidFill>
                <a:latin typeface="Corbel" panose="020B0503020204020204"/>
              </a:rPr>
            </a:br>
            <a:r>
              <a:rPr lang="en-US" sz="2800" dirty="0">
                <a:solidFill>
                  <a:prstClr val="white"/>
                </a:solidFill>
                <a:latin typeface="Corbel" panose="020B0503020204020204"/>
              </a:rPr>
              <a:t>TOWER OF BABEL AND ARTIFICIAL INTELLIGENCE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2" name="TextBox 1">
            <a:extLst>
              <a:ext uri="{FF2B5EF4-FFF2-40B4-BE49-F238E27FC236}">
                <a16:creationId xmlns:a16="http://schemas.microsoft.com/office/drawing/2014/main" id="{3F75A890-0817-4E94-894D-7C6C82D12CEC}"/>
              </a:ext>
            </a:extLst>
          </p:cNvPr>
          <p:cNvSpPr txBox="1"/>
          <p:nvPr/>
        </p:nvSpPr>
        <p:spPr>
          <a:xfrm>
            <a:off x="6025164" y="1493800"/>
            <a:ext cx="5633435" cy="4524315"/>
          </a:xfrm>
          <a:prstGeom prst="rect">
            <a:avLst/>
          </a:prstGeom>
          <a:noFill/>
        </p:spPr>
        <p:txBody>
          <a:bodyPr wrap="square" rtlCol="0">
            <a:spAutoFit/>
          </a:bodyPr>
          <a:lstStyle/>
          <a:p>
            <a:r>
              <a:rPr lang="en-US" dirty="0"/>
              <a:t>Noah cursed his son Ham, who later on had a son called Cush, who then became Nimrod who was the first transhuman on the earth after Noah. Nimrod became the founder of the Babylonian mystery schools and the tower of babel. Noah also cursed all of the Canaanites the land of the giants who were also transhuman hybrids, not of pure genetic material. </a:t>
            </a:r>
            <a:br>
              <a:rPr lang="en-US" dirty="0"/>
            </a:br>
            <a:br>
              <a:rPr lang="en-US" dirty="0"/>
            </a:br>
            <a:r>
              <a:rPr lang="en-US" dirty="0"/>
              <a:t>This was rooted in the Babylonian mystery schools which led to the tower of babel, which was the intellectual equivalent of the artificial intelligence, transhumanist movement that is happening today. </a:t>
            </a:r>
            <a:br>
              <a:rPr lang="en-US" dirty="0"/>
            </a:br>
            <a:br>
              <a:rPr lang="en-US" dirty="0"/>
            </a:br>
            <a:r>
              <a:rPr lang="en-US" dirty="0"/>
              <a:t>The Babylonian mystery schools also founded what we know today as the beast system, members of whom are the “Children of Darkness” </a:t>
            </a:r>
          </a:p>
        </p:txBody>
      </p:sp>
      <p:pic>
        <p:nvPicPr>
          <p:cNvPr id="10" name="Picture 9">
            <a:extLst>
              <a:ext uri="{FF2B5EF4-FFF2-40B4-BE49-F238E27FC236}">
                <a16:creationId xmlns:a16="http://schemas.microsoft.com/office/drawing/2014/main" id="{FBFB1D41-2202-4C1E-AC3C-B39CF89CF4DF}"/>
              </a:ext>
            </a:extLst>
          </p:cNvPr>
          <p:cNvPicPr>
            <a:picLocks noChangeAspect="1"/>
          </p:cNvPicPr>
          <p:nvPr/>
        </p:nvPicPr>
        <p:blipFill rotWithShape="1">
          <a:blip r:embed="rId3">
            <a:extLst>
              <a:ext uri="{28A0092B-C50C-407E-A947-70E740481C1C}">
                <a14:useLocalDpi xmlns:a14="http://schemas.microsoft.com/office/drawing/2010/main" val="0"/>
              </a:ext>
            </a:extLst>
          </a:blip>
          <a:srcRect l="22181"/>
          <a:stretch/>
        </p:blipFill>
        <p:spPr>
          <a:xfrm>
            <a:off x="0" y="1004887"/>
            <a:ext cx="5633435" cy="5853113"/>
          </a:xfrm>
          <a:prstGeom prst="rect">
            <a:avLst/>
          </a:prstGeom>
        </p:spPr>
      </p:pic>
    </p:spTree>
    <p:extLst>
      <p:ext uri="{BB962C8B-B14F-4D97-AF65-F5344CB8AC3E}">
        <p14:creationId xmlns:p14="http://schemas.microsoft.com/office/powerpoint/2010/main" val="213858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F9A032-4E72-4E04-B883-013541C88DB6}"/>
              </a:ext>
            </a:extLst>
          </p:cNvPr>
          <p:cNvSpPr/>
          <p:nvPr/>
        </p:nvSpPr>
        <p:spPr>
          <a:xfrm>
            <a:off x="910601" y="144787"/>
            <a:ext cx="10370798" cy="80021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Corbel" panose="020B0503020204020204"/>
              </a:rPr>
              <a:t>THE INTENTIONAL DESTRUCTION OF THE TEMPLE (HUMAN DNA)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2" name="TextBox 1">
            <a:extLst>
              <a:ext uri="{FF2B5EF4-FFF2-40B4-BE49-F238E27FC236}">
                <a16:creationId xmlns:a16="http://schemas.microsoft.com/office/drawing/2014/main" id="{1ED98E14-48DF-4533-B653-6BEBC91D086F}"/>
              </a:ext>
            </a:extLst>
          </p:cNvPr>
          <p:cNvSpPr txBox="1"/>
          <p:nvPr/>
        </p:nvSpPr>
        <p:spPr>
          <a:xfrm>
            <a:off x="1167063" y="740469"/>
            <a:ext cx="10114336" cy="1200329"/>
          </a:xfrm>
          <a:prstGeom prst="rect">
            <a:avLst/>
          </a:prstGeom>
          <a:noFill/>
        </p:spPr>
        <p:txBody>
          <a:bodyPr wrap="square" rtlCol="0">
            <a:spAutoFit/>
          </a:bodyPr>
          <a:lstStyle/>
          <a:p>
            <a:r>
              <a:rPr lang="en-US" dirty="0"/>
              <a:t>“Do you not know that your body is a temple of the Holy Spirit who is in you, whom you have received from God? You are not your own; you were bought at a price. Therefore glorify God with your body” </a:t>
            </a:r>
            <a:br>
              <a:rPr lang="en-US" dirty="0"/>
            </a:br>
            <a:r>
              <a:rPr lang="en-US" dirty="0"/>
              <a:t>1 Corinthians 6:19</a:t>
            </a:r>
            <a:br>
              <a:rPr lang="en-US" dirty="0"/>
            </a:br>
            <a:endParaRPr lang="en-US" dirty="0"/>
          </a:p>
        </p:txBody>
      </p:sp>
      <p:sp>
        <p:nvSpPr>
          <p:cNvPr id="3" name="TextBox 2">
            <a:extLst>
              <a:ext uri="{FF2B5EF4-FFF2-40B4-BE49-F238E27FC236}">
                <a16:creationId xmlns:a16="http://schemas.microsoft.com/office/drawing/2014/main" id="{7B475D27-E6BA-4BD6-B974-B1967AF6A6BE}"/>
              </a:ext>
            </a:extLst>
          </p:cNvPr>
          <p:cNvSpPr txBox="1"/>
          <p:nvPr/>
        </p:nvSpPr>
        <p:spPr>
          <a:xfrm>
            <a:off x="8510337" y="2540194"/>
            <a:ext cx="3681663" cy="3416320"/>
          </a:xfrm>
          <a:prstGeom prst="rect">
            <a:avLst/>
          </a:prstGeom>
          <a:noFill/>
        </p:spPr>
        <p:txBody>
          <a:bodyPr wrap="square" rtlCol="0">
            <a:spAutoFit/>
          </a:bodyPr>
          <a:lstStyle/>
          <a:p>
            <a:r>
              <a:rPr lang="en-US" dirty="0"/>
              <a:t>“The Covid “Vaccine”  is a Genetic modification technology designed change your God given DNA and permanently weaken your immune system. </a:t>
            </a:r>
            <a:br>
              <a:rPr lang="en-US" dirty="0"/>
            </a:br>
            <a:br>
              <a:rPr lang="en-US" dirty="0"/>
            </a:br>
            <a:r>
              <a:rPr lang="en-US" dirty="0"/>
              <a:t>They want us dead. Those that survive will be chronically sick for life. Those that have multiple boosters will be moved into the transhumanism movement.” </a:t>
            </a:r>
            <a:br>
              <a:rPr lang="en-US" dirty="0"/>
            </a:br>
            <a:r>
              <a:rPr lang="en-US" dirty="0"/>
              <a:t>Dr. Sherry Tenpenny</a:t>
            </a:r>
          </a:p>
        </p:txBody>
      </p:sp>
      <p:sp>
        <p:nvSpPr>
          <p:cNvPr id="4" name="TextBox 3">
            <a:extLst>
              <a:ext uri="{FF2B5EF4-FFF2-40B4-BE49-F238E27FC236}">
                <a16:creationId xmlns:a16="http://schemas.microsoft.com/office/drawing/2014/main" id="{25A1E3EA-BA71-490E-8107-2BB795EF3EA7}"/>
              </a:ext>
            </a:extLst>
          </p:cNvPr>
          <p:cNvSpPr txBox="1"/>
          <p:nvPr/>
        </p:nvSpPr>
        <p:spPr>
          <a:xfrm>
            <a:off x="429338" y="1742277"/>
            <a:ext cx="9291605" cy="523220"/>
          </a:xfrm>
          <a:prstGeom prst="rect">
            <a:avLst/>
          </a:prstGeom>
          <a:noFill/>
        </p:spPr>
        <p:txBody>
          <a:bodyPr wrap="square" rtlCol="0">
            <a:spAutoFit/>
          </a:bodyPr>
          <a:lstStyle/>
          <a:p>
            <a:r>
              <a:rPr lang="en-US" sz="2800" dirty="0"/>
              <a:t>GOD CAN SEE HIS DNA. THE LORD KNOWS WHO IS HIS.</a:t>
            </a:r>
          </a:p>
        </p:txBody>
      </p:sp>
      <p:sp>
        <p:nvSpPr>
          <p:cNvPr id="6" name="TextBox 5">
            <a:extLst>
              <a:ext uri="{FF2B5EF4-FFF2-40B4-BE49-F238E27FC236}">
                <a16:creationId xmlns:a16="http://schemas.microsoft.com/office/drawing/2014/main" id="{AA3CE8F9-2A33-46CC-B61D-9B4F0E56372A}"/>
              </a:ext>
            </a:extLst>
          </p:cNvPr>
          <p:cNvSpPr txBox="1"/>
          <p:nvPr/>
        </p:nvSpPr>
        <p:spPr>
          <a:xfrm>
            <a:off x="321054" y="2536480"/>
            <a:ext cx="4960810" cy="4247317"/>
          </a:xfrm>
          <a:prstGeom prst="rect">
            <a:avLst/>
          </a:prstGeom>
          <a:noFill/>
        </p:spPr>
        <p:txBody>
          <a:bodyPr wrap="square" rtlCol="0">
            <a:spAutoFit/>
          </a:bodyPr>
          <a:lstStyle/>
          <a:p>
            <a:r>
              <a:rPr lang="en-US" dirty="0"/>
              <a:t>We are made in his image. </a:t>
            </a:r>
            <a:br>
              <a:rPr lang="en-US" dirty="0"/>
            </a:br>
            <a:r>
              <a:rPr lang="en-US" dirty="0"/>
              <a:t>“Before I formed you in the womb I knew you, And before you were born I consecrated you;”</a:t>
            </a:r>
            <a:br>
              <a:rPr lang="en-US" dirty="0"/>
            </a:br>
            <a:br>
              <a:rPr lang="en-US" dirty="0"/>
            </a:br>
            <a:r>
              <a:rPr lang="en-US" dirty="0"/>
              <a:t>Nevertheless, the firm foundation of God stands, having this seal, “The Lord knows those who are His,” and, “Everyone who names the name of the Lord is to abstain from wickedness.” Timothy 2:19</a:t>
            </a:r>
            <a:br>
              <a:rPr lang="en-US" dirty="0"/>
            </a:br>
            <a:r>
              <a:rPr lang="en-US" dirty="0"/>
              <a:t>  </a:t>
            </a:r>
            <a:br>
              <a:rPr lang="en-US" dirty="0"/>
            </a:br>
            <a:r>
              <a:rPr lang="en-US" dirty="0"/>
              <a:t>Notice the word “seal” which is similar to the seal or the mark God puts on his people, Satan has a mark too, this is the mark of the beast. It could be referring to genetics. God can see those who have altered their DNA… </a:t>
            </a:r>
            <a:br>
              <a:rPr lang="en-US" dirty="0"/>
            </a:br>
            <a:endParaRPr lang="en-US" dirty="0"/>
          </a:p>
        </p:txBody>
      </p:sp>
      <p:pic>
        <p:nvPicPr>
          <p:cNvPr id="7" name="Picture 6">
            <a:extLst>
              <a:ext uri="{FF2B5EF4-FFF2-40B4-BE49-F238E27FC236}">
                <a16:creationId xmlns:a16="http://schemas.microsoft.com/office/drawing/2014/main" id="{B5297A9B-D9B8-4C7F-883C-88C86C05B763}"/>
              </a:ext>
            </a:extLst>
          </p:cNvPr>
          <p:cNvPicPr>
            <a:picLocks noChangeAspect="1"/>
          </p:cNvPicPr>
          <p:nvPr/>
        </p:nvPicPr>
        <p:blipFill rotWithShape="1">
          <a:blip r:embed="rId2"/>
          <a:srcRect l="22870" t="11308" r="27216" b="5584"/>
          <a:stretch/>
        </p:blipFill>
        <p:spPr>
          <a:xfrm>
            <a:off x="5232152" y="2313844"/>
            <a:ext cx="3185520" cy="3972198"/>
          </a:xfrm>
          <a:prstGeom prst="rect">
            <a:avLst/>
          </a:prstGeom>
        </p:spPr>
      </p:pic>
      <p:sp>
        <p:nvSpPr>
          <p:cNvPr id="9" name="TextBox 8">
            <a:extLst>
              <a:ext uri="{FF2B5EF4-FFF2-40B4-BE49-F238E27FC236}">
                <a16:creationId xmlns:a16="http://schemas.microsoft.com/office/drawing/2014/main" id="{982A6A66-3C5A-490F-A802-A1459164F210}"/>
              </a:ext>
            </a:extLst>
          </p:cNvPr>
          <p:cNvSpPr txBox="1"/>
          <p:nvPr/>
        </p:nvSpPr>
        <p:spPr>
          <a:xfrm>
            <a:off x="4800599" y="6344622"/>
            <a:ext cx="4824663" cy="400110"/>
          </a:xfrm>
          <a:prstGeom prst="rect">
            <a:avLst/>
          </a:prstGeom>
          <a:noFill/>
        </p:spPr>
        <p:txBody>
          <a:bodyPr wrap="square" rtlCol="0">
            <a:spAutoFit/>
          </a:bodyPr>
          <a:lstStyle/>
          <a:p>
            <a:r>
              <a:rPr lang="en-US" sz="2000" b="1" dirty="0">
                <a:solidFill>
                  <a:srgbClr val="00B0F0"/>
                </a:solidFill>
              </a:rPr>
              <a:t>“…depart from me for I never knew you</a:t>
            </a:r>
            <a:r>
              <a:rPr lang="en-US" sz="2000" dirty="0">
                <a:solidFill>
                  <a:srgbClr val="00B0F0"/>
                </a:solidFill>
              </a:rPr>
              <a:t>”</a:t>
            </a:r>
          </a:p>
        </p:txBody>
      </p:sp>
    </p:spTree>
    <p:extLst>
      <p:ext uri="{BB962C8B-B14F-4D97-AF65-F5344CB8AC3E}">
        <p14:creationId xmlns:p14="http://schemas.microsoft.com/office/powerpoint/2010/main" val="17452829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F9A032-4E72-4E04-B883-013541C88DB6}"/>
              </a:ext>
            </a:extLst>
          </p:cNvPr>
          <p:cNvSpPr/>
          <p:nvPr/>
        </p:nvSpPr>
        <p:spPr>
          <a:xfrm>
            <a:off x="463517" y="144787"/>
            <a:ext cx="11848817" cy="80021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THIS IS WHAT WE KNOW IS IN THE COVID INJECTIONS (SO FAR):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pic>
        <p:nvPicPr>
          <p:cNvPr id="2" name="Picture 1">
            <a:extLst>
              <a:ext uri="{FF2B5EF4-FFF2-40B4-BE49-F238E27FC236}">
                <a16:creationId xmlns:a16="http://schemas.microsoft.com/office/drawing/2014/main" id="{30CAEC95-6555-4F18-AE8E-A3343D792FA0}"/>
              </a:ext>
            </a:extLst>
          </p:cNvPr>
          <p:cNvPicPr>
            <a:picLocks noChangeAspect="1"/>
          </p:cNvPicPr>
          <p:nvPr/>
        </p:nvPicPr>
        <p:blipFill>
          <a:blip r:embed="rId2"/>
          <a:stretch>
            <a:fillRect/>
          </a:stretch>
        </p:blipFill>
        <p:spPr>
          <a:xfrm>
            <a:off x="289588" y="1362409"/>
            <a:ext cx="1962150" cy="1514475"/>
          </a:xfrm>
          <a:prstGeom prst="rect">
            <a:avLst/>
          </a:prstGeom>
        </p:spPr>
      </p:pic>
      <p:pic>
        <p:nvPicPr>
          <p:cNvPr id="3" name="Picture 2">
            <a:extLst>
              <a:ext uri="{FF2B5EF4-FFF2-40B4-BE49-F238E27FC236}">
                <a16:creationId xmlns:a16="http://schemas.microsoft.com/office/drawing/2014/main" id="{FD7D11DA-B169-46F6-B1BC-90499C3EB094}"/>
              </a:ext>
            </a:extLst>
          </p:cNvPr>
          <p:cNvPicPr>
            <a:picLocks noChangeAspect="1"/>
          </p:cNvPicPr>
          <p:nvPr/>
        </p:nvPicPr>
        <p:blipFill rotWithShape="1">
          <a:blip r:embed="rId3"/>
          <a:srcRect r="44979"/>
          <a:stretch/>
        </p:blipFill>
        <p:spPr>
          <a:xfrm>
            <a:off x="6739998" y="4291184"/>
            <a:ext cx="2057400" cy="1762815"/>
          </a:xfrm>
          <a:prstGeom prst="rect">
            <a:avLst/>
          </a:prstGeom>
        </p:spPr>
      </p:pic>
      <p:pic>
        <p:nvPicPr>
          <p:cNvPr id="4" name="Picture 3">
            <a:extLst>
              <a:ext uri="{FF2B5EF4-FFF2-40B4-BE49-F238E27FC236}">
                <a16:creationId xmlns:a16="http://schemas.microsoft.com/office/drawing/2014/main" id="{C358B719-35AD-4B11-AB40-1B4FE0B515AD}"/>
              </a:ext>
            </a:extLst>
          </p:cNvPr>
          <p:cNvPicPr>
            <a:picLocks noChangeAspect="1"/>
          </p:cNvPicPr>
          <p:nvPr/>
        </p:nvPicPr>
        <p:blipFill rotWithShape="1">
          <a:blip r:embed="rId4"/>
          <a:srcRect r="26413" b="3298"/>
          <a:stretch/>
        </p:blipFill>
        <p:spPr>
          <a:xfrm>
            <a:off x="3368182" y="1361575"/>
            <a:ext cx="2023158" cy="1762815"/>
          </a:xfrm>
          <a:prstGeom prst="rect">
            <a:avLst/>
          </a:prstGeom>
        </p:spPr>
      </p:pic>
      <p:pic>
        <p:nvPicPr>
          <p:cNvPr id="6" name="Picture 5">
            <a:extLst>
              <a:ext uri="{FF2B5EF4-FFF2-40B4-BE49-F238E27FC236}">
                <a16:creationId xmlns:a16="http://schemas.microsoft.com/office/drawing/2014/main" id="{DCB7C789-9D6B-470B-8418-C115A826E782}"/>
              </a:ext>
            </a:extLst>
          </p:cNvPr>
          <p:cNvPicPr>
            <a:picLocks noChangeAspect="1"/>
          </p:cNvPicPr>
          <p:nvPr/>
        </p:nvPicPr>
        <p:blipFill>
          <a:blip r:embed="rId5"/>
          <a:stretch>
            <a:fillRect/>
          </a:stretch>
        </p:blipFill>
        <p:spPr>
          <a:xfrm>
            <a:off x="3739477" y="4378416"/>
            <a:ext cx="1787525" cy="1787525"/>
          </a:xfrm>
          <a:prstGeom prst="rect">
            <a:avLst/>
          </a:prstGeom>
        </p:spPr>
      </p:pic>
      <p:pic>
        <p:nvPicPr>
          <p:cNvPr id="7" name="Picture 6">
            <a:extLst>
              <a:ext uri="{FF2B5EF4-FFF2-40B4-BE49-F238E27FC236}">
                <a16:creationId xmlns:a16="http://schemas.microsoft.com/office/drawing/2014/main" id="{4E7D02BF-DD7B-4133-BEF9-A8D8B39D30CB}"/>
              </a:ext>
            </a:extLst>
          </p:cNvPr>
          <p:cNvPicPr>
            <a:picLocks noChangeAspect="1"/>
          </p:cNvPicPr>
          <p:nvPr/>
        </p:nvPicPr>
        <p:blipFill rotWithShape="1">
          <a:blip r:embed="rId6"/>
          <a:srcRect l="16900" r="15228" b="15797"/>
          <a:stretch/>
        </p:blipFill>
        <p:spPr>
          <a:xfrm>
            <a:off x="6231494" y="1582435"/>
            <a:ext cx="1787525" cy="1541955"/>
          </a:xfrm>
          <a:prstGeom prst="rect">
            <a:avLst/>
          </a:prstGeom>
        </p:spPr>
      </p:pic>
      <p:pic>
        <p:nvPicPr>
          <p:cNvPr id="9" name="Picture 8">
            <a:extLst>
              <a:ext uri="{FF2B5EF4-FFF2-40B4-BE49-F238E27FC236}">
                <a16:creationId xmlns:a16="http://schemas.microsoft.com/office/drawing/2014/main" id="{C9249F2E-198C-4A39-AF4A-4DE20CD8ECCC}"/>
              </a:ext>
            </a:extLst>
          </p:cNvPr>
          <p:cNvPicPr>
            <a:picLocks noChangeAspect="1"/>
          </p:cNvPicPr>
          <p:nvPr/>
        </p:nvPicPr>
        <p:blipFill>
          <a:blip r:embed="rId7"/>
          <a:stretch>
            <a:fillRect/>
          </a:stretch>
        </p:blipFill>
        <p:spPr>
          <a:xfrm>
            <a:off x="430965" y="4273704"/>
            <a:ext cx="2286186" cy="1624959"/>
          </a:xfrm>
          <a:prstGeom prst="rect">
            <a:avLst/>
          </a:prstGeom>
        </p:spPr>
      </p:pic>
      <p:sp>
        <p:nvSpPr>
          <p:cNvPr id="16" name="TextBox 15">
            <a:extLst>
              <a:ext uri="{FF2B5EF4-FFF2-40B4-BE49-F238E27FC236}">
                <a16:creationId xmlns:a16="http://schemas.microsoft.com/office/drawing/2014/main" id="{CED31195-0CD2-41D1-A070-E20FDBD8D3F1}"/>
              </a:ext>
            </a:extLst>
          </p:cNvPr>
          <p:cNvSpPr txBox="1"/>
          <p:nvPr/>
        </p:nvSpPr>
        <p:spPr>
          <a:xfrm>
            <a:off x="219069" y="3145750"/>
            <a:ext cx="290689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F0"/>
                </a:solidFill>
                <a:effectLst/>
                <a:uLnTx/>
                <a:uFillTx/>
                <a:latin typeface="Arial Black" panose="020B0A04020102020204" pitchFamily="34" charset="0"/>
                <a:ea typeface="+mn-ea"/>
                <a:cs typeface="+mn-cs"/>
              </a:rPr>
              <a:t>HYDRA VULGARIS ORGANISMS (GMO)</a:t>
            </a: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7" name="TextBox 16">
            <a:extLst>
              <a:ext uri="{FF2B5EF4-FFF2-40B4-BE49-F238E27FC236}">
                <a16:creationId xmlns:a16="http://schemas.microsoft.com/office/drawing/2014/main" id="{3AC5F294-1929-4440-AC45-E993A1AFB122}"/>
              </a:ext>
            </a:extLst>
          </p:cNvPr>
          <p:cNvSpPr txBox="1"/>
          <p:nvPr/>
        </p:nvSpPr>
        <p:spPr>
          <a:xfrm>
            <a:off x="3439228" y="3468916"/>
            <a:ext cx="18810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F0"/>
                </a:solidFill>
                <a:effectLst/>
                <a:uLnTx/>
                <a:uFillTx/>
                <a:latin typeface="Arial Black" panose="020B0A04020102020204" pitchFamily="34" charset="0"/>
                <a:ea typeface="+mn-ea"/>
                <a:cs typeface="+mn-cs"/>
              </a:rPr>
              <a:t>MICROCHIPS</a:t>
            </a: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8" name="TextBox 17">
            <a:extLst>
              <a:ext uri="{FF2B5EF4-FFF2-40B4-BE49-F238E27FC236}">
                <a16:creationId xmlns:a16="http://schemas.microsoft.com/office/drawing/2014/main" id="{5AB0B45E-6790-45F3-9A23-B95A884D9361}"/>
              </a:ext>
            </a:extLst>
          </p:cNvPr>
          <p:cNvSpPr txBox="1"/>
          <p:nvPr/>
        </p:nvSpPr>
        <p:spPr>
          <a:xfrm>
            <a:off x="273973" y="6027442"/>
            <a:ext cx="43592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F0"/>
                </a:solidFill>
                <a:effectLst/>
                <a:uLnTx/>
                <a:uFillTx/>
                <a:latin typeface="Arial Black" panose="020B0A04020102020204" pitchFamily="34" charset="0"/>
                <a:ea typeface="+mn-ea"/>
                <a:cs typeface="+mn-cs"/>
              </a:rPr>
              <a:t>STEEL AND </a:t>
            </a:r>
            <a:br>
              <a:rPr kumimoji="0" lang="en-US" sz="1800" b="1" i="0" u="none" strike="noStrike" kern="1200" cap="none" spc="0" normalizeH="0" baseline="0" noProof="0" dirty="0">
                <a:ln>
                  <a:noFill/>
                </a:ln>
                <a:solidFill>
                  <a:srgbClr val="00B0F0"/>
                </a:solidFill>
                <a:effectLst/>
                <a:uLnTx/>
                <a:uFillTx/>
                <a:latin typeface="Arial Black" panose="020B0A04020102020204" pitchFamily="34" charset="0"/>
                <a:ea typeface="+mn-ea"/>
                <a:cs typeface="+mn-cs"/>
              </a:rPr>
            </a:br>
            <a:r>
              <a:rPr kumimoji="0" lang="en-US" sz="1800" b="1" i="0" u="none" strike="noStrike" kern="1200" cap="none" spc="0" normalizeH="0" baseline="0" noProof="0" dirty="0">
                <a:ln>
                  <a:noFill/>
                </a:ln>
                <a:solidFill>
                  <a:srgbClr val="00B0F0"/>
                </a:solidFill>
                <a:effectLst/>
                <a:uLnTx/>
                <a:uFillTx/>
                <a:latin typeface="Arial Black" panose="020B0A04020102020204" pitchFamily="34" charset="0"/>
                <a:ea typeface="+mn-ea"/>
                <a:cs typeface="+mn-cs"/>
              </a:rPr>
              <a:t>ALUMINUM METALS</a:t>
            </a: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9" name="TextBox 18">
            <a:extLst>
              <a:ext uri="{FF2B5EF4-FFF2-40B4-BE49-F238E27FC236}">
                <a16:creationId xmlns:a16="http://schemas.microsoft.com/office/drawing/2014/main" id="{5D843304-0FC6-4BA6-B6FB-9C3CDECDAD50}"/>
              </a:ext>
            </a:extLst>
          </p:cNvPr>
          <p:cNvSpPr txBox="1"/>
          <p:nvPr/>
        </p:nvSpPr>
        <p:spPr>
          <a:xfrm>
            <a:off x="6299589" y="3429000"/>
            <a:ext cx="16310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F0"/>
                </a:solidFill>
                <a:effectLst/>
                <a:uLnTx/>
                <a:uFillTx/>
                <a:latin typeface="Arial Black" panose="020B0A04020102020204" pitchFamily="34" charset="0"/>
                <a:ea typeface="+mn-ea"/>
                <a:cs typeface="+mn-cs"/>
              </a:rPr>
              <a:t>PARASITES</a:t>
            </a: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20" name="TextBox 19">
            <a:extLst>
              <a:ext uri="{FF2B5EF4-FFF2-40B4-BE49-F238E27FC236}">
                <a16:creationId xmlns:a16="http://schemas.microsoft.com/office/drawing/2014/main" id="{D7AA6E3C-6D8D-4694-927F-19400782ABEE}"/>
              </a:ext>
            </a:extLst>
          </p:cNvPr>
          <p:cNvSpPr txBox="1"/>
          <p:nvPr/>
        </p:nvSpPr>
        <p:spPr>
          <a:xfrm>
            <a:off x="6739998" y="6165941"/>
            <a:ext cx="25037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F0"/>
                </a:solidFill>
                <a:effectLst/>
                <a:uLnTx/>
                <a:uFillTx/>
                <a:latin typeface="Arial Black" panose="020B0A04020102020204" pitchFamily="34" charset="0"/>
                <a:ea typeface="+mn-ea"/>
                <a:cs typeface="+mn-cs"/>
              </a:rPr>
              <a:t>MICROBUBBLE TECHNOLOGY</a:t>
            </a: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21" name="TextBox 20">
            <a:extLst>
              <a:ext uri="{FF2B5EF4-FFF2-40B4-BE49-F238E27FC236}">
                <a16:creationId xmlns:a16="http://schemas.microsoft.com/office/drawing/2014/main" id="{7731E1C9-F388-4E1C-B5A4-0188790EA5B7}"/>
              </a:ext>
            </a:extLst>
          </p:cNvPr>
          <p:cNvSpPr txBox="1"/>
          <p:nvPr/>
        </p:nvSpPr>
        <p:spPr>
          <a:xfrm>
            <a:off x="3536629" y="6304441"/>
            <a:ext cx="25037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F0"/>
                </a:solidFill>
                <a:effectLst/>
                <a:uLnTx/>
                <a:uFillTx/>
                <a:latin typeface="Arial Black" panose="020B0A04020102020204" pitchFamily="34" charset="0"/>
                <a:ea typeface="+mn-ea"/>
                <a:cs typeface="+mn-cs"/>
              </a:rPr>
              <a:t>GRAPHENE OXIDE</a:t>
            </a: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22" name="Picture 21">
            <a:extLst>
              <a:ext uri="{FF2B5EF4-FFF2-40B4-BE49-F238E27FC236}">
                <a16:creationId xmlns:a16="http://schemas.microsoft.com/office/drawing/2014/main" id="{591A2FD1-2032-4D6F-8EE3-67DBE2BD16CE}"/>
              </a:ext>
            </a:extLst>
          </p:cNvPr>
          <p:cNvPicPr>
            <a:picLocks noChangeAspect="1"/>
          </p:cNvPicPr>
          <p:nvPr/>
        </p:nvPicPr>
        <p:blipFill rotWithShape="1">
          <a:blip r:embed="rId8"/>
          <a:srcRect l="12705" t="12722" r="19323" b="8827"/>
          <a:stretch/>
        </p:blipFill>
        <p:spPr>
          <a:xfrm>
            <a:off x="9440541" y="3939834"/>
            <a:ext cx="1962150" cy="1698495"/>
          </a:xfrm>
          <a:prstGeom prst="rect">
            <a:avLst/>
          </a:prstGeom>
        </p:spPr>
      </p:pic>
      <p:sp>
        <p:nvSpPr>
          <p:cNvPr id="23" name="TextBox 22">
            <a:extLst>
              <a:ext uri="{FF2B5EF4-FFF2-40B4-BE49-F238E27FC236}">
                <a16:creationId xmlns:a16="http://schemas.microsoft.com/office/drawing/2014/main" id="{56A4C29A-0F84-4D20-BDE3-55F8F68B9786}"/>
              </a:ext>
            </a:extLst>
          </p:cNvPr>
          <p:cNvSpPr txBox="1"/>
          <p:nvPr/>
        </p:nvSpPr>
        <p:spPr>
          <a:xfrm>
            <a:off x="9303006" y="5765830"/>
            <a:ext cx="25037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F0"/>
                </a:solidFill>
                <a:effectLst/>
                <a:uLnTx/>
                <a:uFillTx/>
                <a:latin typeface="Arial Black" panose="020B0A04020102020204" pitchFamily="34" charset="0"/>
                <a:ea typeface="+mn-ea"/>
                <a:cs typeface="+mn-cs"/>
              </a:rPr>
              <a:t>ABORTED HUMAN FETAL TISSUE</a:t>
            </a: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0" name="TextBox 9">
            <a:extLst>
              <a:ext uri="{FF2B5EF4-FFF2-40B4-BE49-F238E27FC236}">
                <a16:creationId xmlns:a16="http://schemas.microsoft.com/office/drawing/2014/main" id="{D83BB60D-FB36-4F60-BE5E-2374FBF5BD47}"/>
              </a:ext>
            </a:extLst>
          </p:cNvPr>
          <p:cNvSpPr txBox="1"/>
          <p:nvPr/>
        </p:nvSpPr>
        <p:spPr>
          <a:xfrm>
            <a:off x="8289757" y="945006"/>
            <a:ext cx="3709315" cy="2554545"/>
          </a:xfrm>
          <a:prstGeom prst="rect">
            <a:avLst/>
          </a:prstGeom>
          <a:noFill/>
        </p:spPr>
        <p:txBody>
          <a:bodyPr wrap="square" rtlCol="0">
            <a:spAutoFit/>
          </a:bodyPr>
          <a:lstStyle/>
          <a:p>
            <a:r>
              <a:rPr lang="en-US" sz="3200" dirty="0"/>
              <a:t>“… </a:t>
            </a:r>
            <a:r>
              <a:rPr lang="en-US" sz="3200" b="1" dirty="0"/>
              <a:t>receiving in themselves</a:t>
            </a:r>
            <a:r>
              <a:rPr lang="en-US" sz="3200" dirty="0"/>
              <a:t> that recompence of their error</a:t>
            </a:r>
            <a:r>
              <a:rPr lang="en-US" sz="3200" dirty="0">
                <a:effectLst/>
              </a:rPr>
              <a:t>”  (Injections?)</a:t>
            </a:r>
            <a:br>
              <a:rPr lang="en-US" sz="3200" dirty="0">
                <a:effectLst/>
              </a:rPr>
            </a:br>
            <a:r>
              <a:rPr lang="en-US" sz="3200" dirty="0">
                <a:effectLst/>
              </a:rPr>
              <a:t>Romans 1</a:t>
            </a:r>
            <a:endParaRPr lang="en-US" sz="3200" dirty="0"/>
          </a:p>
        </p:txBody>
      </p:sp>
    </p:spTree>
    <p:extLst>
      <p:ext uri="{BB962C8B-B14F-4D97-AF65-F5344CB8AC3E}">
        <p14:creationId xmlns:p14="http://schemas.microsoft.com/office/powerpoint/2010/main" val="3682839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F9A032-4E72-4E04-B883-013541C88DB6}"/>
              </a:ext>
            </a:extLst>
          </p:cNvPr>
          <p:cNvSpPr/>
          <p:nvPr/>
        </p:nvSpPr>
        <p:spPr>
          <a:xfrm>
            <a:off x="3101228" y="828232"/>
            <a:ext cx="898917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Text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pic>
        <p:nvPicPr>
          <p:cNvPr id="2" name="Picture 1">
            <a:extLst>
              <a:ext uri="{FF2B5EF4-FFF2-40B4-BE49-F238E27FC236}">
                <a16:creationId xmlns:a16="http://schemas.microsoft.com/office/drawing/2014/main" id="{B8671D9C-4C08-410F-8B81-ED11E08BB1A3}"/>
              </a:ext>
            </a:extLst>
          </p:cNvPr>
          <p:cNvPicPr>
            <a:picLocks noChangeAspect="1"/>
          </p:cNvPicPr>
          <p:nvPr/>
        </p:nvPicPr>
        <p:blipFill rotWithShape="1">
          <a:blip r:embed="rId2"/>
          <a:srcRect r="56526"/>
          <a:stretch/>
        </p:blipFill>
        <p:spPr>
          <a:xfrm>
            <a:off x="435935" y="552893"/>
            <a:ext cx="4813751" cy="5476875"/>
          </a:xfrm>
          <a:prstGeom prst="rect">
            <a:avLst/>
          </a:prstGeom>
        </p:spPr>
      </p:pic>
      <p:pic>
        <p:nvPicPr>
          <p:cNvPr id="4" name="Picture 3">
            <a:extLst>
              <a:ext uri="{FF2B5EF4-FFF2-40B4-BE49-F238E27FC236}">
                <a16:creationId xmlns:a16="http://schemas.microsoft.com/office/drawing/2014/main" id="{4B20744E-89A9-4C96-BB29-123020B69A05}"/>
              </a:ext>
            </a:extLst>
          </p:cNvPr>
          <p:cNvPicPr>
            <a:picLocks noChangeAspect="1"/>
          </p:cNvPicPr>
          <p:nvPr/>
        </p:nvPicPr>
        <p:blipFill>
          <a:blip r:embed="rId3"/>
          <a:stretch>
            <a:fillRect/>
          </a:stretch>
        </p:blipFill>
        <p:spPr>
          <a:xfrm>
            <a:off x="-548106" y="-78190"/>
            <a:ext cx="13288211" cy="906422"/>
          </a:xfrm>
          <a:prstGeom prst="rect">
            <a:avLst/>
          </a:prstGeom>
        </p:spPr>
      </p:pic>
      <p:sp>
        <p:nvSpPr>
          <p:cNvPr id="7" name="TextBox 6">
            <a:extLst>
              <a:ext uri="{FF2B5EF4-FFF2-40B4-BE49-F238E27FC236}">
                <a16:creationId xmlns:a16="http://schemas.microsoft.com/office/drawing/2014/main" id="{8D37F5B6-A3A4-4CC9-B011-F83EE9586467}"/>
              </a:ext>
            </a:extLst>
          </p:cNvPr>
          <p:cNvSpPr txBox="1"/>
          <p:nvPr/>
        </p:nvSpPr>
        <p:spPr>
          <a:xfrm>
            <a:off x="0" y="6245311"/>
            <a:ext cx="1022217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EXCELLENT REPORT! MUST READ! LINK IN BLOG POST TO REPORT IN ENGLISH</a:t>
            </a:r>
            <a:b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“INTRABODY NANO NETWORK BRIEF SUMMARY” –MIK ANDERSON THROUGH LA QUINTA COLUMNA</a:t>
            </a:r>
          </a:p>
        </p:txBody>
      </p:sp>
      <p:sp>
        <p:nvSpPr>
          <p:cNvPr id="9" name="TextBox 8">
            <a:extLst>
              <a:ext uri="{FF2B5EF4-FFF2-40B4-BE49-F238E27FC236}">
                <a16:creationId xmlns:a16="http://schemas.microsoft.com/office/drawing/2014/main" id="{A1AF7FE8-E6BF-440D-9612-D6901614342A}"/>
              </a:ext>
            </a:extLst>
          </p:cNvPr>
          <p:cNvSpPr txBox="1"/>
          <p:nvPr/>
        </p:nvSpPr>
        <p:spPr>
          <a:xfrm>
            <a:off x="5612063" y="552894"/>
            <a:ext cx="6280484" cy="63401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Found in Covid Injections: (compared to scientific papers)</a:t>
            </a:r>
            <a:b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600" b="0" i="0" u="sng" strike="noStrike" kern="1200" cap="none" spc="0" normalizeH="0" baseline="0" noProof="0" dirty="0">
                <a:ln>
                  <a:noFill/>
                </a:ln>
                <a:solidFill>
                  <a:prstClr val="white"/>
                </a:solidFill>
                <a:effectLst/>
                <a:uLnTx/>
                <a:uFillTx/>
                <a:latin typeface="Corbel" panose="020B0503020204020204"/>
                <a:ea typeface="+mn-ea"/>
                <a:cs typeface="+mn-cs"/>
              </a:rPr>
              <a:t>Nano Routers </a:t>
            </a: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that emit MAC addresses via Bluetooth</a:t>
            </a:r>
            <a:b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600" b="0" i="0" u="sng" strike="noStrike" kern="1200" cap="none" spc="0" normalizeH="0" baseline="0" noProof="0" dirty="0">
                <a:ln>
                  <a:noFill/>
                </a:ln>
                <a:solidFill>
                  <a:prstClr val="white"/>
                </a:solidFill>
                <a:effectLst/>
                <a:uLnTx/>
                <a:uFillTx/>
                <a:latin typeface="Corbel" panose="020B0503020204020204"/>
                <a:ea typeface="+mn-ea"/>
                <a:cs typeface="+mn-cs"/>
              </a:rPr>
              <a:t>Nano </a:t>
            </a: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antennas and plasmonic antennas to amplify signal</a:t>
            </a:r>
            <a:b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600" b="0" i="0" u="sng" strike="noStrike" kern="1200" cap="none" spc="0" normalizeH="0" baseline="0" noProof="0" dirty="0">
                <a:ln>
                  <a:noFill/>
                </a:ln>
                <a:solidFill>
                  <a:prstClr val="white"/>
                </a:solidFill>
                <a:effectLst/>
                <a:uLnTx/>
                <a:uFillTx/>
                <a:latin typeface="Corbel" panose="020B0503020204020204"/>
                <a:ea typeface="+mn-ea"/>
                <a:cs typeface="+mn-cs"/>
              </a:rPr>
              <a:t>Nano rectennas </a:t>
            </a: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as rectifier bridge of alternating and direct current</a:t>
            </a:r>
            <a:b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600" b="0" i="0" u="sng" strike="noStrike" kern="1200" cap="none" spc="0" normalizeH="0" baseline="0" noProof="0" dirty="0">
                <a:ln>
                  <a:noFill/>
                </a:ln>
                <a:solidFill>
                  <a:prstClr val="white"/>
                </a:solidFill>
                <a:effectLst/>
                <a:uLnTx/>
                <a:uFillTx/>
                <a:latin typeface="Corbel" panose="020B0503020204020204"/>
                <a:ea typeface="+mn-ea"/>
                <a:cs typeface="+mn-cs"/>
              </a:rPr>
              <a:t>Codecs</a:t>
            </a: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 devices that perform transformations on a data stream or signal</a:t>
            </a:r>
            <a:b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600" b="0" i="0" u="sng" strike="noStrike" kern="1200" cap="none" spc="0" normalizeH="0" baseline="0" noProof="0" dirty="0">
                <a:ln>
                  <a:noFill/>
                </a:ln>
                <a:solidFill>
                  <a:prstClr val="white"/>
                </a:solidFill>
                <a:effectLst/>
                <a:uLnTx/>
                <a:uFillTx/>
                <a:latin typeface="Corbel" panose="020B0503020204020204"/>
                <a:ea typeface="+mn-ea"/>
                <a:cs typeface="+mn-cs"/>
              </a:rPr>
              <a:t>Logic gates- </a:t>
            </a: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small digital electronic devices that compute binary functions like “and”, “or” ,“not” ,“true”, “false” ,“less than” ,“greater than” , etc. Used for the encryption of these network communications from vaccinated individuals to a remote network server.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orbel" panose="020B0503020204020204"/>
                <a:ea typeface="+mn-ea"/>
                <a:cs typeface="+mn-cs"/>
              </a:rPr>
              <a:t>PATENTS THAT DESCRIBE HOW THEY WILL HOOK UP HUMAN BEINGS TO THE “INTERNET OF THINGS” VIA 5G. (Now we know that they need the nanotech in the Covid shots in order to accomplish this)</a:t>
            </a:r>
            <a:br>
              <a:rPr kumimoji="0" lang="en-US" sz="1800" b="1"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800" b="1" i="0" u="sng" strike="noStrike" kern="1200" cap="none" spc="0" normalizeH="0" baseline="0" noProof="0" dirty="0">
                <a:ln>
                  <a:noFill/>
                </a:ln>
                <a:solidFill>
                  <a:prstClr val="white"/>
                </a:solidFill>
                <a:effectLst/>
                <a:uLnTx/>
                <a:uFillTx/>
                <a:latin typeface="Corbel" panose="020B0503020204020204"/>
                <a:ea typeface="+mn-ea"/>
                <a:cs typeface="+mn-cs"/>
              </a:rPr>
              <a:t>Routing policies for biological hosts </a:t>
            </a: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(AT&amp;T) US10163055B2</a:t>
            </a: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800" b="1" i="0" u="sng" strike="noStrike" kern="1200" cap="none" spc="0" normalizeH="0" baseline="0" noProof="0" dirty="0">
                <a:ln>
                  <a:noFill/>
                </a:ln>
                <a:solidFill>
                  <a:prstClr val="white"/>
                </a:solidFill>
                <a:effectLst/>
                <a:uLnTx/>
                <a:uFillTx/>
                <a:latin typeface="Corbel" panose="020B0503020204020204"/>
                <a:ea typeface="+mn-ea"/>
                <a:cs typeface="+mn-cs"/>
              </a:rPr>
              <a:t>Devices and Methods for Transferring Data through a Human Body </a:t>
            </a: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(AT&amp;T) No. 20130142363</a:t>
            </a: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800" b="1" i="0" u="sng" strike="noStrike" kern="1200" cap="none" spc="0" normalizeH="0" baseline="0" noProof="0" dirty="0">
                <a:ln>
                  <a:noFill/>
                </a:ln>
                <a:solidFill>
                  <a:prstClr val="white"/>
                </a:solidFill>
                <a:effectLst/>
                <a:uLnTx/>
                <a:uFillTx/>
                <a:latin typeface="Corbel" panose="020B0503020204020204"/>
                <a:ea typeface="+mn-ea"/>
                <a:cs typeface="+mn-cs"/>
              </a:rPr>
              <a:t>Cryptocurrency system Using Body Activity Data </a:t>
            </a: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(Microsoft) W02020060606</a:t>
            </a: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endPar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769622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97FA63D-11E8-4132-835E-CCD9C2CDEDBE}"/>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pic>
        <p:nvPicPr>
          <p:cNvPr id="7" name="Picture 6">
            <a:extLst>
              <a:ext uri="{FF2B5EF4-FFF2-40B4-BE49-F238E27FC236}">
                <a16:creationId xmlns:a16="http://schemas.microsoft.com/office/drawing/2014/main" id="{244D3DD8-9A45-4A43-AC6E-B8EFAEC31347}"/>
              </a:ext>
            </a:extLst>
          </p:cNvPr>
          <p:cNvPicPr>
            <a:picLocks noChangeAspect="1"/>
          </p:cNvPicPr>
          <p:nvPr/>
        </p:nvPicPr>
        <p:blipFill>
          <a:blip r:embed="rId2"/>
          <a:stretch>
            <a:fillRect/>
          </a:stretch>
        </p:blipFill>
        <p:spPr>
          <a:xfrm>
            <a:off x="1041376" y="391009"/>
            <a:ext cx="10992804" cy="893369"/>
          </a:xfrm>
          <a:prstGeom prst="rect">
            <a:avLst/>
          </a:prstGeom>
        </p:spPr>
      </p:pic>
      <p:pic>
        <p:nvPicPr>
          <p:cNvPr id="10" name="Picture 9">
            <a:extLst>
              <a:ext uri="{FF2B5EF4-FFF2-40B4-BE49-F238E27FC236}">
                <a16:creationId xmlns:a16="http://schemas.microsoft.com/office/drawing/2014/main" id="{7EEAE709-C7C5-4919-A660-CF08CA653F62}"/>
              </a:ext>
            </a:extLst>
          </p:cNvPr>
          <p:cNvPicPr>
            <a:picLocks noChangeAspect="1"/>
          </p:cNvPicPr>
          <p:nvPr/>
        </p:nvPicPr>
        <p:blipFill>
          <a:blip r:embed="rId3"/>
          <a:stretch>
            <a:fillRect/>
          </a:stretch>
        </p:blipFill>
        <p:spPr>
          <a:xfrm>
            <a:off x="793843" y="-158116"/>
            <a:ext cx="10604311" cy="1097375"/>
          </a:xfrm>
          <a:prstGeom prst="rect">
            <a:avLst/>
          </a:prstGeom>
        </p:spPr>
      </p:pic>
      <p:pic>
        <p:nvPicPr>
          <p:cNvPr id="11" name="Picture 10">
            <a:extLst>
              <a:ext uri="{FF2B5EF4-FFF2-40B4-BE49-F238E27FC236}">
                <a16:creationId xmlns:a16="http://schemas.microsoft.com/office/drawing/2014/main" id="{DFA4AD11-E62B-4E60-8881-F709DE62BC5F}"/>
              </a:ext>
            </a:extLst>
          </p:cNvPr>
          <p:cNvPicPr>
            <a:picLocks noChangeAspect="1"/>
          </p:cNvPicPr>
          <p:nvPr/>
        </p:nvPicPr>
        <p:blipFill>
          <a:blip r:embed="rId4"/>
          <a:stretch>
            <a:fillRect/>
          </a:stretch>
        </p:blipFill>
        <p:spPr>
          <a:xfrm>
            <a:off x="426404" y="4036014"/>
            <a:ext cx="4783549" cy="2688354"/>
          </a:xfrm>
          <a:prstGeom prst="rect">
            <a:avLst/>
          </a:prstGeom>
        </p:spPr>
      </p:pic>
      <p:pic>
        <p:nvPicPr>
          <p:cNvPr id="12" name="Picture 11">
            <a:extLst>
              <a:ext uri="{FF2B5EF4-FFF2-40B4-BE49-F238E27FC236}">
                <a16:creationId xmlns:a16="http://schemas.microsoft.com/office/drawing/2014/main" id="{46FAA2C5-2477-4C4C-8ABA-6167881FB6B3}"/>
              </a:ext>
            </a:extLst>
          </p:cNvPr>
          <p:cNvPicPr>
            <a:picLocks noChangeAspect="1"/>
          </p:cNvPicPr>
          <p:nvPr/>
        </p:nvPicPr>
        <p:blipFill>
          <a:blip r:embed="rId5"/>
          <a:stretch>
            <a:fillRect/>
          </a:stretch>
        </p:blipFill>
        <p:spPr>
          <a:xfrm>
            <a:off x="3040009" y="2290228"/>
            <a:ext cx="2343150" cy="1581150"/>
          </a:xfrm>
          <a:prstGeom prst="rect">
            <a:avLst/>
          </a:prstGeom>
        </p:spPr>
      </p:pic>
      <p:sp>
        <p:nvSpPr>
          <p:cNvPr id="15" name="TextBox 14">
            <a:extLst>
              <a:ext uri="{FF2B5EF4-FFF2-40B4-BE49-F238E27FC236}">
                <a16:creationId xmlns:a16="http://schemas.microsoft.com/office/drawing/2014/main" id="{A1CF4970-A6B7-4E10-94EB-B7ABC58AB258}"/>
              </a:ext>
            </a:extLst>
          </p:cNvPr>
          <p:cNvSpPr txBox="1"/>
          <p:nvPr/>
        </p:nvSpPr>
        <p:spPr>
          <a:xfrm>
            <a:off x="5459359" y="1920396"/>
            <a:ext cx="6591868"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white"/>
                </a:solidFill>
                <a:effectLst/>
                <a:uLnTx/>
                <a:uFillTx/>
                <a:latin typeface="Corbel" panose="020B0503020204020204"/>
                <a:ea typeface="+mn-ea"/>
                <a:cs typeface="+mn-cs"/>
              </a:rPr>
              <a:t>Operation Crimson Mist: </a:t>
            </a: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Electronic Slaughter in Rwanda</a:t>
            </a: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American forces flew a plane with a microwave dish and beamed the Hutu's with rage inducing low frequencies causing them to slaughter the Tutsis. </a:t>
            </a: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6" name="TextBox 15">
            <a:extLst>
              <a:ext uri="{FF2B5EF4-FFF2-40B4-BE49-F238E27FC236}">
                <a16:creationId xmlns:a16="http://schemas.microsoft.com/office/drawing/2014/main" id="{3F77A046-C2AA-46F9-A161-E793BE7BE322}"/>
              </a:ext>
            </a:extLst>
          </p:cNvPr>
          <p:cNvSpPr txBox="1"/>
          <p:nvPr/>
        </p:nvSpPr>
        <p:spPr>
          <a:xfrm>
            <a:off x="5600132" y="3214771"/>
            <a:ext cx="6591868"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white"/>
                </a:solidFill>
                <a:effectLst/>
                <a:uLnTx/>
                <a:uFillTx/>
                <a:latin typeface="Corbel" panose="020B0503020204020204"/>
                <a:ea typeface="+mn-ea"/>
                <a:cs typeface="+mn-cs"/>
              </a:rPr>
              <a:t>Dr. Pierre Gilbert: Magnetic Vaccines to Control People </a:t>
            </a: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“In the biological destruction there are the organized tempests on the magnetic fields. What will follow is a contamination of the bloodstreams of mankind, creating intentional infections. This will be enforced via laws that will make vaccination mandatory. And these vaccines will make possible to control people. The vaccines will have liquid crystals that will become hosted in the brain cells, which will become micro-receivers of electromagnetic fields where waves of very low frequencies will be sent. And through these low frequency waves people will be unable to think, you’ll be turned into a zombie. Don’t think of this as a hypothesis. This has been done. Think of Rwanda”</a:t>
            </a:r>
          </a:p>
        </p:txBody>
      </p:sp>
      <p:pic>
        <p:nvPicPr>
          <p:cNvPr id="13" name="Picture 12">
            <a:extLst>
              <a:ext uri="{FF2B5EF4-FFF2-40B4-BE49-F238E27FC236}">
                <a16:creationId xmlns:a16="http://schemas.microsoft.com/office/drawing/2014/main" id="{2E4050DF-B33C-452B-A11D-617A2CFDCDA2}"/>
              </a:ext>
            </a:extLst>
          </p:cNvPr>
          <p:cNvPicPr>
            <a:picLocks noChangeAspect="1"/>
          </p:cNvPicPr>
          <p:nvPr/>
        </p:nvPicPr>
        <p:blipFill>
          <a:blip r:embed="rId6"/>
          <a:stretch>
            <a:fillRect/>
          </a:stretch>
        </p:blipFill>
        <p:spPr>
          <a:xfrm>
            <a:off x="644987" y="2271178"/>
            <a:ext cx="2095500" cy="1600200"/>
          </a:xfrm>
          <a:prstGeom prst="rect">
            <a:avLst/>
          </a:prstGeom>
        </p:spPr>
      </p:pic>
    </p:spTree>
    <p:extLst>
      <p:ext uri="{BB962C8B-B14F-4D97-AF65-F5344CB8AC3E}">
        <p14:creationId xmlns:p14="http://schemas.microsoft.com/office/powerpoint/2010/main" val="1474734371"/>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542</TotalTime>
  <Words>2687</Words>
  <Application>Microsoft Office PowerPoint</Application>
  <PresentationFormat>Widescreen</PresentationFormat>
  <Paragraphs>127</Paragraphs>
  <Slides>18</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Arial Black</vt:lpstr>
      <vt:lpstr>Calibri</vt:lpstr>
      <vt:lpstr>Corbel</vt:lpstr>
      <vt:lpstr>Depth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ABOUT OUR EMF PROTECTION PRODUCTS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lenovo</cp:lastModifiedBy>
  <cp:revision>28</cp:revision>
  <dcterms:created xsi:type="dcterms:W3CDTF">2022-10-06T09:58:55Z</dcterms:created>
  <dcterms:modified xsi:type="dcterms:W3CDTF">2022-10-06T19:01:17Z</dcterms:modified>
</cp:coreProperties>
</file>