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5" r:id="rId5"/>
    <p:sldId id="26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7" autoAdjust="0"/>
    <p:restoredTop sz="94660"/>
  </p:normalViewPr>
  <p:slideViewPr>
    <p:cSldViewPr snapToGrid="0">
      <p:cViewPr varScale="1">
        <p:scale>
          <a:sx n="84" d="100"/>
          <a:sy n="84" d="100"/>
        </p:scale>
        <p:origin x="9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BACE-1CB1-F9B9-472B-05FC09322A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6E4332-9914-8C2C-2198-43B5D89A13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4F6C11-E024-9D73-07FD-51E29363E692}"/>
              </a:ext>
            </a:extLst>
          </p:cNvPr>
          <p:cNvSpPr>
            <a:spLocks noGrp="1"/>
          </p:cNvSpPr>
          <p:nvPr>
            <p:ph type="dt" sz="half" idx="10"/>
          </p:nvPr>
        </p:nvSpPr>
        <p:spPr/>
        <p:txBody>
          <a:bodyPr/>
          <a:lstStyle/>
          <a:p>
            <a:fld id="{2C38DB03-0F3A-4ABA-8B45-825751E7D6D6}" type="datetimeFigureOut">
              <a:rPr lang="en-US" smtClean="0"/>
              <a:t>7/15/2022</a:t>
            </a:fld>
            <a:endParaRPr lang="en-US"/>
          </a:p>
        </p:txBody>
      </p:sp>
      <p:sp>
        <p:nvSpPr>
          <p:cNvPr id="5" name="Footer Placeholder 4">
            <a:extLst>
              <a:ext uri="{FF2B5EF4-FFF2-40B4-BE49-F238E27FC236}">
                <a16:creationId xmlns:a16="http://schemas.microsoft.com/office/drawing/2014/main" id="{DE0B7B31-10ED-43BB-D266-D7539C097C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746EB7-7B64-5CF1-2C7B-498BCB661687}"/>
              </a:ext>
            </a:extLst>
          </p:cNvPr>
          <p:cNvSpPr>
            <a:spLocks noGrp="1"/>
          </p:cNvSpPr>
          <p:nvPr>
            <p:ph type="sldNum" sz="quarter" idx="12"/>
          </p:nvPr>
        </p:nvSpPr>
        <p:spPr/>
        <p:txBody>
          <a:bodyPr/>
          <a:lstStyle/>
          <a:p>
            <a:fld id="{58538F95-77B0-4578-9F34-CA423B0009DE}" type="slidenum">
              <a:rPr lang="en-US" smtClean="0"/>
              <a:t>‹#›</a:t>
            </a:fld>
            <a:endParaRPr lang="en-US"/>
          </a:p>
        </p:txBody>
      </p:sp>
    </p:spTree>
    <p:extLst>
      <p:ext uri="{BB962C8B-B14F-4D97-AF65-F5344CB8AC3E}">
        <p14:creationId xmlns:p14="http://schemas.microsoft.com/office/powerpoint/2010/main" val="10692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49487-7527-6AA1-398E-38F32AC219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1F4082-9CB8-E2AE-4562-BB7D0730F8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DDBAB-3DC8-EC13-2A3E-C223589ED566}"/>
              </a:ext>
            </a:extLst>
          </p:cNvPr>
          <p:cNvSpPr>
            <a:spLocks noGrp="1"/>
          </p:cNvSpPr>
          <p:nvPr>
            <p:ph type="dt" sz="half" idx="10"/>
          </p:nvPr>
        </p:nvSpPr>
        <p:spPr/>
        <p:txBody>
          <a:bodyPr/>
          <a:lstStyle/>
          <a:p>
            <a:fld id="{2C38DB03-0F3A-4ABA-8B45-825751E7D6D6}" type="datetimeFigureOut">
              <a:rPr lang="en-US" smtClean="0"/>
              <a:t>7/15/2022</a:t>
            </a:fld>
            <a:endParaRPr lang="en-US"/>
          </a:p>
        </p:txBody>
      </p:sp>
      <p:sp>
        <p:nvSpPr>
          <p:cNvPr id="5" name="Footer Placeholder 4">
            <a:extLst>
              <a:ext uri="{FF2B5EF4-FFF2-40B4-BE49-F238E27FC236}">
                <a16:creationId xmlns:a16="http://schemas.microsoft.com/office/drawing/2014/main" id="{AFB7EF91-295E-9803-92A1-88F6ABF64B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AFBDD-125E-E757-DA1B-3E19EF774318}"/>
              </a:ext>
            </a:extLst>
          </p:cNvPr>
          <p:cNvSpPr>
            <a:spLocks noGrp="1"/>
          </p:cNvSpPr>
          <p:nvPr>
            <p:ph type="sldNum" sz="quarter" idx="12"/>
          </p:nvPr>
        </p:nvSpPr>
        <p:spPr/>
        <p:txBody>
          <a:bodyPr/>
          <a:lstStyle/>
          <a:p>
            <a:fld id="{58538F95-77B0-4578-9F34-CA423B0009DE}" type="slidenum">
              <a:rPr lang="en-US" smtClean="0"/>
              <a:t>‹#›</a:t>
            </a:fld>
            <a:endParaRPr lang="en-US"/>
          </a:p>
        </p:txBody>
      </p:sp>
    </p:spTree>
    <p:extLst>
      <p:ext uri="{BB962C8B-B14F-4D97-AF65-F5344CB8AC3E}">
        <p14:creationId xmlns:p14="http://schemas.microsoft.com/office/powerpoint/2010/main" val="3247764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028E8B-E67A-45DA-2B79-D6941875C5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D16F65-1163-9477-0EBE-F24C31082C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B3F1BF-8C01-C191-82FC-BA211B746E8D}"/>
              </a:ext>
            </a:extLst>
          </p:cNvPr>
          <p:cNvSpPr>
            <a:spLocks noGrp="1"/>
          </p:cNvSpPr>
          <p:nvPr>
            <p:ph type="dt" sz="half" idx="10"/>
          </p:nvPr>
        </p:nvSpPr>
        <p:spPr/>
        <p:txBody>
          <a:bodyPr/>
          <a:lstStyle/>
          <a:p>
            <a:fld id="{2C38DB03-0F3A-4ABA-8B45-825751E7D6D6}" type="datetimeFigureOut">
              <a:rPr lang="en-US" smtClean="0"/>
              <a:t>7/15/2022</a:t>
            </a:fld>
            <a:endParaRPr lang="en-US"/>
          </a:p>
        </p:txBody>
      </p:sp>
      <p:sp>
        <p:nvSpPr>
          <p:cNvPr id="5" name="Footer Placeholder 4">
            <a:extLst>
              <a:ext uri="{FF2B5EF4-FFF2-40B4-BE49-F238E27FC236}">
                <a16:creationId xmlns:a16="http://schemas.microsoft.com/office/drawing/2014/main" id="{C19F5638-8343-C5B4-D48A-B675574222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9D14D4-082B-17FD-465A-41E84E8EED14}"/>
              </a:ext>
            </a:extLst>
          </p:cNvPr>
          <p:cNvSpPr>
            <a:spLocks noGrp="1"/>
          </p:cNvSpPr>
          <p:nvPr>
            <p:ph type="sldNum" sz="quarter" idx="12"/>
          </p:nvPr>
        </p:nvSpPr>
        <p:spPr/>
        <p:txBody>
          <a:bodyPr/>
          <a:lstStyle/>
          <a:p>
            <a:fld id="{58538F95-77B0-4578-9F34-CA423B0009DE}" type="slidenum">
              <a:rPr lang="en-US" smtClean="0"/>
              <a:t>‹#›</a:t>
            </a:fld>
            <a:endParaRPr lang="en-US"/>
          </a:p>
        </p:txBody>
      </p:sp>
    </p:spTree>
    <p:extLst>
      <p:ext uri="{BB962C8B-B14F-4D97-AF65-F5344CB8AC3E}">
        <p14:creationId xmlns:p14="http://schemas.microsoft.com/office/powerpoint/2010/main" val="103902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CFF2F-1C1C-B997-78E2-C3C2620582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C1B941-95F3-8D62-0E18-BBE66E947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F3D672-C5AD-DA5B-3B60-ADA1C0E7A22A}"/>
              </a:ext>
            </a:extLst>
          </p:cNvPr>
          <p:cNvSpPr>
            <a:spLocks noGrp="1"/>
          </p:cNvSpPr>
          <p:nvPr>
            <p:ph type="dt" sz="half" idx="10"/>
          </p:nvPr>
        </p:nvSpPr>
        <p:spPr/>
        <p:txBody>
          <a:bodyPr/>
          <a:lstStyle/>
          <a:p>
            <a:fld id="{2C38DB03-0F3A-4ABA-8B45-825751E7D6D6}" type="datetimeFigureOut">
              <a:rPr lang="en-US" smtClean="0"/>
              <a:t>7/15/2022</a:t>
            </a:fld>
            <a:endParaRPr lang="en-US"/>
          </a:p>
        </p:txBody>
      </p:sp>
      <p:sp>
        <p:nvSpPr>
          <p:cNvPr id="5" name="Footer Placeholder 4">
            <a:extLst>
              <a:ext uri="{FF2B5EF4-FFF2-40B4-BE49-F238E27FC236}">
                <a16:creationId xmlns:a16="http://schemas.microsoft.com/office/drawing/2014/main" id="{511A8B5B-FD4A-8F50-6D7E-7A4963A87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019E61-C063-F15A-C370-9BCE852A9454}"/>
              </a:ext>
            </a:extLst>
          </p:cNvPr>
          <p:cNvSpPr>
            <a:spLocks noGrp="1"/>
          </p:cNvSpPr>
          <p:nvPr>
            <p:ph type="sldNum" sz="quarter" idx="12"/>
          </p:nvPr>
        </p:nvSpPr>
        <p:spPr/>
        <p:txBody>
          <a:bodyPr/>
          <a:lstStyle/>
          <a:p>
            <a:fld id="{58538F95-77B0-4578-9F34-CA423B0009DE}" type="slidenum">
              <a:rPr lang="en-US" smtClean="0"/>
              <a:t>‹#›</a:t>
            </a:fld>
            <a:endParaRPr lang="en-US"/>
          </a:p>
        </p:txBody>
      </p:sp>
    </p:spTree>
    <p:extLst>
      <p:ext uri="{BB962C8B-B14F-4D97-AF65-F5344CB8AC3E}">
        <p14:creationId xmlns:p14="http://schemas.microsoft.com/office/powerpoint/2010/main" val="833993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B13E5-0125-5853-3873-25DA4EA9BA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C96402-DE94-987B-A66E-26D18BAB0B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D9FC71-7102-32E6-C195-96D5DEB67293}"/>
              </a:ext>
            </a:extLst>
          </p:cNvPr>
          <p:cNvSpPr>
            <a:spLocks noGrp="1"/>
          </p:cNvSpPr>
          <p:nvPr>
            <p:ph type="dt" sz="half" idx="10"/>
          </p:nvPr>
        </p:nvSpPr>
        <p:spPr/>
        <p:txBody>
          <a:bodyPr/>
          <a:lstStyle/>
          <a:p>
            <a:fld id="{2C38DB03-0F3A-4ABA-8B45-825751E7D6D6}" type="datetimeFigureOut">
              <a:rPr lang="en-US" smtClean="0"/>
              <a:t>7/15/2022</a:t>
            </a:fld>
            <a:endParaRPr lang="en-US"/>
          </a:p>
        </p:txBody>
      </p:sp>
      <p:sp>
        <p:nvSpPr>
          <p:cNvPr id="5" name="Footer Placeholder 4">
            <a:extLst>
              <a:ext uri="{FF2B5EF4-FFF2-40B4-BE49-F238E27FC236}">
                <a16:creationId xmlns:a16="http://schemas.microsoft.com/office/drawing/2014/main" id="{7B0E1A17-4513-65AC-006D-4EB4BD061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D204AB-C904-4695-21A0-401EA81FBE44}"/>
              </a:ext>
            </a:extLst>
          </p:cNvPr>
          <p:cNvSpPr>
            <a:spLocks noGrp="1"/>
          </p:cNvSpPr>
          <p:nvPr>
            <p:ph type="sldNum" sz="quarter" idx="12"/>
          </p:nvPr>
        </p:nvSpPr>
        <p:spPr/>
        <p:txBody>
          <a:bodyPr/>
          <a:lstStyle/>
          <a:p>
            <a:fld id="{58538F95-77B0-4578-9F34-CA423B0009DE}" type="slidenum">
              <a:rPr lang="en-US" smtClean="0"/>
              <a:t>‹#›</a:t>
            </a:fld>
            <a:endParaRPr lang="en-US"/>
          </a:p>
        </p:txBody>
      </p:sp>
    </p:spTree>
    <p:extLst>
      <p:ext uri="{BB962C8B-B14F-4D97-AF65-F5344CB8AC3E}">
        <p14:creationId xmlns:p14="http://schemas.microsoft.com/office/powerpoint/2010/main" val="622842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2E91-77F7-DD5A-E3E4-FF273539B4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B292EC-EB30-9EF4-3C16-430D8F5BEF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C1C704-6309-BC84-0E64-EBFDA5EAB3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3901F7-E494-1784-2EFD-B651C2522D68}"/>
              </a:ext>
            </a:extLst>
          </p:cNvPr>
          <p:cNvSpPr>
            <a:spLocks noGrp="1"/>
          </p:cNvSpPr>
          <p:nvPr>
            <p:ph type="dt" sz="half" idx="10"/>
          </p:nvPr>
        </p:nvSpPr>
        <p:spPr/>
        <p:txBody>
          <a:bodyPr/>
          <a:lstStyle/>
          <a:p>
            <a:fld id="{2C38DB03-0F3A-4ABA-8B45-825751E7D6D6}" type="datetimeFigureOut">
              <a:rPr lang="en-US" smtClean="0"/>
              <a:t>7/15/2022</a:t>
            </a:fld>
            <a:endParaRPr lang="en-US"/>
          </a:p>
        </p:txBody>
      </p:sp>
      <p:sp>
        <p:nvSpPr>
          <p:cNvPr id="6" name="Footer Placeholder 5">
            <a:extLst>
              <a:ext uri="{FF2B5EF4-FFF2-40B4-BE49-F238E27FC236}">
                <a16:creationId xmlns:a16="http://schemas.microsoft.com/office/drawing/2014/main" id="{FEAA7FE1-33AD-C0E2-7536-E9BB257908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CAE341-CFE5-3F6A-ACA4-C790507A6588}"/>
              </a:ext>
            </a:extLst>
          </p:cNvPr>
          <p:cNvSpPr>
            <a:spLocks noGrp="1"/>
          </p:cNvSpPr>
          <p:nvPr>
            <p:ph type="sldNum" sz="quarter" idx="12"/>
          </p:nvPr>
        </p:nvSpPr>
        <p:spPr/>
        <p:txBody>
          <a:bodyPr/>
          <a:lstStyle/>
          <a:p>
            <a:fld id="{58538F95-77B0-4578-9F34-CA423B0009DE}" type="slidenum">
              <a:rPr lang="en-US" smtClean="0"/>
              <a:t>‹#›</a:t>
            </a:fld>
            <a:endParaRPr lang="en-US"/>
          </a:p>
        </p:txBody>
      </p:sp>
    </p:spTree>
    <p:extLst>
      <p:ext uri="{BB962C8B-B14F-4D97-AF65-F5344CB8AC3E}">
        <p14:creationId xmlns:p14="http://schemas.microsoft.com/office/powerpoint/2010/main" val="3573524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65CA7-D822-0DA7-552B-CECEE14FB9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170D50-4C2B-53F3-D7F5-F9C65FB7D8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485E0B-5967-0767-1A2E-C5CA40B3BA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B42ED7-C0ED-602D-80C8-358D3731F6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9D2E34-74F1-2A41-364A-DBBAF7C036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E0F52D-C719-19AF-E130-8C2968EC1606}"/>
              </a:ext>
            </a:extLst>
          </p:cNvPr>
          <p:cNvSpPr>
            <a:spLocks noGrp="1"/>
          </p:cNvSpPr>
          <p:nvPr>
            <p:ph type="dt" sz="half" idx="10"/>
          </p:nvPr>
        </p:nvSpPr>
        <p:spPr/>
        <p:txBody>
          <a:bodyPr/>
          <a:lstStyle/>
          <a:p>
            <a:fld id="{2C38DB03-0F3A-4ABA-8B45-825751E7D6D6}" type="datetimeFigureOut">
              <a:rPr lang="en-US" smtClean="0"/>
              <a:t>7/15/2022</a:t>
            </a:fld>
            <a:endParaRPr lang="en-US"/>
          </a:p>
        </p:txBody>
      </p:sp>
      <p:sp>
        <p:nvSpPr>
          <p:cNvPr id="8" name="Footer Placeholder 7">
            <a:extLst>
              <a:ext uri="{FF2B5EF4-FFF2-40B4-BE49-F238E27FC236}">
                <a16:creationId xmlns:a16="http://schemas.microsoft.com/office/drawing/2014/main" id="{F8E9F136-28C9-2E95-8EB2-EF687AB7AD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D642F1-FEC8-8984-46DB-EB0FFBD8893C}"/>
              </a:ext>
            </a:extLst>
          </p:cNvPr>
          <p:cNvSpPr>
            <a:spLocks noGrp="1"/>
          </p:cNvSpPr>
          <p:nvPr>
            <p:ph type="sldNum" sz="quarter" idx="12"/>
          </p:nvPr>
        </p:nvSpPr>
        <p:spPr/>
        <p:txBody>
          <a:bodyPr/>
          <a:lstStyle/>
          <a:p>
            <a:fld id="{58538F95-77B0-4578-9F34-CA423B0009DE}" type="slidenum">
              <a:rPr lang="en-US" smtClean="0"/>
              <a:t>‹#›</a:t>
            </a:fld>
            <a:endParaRPr lang="en-US"/>
          </a:p>
        </p:txBody>
      </p:sp>
    </p:spTree>
    <p:extLst>
      <p:ext uri="{BB962C8B-B14F-4D97-AF65-F5344CB8AC3E}">
        <p14:creationId xmlns:p14="http://schemas.microsoft.com/office/powerpoint/2010/main" val="1700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419B2-8C54-2E15-B9F7-677EB1953B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56ED7C-6553-68C2-A74F-ACA041842C2E}"/>
              </a:ext>
            </a:extLst>
          </p:cNvPr>
          <p:cNvSpPr>
            <a:spLocks noGrp="1"/>
          </p:cNvSpPr>
          <p:nvPr>
            <p:ph type="dt" sz="half" idx="10"/>
          </p:nvPr>
        </p:nvSpPr>
        <p:spPr/>
        <p:txBody>
          <a:bodyPr/>
          <a:lstStyle/>
          <a:p>
            <a:fld id="{2C38DB03-0F3A-4ABA-8B45-825751E7D6D6}" type="datetimeFigureOut">
              <a:rPr lang="en-US" smtClean="0"/>
              <a:t>7/15/2022</a:t>
            </a:fld>
            <a:endParaRPr lang="en-US"/>
          </a:p>
        </p:txBody>
      </p:sp>
      <p:sp>
        <p:nvSpPr>
          <p:cNvPr id="4" name="Footer Placeholder 3">
            <a:extLst>
              <a:ext uri="{FF2B5EF4-FFF2-40B4-BE49-F238E27FC236}">
                <a16:creationId xmlns:a16="http://schemas.microsoft.com/office/drawing/2014/main" id="{3F623CA5-B9F6-6B46-7832-DBA6A0F51F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00807D-F657-933B-03EE-8926223229D6}"/>
              </a:ext>
            </a:extLst>
          </p:cNvPr>
          <p:cNvSpPr>
            <a:spLocks noGrp="1"/>
          </p:cNvSpPr>
          <p:nvPr>
            <p:ph type="sldNum" sz="quarter" idx="12"/>
          </p:nvPr>
        </p:nvSpPr>
        <p:spPr/>
        <p:txBody>
          <a:bodyPr/>
          <a:lstStyle/>
          <a:p>
            <a:fld id="{58538F95-77B0-4578-9F34-CA423B0009DE}" type="slidenum">
              <a:rPr lang="en-US" smtClean="0"/>
              <a:t>‹#›</a:t>
            </a:fld>
            <a:endParaRPr lang="en-US"/>
          </a:p>
        </p:txBody>
      </p:sp>
    </p:spTree>
    <p:extLst>
      <p:ext uri="{BB962C8B-B14F-4D97-AF65-F5344CB8AC3E}">
        <p14:creationId xmlns:p14="http://schemas.microsoft.com/office/powerpoint/2010/main" val="3491781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6071BF-AD6F-6E41-6DC0-24B3A4CB77FD}"/>
              </a:ext>
            </a:extLst>
          </p:cNvPr>
          <p:cNvSpPr>
            <a:spLocks noGrp="1"/>
          </p:cNvSpPr>
          <p:nvPr>
            <p:ph type="dt" sz="half" idx="10"/>
          </p:nvPr>
        </p:nvSpPr>
        <p:spPr/>
        <p:txBody>
          <a:bodyPr/>
          <a:lstStyle/>
          <a:p>
            <a:fld id="{2C38DB03-0F3A-4ABA-8B45-825751E7D6D6}" type="datetimeFigureOut">
              <a:rPr lang="en-US" smtClean="0"/>
              <a:t>7/15/2022</a:t>
            </a:fld>
            <a:endParaRPr lang="en-US"/>
          </a:p>
        </p:txBody>
      </p:sp>
      <p:sp>
        <p:nvSpPr>
          <p:cNvPr id="3" name="Footer Placeholder 2">
            <a:extLst>
              <a:ext uri="{FF2B5EF4-FFF2-40B4-BE49-F238E27FC236}">
                <a16:creationId xmlns:a16="http://schemas.microsoft.com/office/drawing/2014/main" id="{2BBCBD9A-888D-C186-005A-A5A52EEF76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C247A2-0083-10D2-C95C-328490EDA5B5}"/>
              </a:ext>
            </a:extLst>
          </p:cNvPr>
          <p:cNvSpPr>
            <a:spLocks noGrp="1"/>
          </p:cNvSpPr>
          <p:nvPr>
            <p:ph type="sldNum" sz="quarter" idx="12"/>
          </p:nvPr>
        </p:nvSpPr>
        <p:spPr/>
        <p:txBody>
          <a:bodyPr/>
          <a:lstStyle/>
          <a:p>
            <a:fld id="{58538F95-77B0-4578-9F34-CA423B0009DE}" type="slidenum">
              <a:rPr lang="en-US" smtClean="0"/>
              <a:t>‹#›</a:t>
            </a:fld>
            <a:endParaRPr lang="en-US"/>
          </a:p>
        </p:txBody>
      </p:sp>
    </p:spTree>
    <p:extLst>
      <p:ext uri="{BB962C8B-B14F-4D97-AF65-F5344CB8AC3E}">
        <p14:creationId xmlns:p14="http://schemas.microsoft.com/office/powerpoint/2010/main" val="3312154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D80FA-45C5-D08E-1DEF-3517474CAE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92D457-67E5-6408-A2BA-CF6E126D0F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88537-1DAC-9497-8B70-D3C956501A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A8A43E-697E-48FB-0920-93A29A7AFFB7}"/>
              </a:ext>
            </a:extLst>
          </p:cNvPr>
          <p:cNvSpPr>
            <a:spLocks noGrp="1"/>
          </p:cNvSpPr>
          <p:nvPr>
            <p:ph type="dt" sz="half" idx="10"/>
          </p:nvPr>
        </p:nvSpPr>
        <p:spPr/>
        <p:txBody>
          <a:bodyPr/>
          <a:lstStyle/>
          <a:p>
            <a:fld id="{2C38DB03-0F3A-4ABA-8B45-825751E7D6D6}" type="datetimeFigureOut">
              <a:rPr lang="en-US" smtClean="0"/>
              <a:t>7/15/2022</a:t>
            </a:fld>
            <a:endParaRPr lang="en-US"/>
          </a:p>
        </p:txBody>
      </p:sp>
      <p:sp>
        <p:nvSpPr>
          <p:cNvPr id="6" name="Footer Placeholder 5">
            <a:extLst>
              <a:ext uri="{FF2B5EF4-FFF2-40B4-BE49-F238E27FC236}">
                <a16:creationId xmlns:a16="http://schemas.microsoft.com/office/drawing/2014/main" id="{A2695102-F996-B364-65C8-6917BDB5B0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DA9E7-72BF-146F-3C86-F5ACB6F72F43}"/>
              </a:ext>
            </a:extLst>
          </p:cNvPr>
          <p:cNvSpPr>
            <a:spLocks noGrp="1"/>
          </p:cNvSpPr>
          <p:nvPr>
            <p:ph type="sldNum" sz="quarter" idx="12"/>
          </p:nvPr>
        </p:nvSpPr>
        <p:spPr/>
        <p:txBody>
          <a:bodyPr/>
          <a:lstStyle/>
          <a:p>
            <a:fld id="{58538F95-77B0-4578-9F34-CA423B0009DE}" type="slidenum">
              <a:rPr lang="en-US" smtClean="0"/>
              <a:t>‹#›</a:t>
            </a:fld>
            <a:endParaRPr lang="en-US"/>
          </a:p>
        </p:txBody>
      </p:sp>
    </p:spTree>
    <p:extLst>
      <p:ext uri="{BB962C8B-B14F-4D97-AF65-F5344CB8AC3E}">
        <p14:creationId xmlns:p14="http://schemas.microsoft.com/office/powerpoint/2010/main" val="302431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ED64-0A1D-1BBE-645D-DF4DE310E4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5CC08A-124B-3F6C-21D7-2FBBA0DCAD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BA5B91-456D-4778-87CB-30370E5E0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7D7862-4DCE-9FF4-DA81-E45332E51B97}"/>
              </a:ext>
            </a:extLst>
          </p:cNvPr>
          <p:cNvSpPr>
            <a:spLocks noGrp="1"/>
          </p:cNvSpPr>
          <p:nvPr>
            <p:ph type="dt" sz="half" idx="10"/>
          </p:nvPr>
        </p:nvSpPr>
        <p:spPr/>
        <p:txBody>
          <a:bodyPr/>
          <a:lstStyle/>
          <a:p>
            <a:fld id="{2C38DB03-0F3A-4ABA-8B45-825751E7D6D6}" type="datetimeFigureOut">
              <a:rPr lang="en-US" smtClean="0"/>
              <a:t>7/15/2022</a:t>
            </a:fld>
            <a:endParaRPr lang="en-US"/>
          </a:p>
        </p:txBody>
      </p:sp>
      <p:sp>
        <p:nvSpPr>
          <p:cNvPr id="6" name="Footer Placeholder 5">
            <a:extLst>
              <a:ext uri="{FF2B5EF4-FFF2-40B4-BE49-F238E27FC236}">
                <a16:creationId xmlns:a16="http://schemas.microsoft.com/office/drawing/2014/main" id="{2CE3ED6F-E3E2-9106-6D23-8B78F6184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6DF92B-9EDF-630D-F9D9-54AA3CE209F6}"/>
              </a:ext>
            </a:extLst>
          </p:cNvPr>
          <p:cNvSpPr>
            <a:spLocks noGrp="1"/>
          </p:cNvSpPr>
          <p:nvPr>
            <p:ph type="sldNum" sz="quarter" idx="12"/>
          </p:nvPr>
        </p:nvSpPr>
        <p:spPr/>
        <p:txBody>
          <a:bodyPr/>
          <a:lstStyle/>
          <a:p>
            <a:fld id="{58538F95-77B0-4578-9F34-CA423B0009DE}" type="slidenum">
              <a:rPr lang="en-US" smtClean="0"/>
              <a:t>‹#›</a:t>
            </a:fld>
            <a:endParaRPr lang="en-US"/>
          </a:p>
        </p:txBody>
      </p:sp>
    </p:spTree>
    <p:extLst>
      <p:ext uri="{BB962C8B-B14F-4D97-AF65-F5344CB8AC3E}">
        <p14:creationId xmlns:p14="http://schemas.microsoft.com/office/powerpoint/2010/main" val="100576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2F606C-1635-6317-B92C-464E1AD8C0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B08D49-1E89-A560-5C09-7F0355C789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533F6-22BA-9314-9634-32009FC9F5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8DB03-0F3A-4ABA-8B45-825751E7D6D6}" type="datetimeFigureOut">
              <a:rPr lang="en-US" smtClean="0"/>
              <a:t>7/15/2022</a:t>
            </a:fld>
            <a:endParaRPr lang="en-US"/>
          </a:p>
        </p:txBody>
      </p:sp>
      <p:sp>
        <p:nvSpPr>
          <p:cNvPr id="5" name="Footer Placeholder 4">
            <a:extLst>
              <a:ext uri="{FF2B5EF4-FFF2-40B4-BE49-F238E27FC236}">
                <a16:creationId xmlns:a16="http://schemas.microsoft.com/office/drawing/2014/main" id="{5D4FDDBB-E04B-7EF6-887E-D0C4C83A78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39E252-311D-8ABB-398B-BDE93222FE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38F95-77B0-4578-9F34-CA423B0009DE}" type="slidenum">
              <a:rPr lang="en-US" smtClean="0"/>
              <a:t>‹#›</a:t>
            </a:fld>
            <a:endParaRPr lang="en-US"/>
          </a:p>
        </p:txBody>
      </p:sp>
    </p:spTree>
    <p:extLst>
      <p:ext uri="{BB962C8B-B14F-4D97-AF65-F5344CB8AC3E}">
        <p14:creationId xmlns:p14="http://schemas.microsoft.com/office/powerpoint/2010/main" val="312945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54FFA77B-AF5E-EAF8-B3AD-6F55EBFA0850}"/>
              </a:ext>
            </a:extLst>
          </p:cNvPr>
          <p:cNvPicPr>
            <a:picLocks noChangeAspect="1"/>
          </p:cNvPicPr>
          <p:nvPr/>
        </p:nvPicPr>
        <p:blipFill rotWithShape="1">
          <a:blip r:embed="rId2">
            <a:extLst>
              <a:ext uri="{28A0092B-C50C-407E-A947-70E740481C1C}">
                <a14:useLocalDpi xmlns:a14="http://schemas.microsoft.com/office/drawing/2010/main" val="0"/>
              </a:ext>
            </a:extLst>
          </a:blip>
          <a:srcRect l="53" r="19604" b="-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783940-C7D7-6635-E409-DB96087E10E3}"/>
              </a:ext>
            </a:extLst>
          </p:cNvPr>
          <p:cNvSpPr>
            <a:spLocks noGrp="1"/>
          </p:cNvSpPr>
          <p:nvPr>
            <p:ph type="ctrTitle"/>
          </p:nvPr>
        </p:nvSpPr>
        <p:spPr>
          <a:xfrm>
            <a:off x="383822" y="347279"/>
            <a:ext cx="4023360" cy="3204134"/>
          </a:xfrm>
        </p:spPr>
        <p:txBody>
          <a:bodyPr anchor="b">
            <a:normAutofit/>
          </a:bodyPr>
          <a:lstStyle/>
          <a:p>
            <a:pPr algn="l"/>
            <a:r>
              <a:rPr lang="en-US" sz="4800" dirty="0"/>
              <a:t>The  Lymphatic</a:t>
            </a:r>
            <a:br>
              <a:rPr lang="en-US" sz="4800" dirty="0"/>
            </a:br>
            <a:r>
              <a:rPr lang="en-US" sz="4800" dirty="0"/>
              <a:t>&amp;</a:t>
            </a:r>
            <a:br>
              <a:rPr lang="en-US" sz="4800" dirty="0"/>
            </a:br>
            <a:r>
              <a:rPr lang="en-US" sz="4800" dirty="0"/>
              <a:t>Glymphatic</a:t>
            </a:r>
            <a:br>
              <a:rPr lang="en-US" sz="4800" dirty="0"/>
            </a:br>
            <a:r>
              <a:rPr lang="en-US" sz="4800" dirty="0"/>
              <a:t>Systems</a:t>
            </a:r>
          </a:p>
        </p:txBody>
      </p:sp>
      <p:sp>
        <p:nvSpPr>
          <p:cNvPr id="3" name="Subtitle 2">
            <a:extLst>
              <a:ext uri="{FF2B5EF4-FFF2-40B4-BE49-F238E27FC236}">
                <a16:creationId xmlns:a16="http://schemas.microsoft.com/office/drawing/2014/main" id="{58539AB7-3066-6444-03C9-24DE7623986B}"/>
              </a:ext>
            </a:extLst>
          </p:cNvPr>
          <p:cNvSpPr>
            <a:spLocks noGrp="1"/>
          </p:cNvSpPr>
          <p:nvPr>
            <p:ph type="subTitle" idx="1"/>
          </p:nvPr>
        </p:nvSpPr>
        <p:spPr>
          <a:xfrm>
            <a:off x="383822" y="4751290"/>
            <a:ext cx="5279353" cy="2453979"/>
          </a:xfrm>
        </p:spPr>
        <p:txBody>
          <a:bodyPr>
            <a:normAutofit/>
          </a:bodyPr>
          <a:lstStyle/>
          <a:p>
            <a:pPr algn="l"/>
            <a:r>
              <a:rPr lang="en-US" sz="1800" dirty="0"/>
              <a:t>Valerie Robitaille, PhD</a:t>
            </a:r>
          </a:p>
          <a:p>
            <a:pPr algn="l"/>
            <a:r>
              <a:rPr lang="en-US" sz="1800" dirty="0"/>
              <a:t>Holistic Nutritionist/Herbalist</a:t>
            </a:r>
          </a:p>
          <a:p>
            <a:pPr algn="l"/>
            <a:endParaRPr lang="en-US" sz="1800" dirty="0"/>
          </a:p>
          <a:p>
            <a:pPr algn="l"/>
            <a:r>
              <a:rPr lang="en-US" sz="1800" dirty="0"/>
              <a:t>www.holistichealthonline.info</a:t>
            </a:r>
            <a:br>
              <a:rPr lang="en-US" sz="2000" dirty="0"/>
            </a:br>
            <a:br>
              <a:rPr lang="en-US" sz="2000" dirty="0"/>
            </a:br>
            <a:endParaRPr lang="en-US" sz="2000"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306E9E5-D61D-1581-197F-A33AB7499B9E}"/>
              </a:ext>
            </a:extLst>
          </p:cNvPr>
          <p:cNvSpPr/>
          <p:nvPr/>
        </p:nvSpPr>
        <p:spPr>
          <a:xfrm>
            <a:off x="383822" y="462844"/>
            <a:ext cx="959556" cy="462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E30E1AA-9D9B-668D-8A8D-31BC1C475885}"/>
              </a:ext>
            </a:extLst>
          </p:cNvPr>
          <p:cNvSpPr txBox="1"/>
          <p:nvPr/>
        </p:nvSpPr>
        <p:spPr>
          <a:xfrm>
            <a:off x="383822" y="3714016"/>
            <a:ext cx="6096000" cy="369332"/>
          </a:xfrm>
          <a:prstGeom prst="rect">
            <a:avLst/>
          </a:prstGeom>
          <a:noFill/>
        </p:spPr>
        <p:txBody>
          <a:bodyPr wrap="square">
            <a:spAutoFit/>
          </a:bodyPr>
          <a:lstStyle/>
          <a:p>
            <a:pPr algn="l"/>
            <a:r>
              <a:rPr lang="en-US" sz="1800" dirty="0"/>
              <a:t>The Ultimate Indicators Of Health</a:t>
            </a:r>
          </a:p>
        </p:txBody>
      </p:sp>
    </p:spTree>
    <p:extLst>
      <p:ext uri="{BB962C8B-B14F-4D97-AF65-F5344CB8AC3E}">
        <p14:creationId xmlns:p14="http://schemas.microsoft.com/office/powerpoint/2010/main" val="2549754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4FFA77B-AF5E-EAF8-B3AD-6F55EBFA0850}"/>
              </a:ext>
            </a:extLst>
          </p:cNvPr>
          <p:cNvPicPr>
            <a:picLocks noChangeAspect="1"/>
          </p:cNvPicPr>
          <p:nvPr/>
        </p:nvPicPr>
        <p:blipFill>
          <a:blip r:embed="rId2">
            <a:extLst>
              <a:ext uri="{28A0092B-C50C-407E-A947-70E740481C1C}">
                <a14:useLocalDpi xmlns:a14="http://schemas.microsoft.com/office/drawing/2010/main" val="0"/>
              </a:ext>
            </a:extLst>
          </a:blip>
          <a:srcRect t="14003" b="14003"/>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3B2BACDA-C8C4-F17D-3FD0-24298358C7CA}"/>
              </a:ext>
            </a:extLst>
          </p:cNvPr>
          <p:cNvSpPr txBox="1">
            <a:spLocks/>
          </p:cNvSpPr>
          <p:nvPr/>
        </p:nvSpPr>
        <p:spPr>
          <a:xfrm>
            <a:off x="296867" y="1021658"/>
            <a:ext cx="6053720" cy="2985204"/>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r>
              <a:rPr lang="en-US" sz="2600" dirty="0">
                <a:latin typeface="+mj-lt"/>
                <a:ea typeface="Arial" panose="020B0604020202020204" pitchFamily="34" charset="0"/>
              </a:rPr>
            </a:br>
            <a:r>
              <a:rPr lang="en-US" sz="2700" dirty="0">
                <a:latin typeface="+mj-lt"/>
                <a:ea typeface="Arial" panose="020B0604020202020204" pitchFamily="34" charset="0"/>
              </a:rPr>
              <a:t>The lymphatic system is made up of a network of lymphatic vessels, nodes and fluid that are in every part of the body. The vessels run alongside the circulatory system where it picks up the waste from the blood at the capillaries. </a:t>
            </a:r>
            <a:br>
              <a:rPr lang="en-US" sz="2700" dirty="0">
                <a:latin typeface="+mj-lt"/>
                <a:ea typeface="Arial" panose="020B0604020202020204" pitchFamily="34" charset="0"/>
              </a:rPr>
            </a:br>
            <a:br>
              <a:rPr lang="en-US" sz="2700" dirty="0">
                <a:latin typeface="+mj-lt"/>
                <a:ea typeface="Arial" panose="020B0604020202020204" pitchFamily="34" charset="0"/>
              </a:rPr>
            </a:br>
            <a:r>
              <a:rPr lang="en-US" sz="2700" dirty="0">
                <a:latin typeface="+mj-lt"/>
                <a:ea typeface="Arial" panose="020B0604020202020204" pitchFamily="34" charset="0"/>
              </a:rPr>
              <a:t>There’s 3 times more lymph fluid than blood because we include the interstitial fluid between the cells part of this system. </a:t>
            </a:r>
            <a:br>
              <a:rPr lang="en-US" sz="2700" dirty="0">
                <a:latin typeface="+mj-lt"/>
                <a:ea typeface="Arial" panose="020B0604020202020204" pitchFamily="34" charset="0"/>
              </a:rPr>
            </a:br>
            <a:endParaRPr lang="en-US" sz="2700" dirty="0">
              <a:latin typeface="+mj-lt"/>
              <a:ea typeface="Arial" panose="020B0604020202020204" pitchFamily="34" charset="0"/>
            </a:endParaRPr>
          </a:p>
          <a:p>
            <a:pPr algn="l"/>
            <a:r>
              <a:rPr lang="en-US" sz="2700" dirty="0">
                <a:latin typeface="+mj-lt"/>
                <a:ea typeface="Arial" panose="020B0604020202020204" pitchFamily="34" charset="0"/>
              </a:rPr>
              <a:t>It’s a detox or purification system - its job is to carry away waste, toxins and various kinds of cellular debris so the cells can function properly. But it’s also an integral part of the immune system because it transports lymphocytes that are used by the body to attack invaders.  </a:t>
            </a:r>
          </a:p>
          <a:p>
            <a:pPr algn="l"/>
            <a:endParaRPr lang="en-US" sz="2700" dirty="0">
              <a:latin typeface="+mj-lt"/>
              <a:ea typeface="Arial" panose="020B0604020202020204" pitchFamily="34" charset="0"/>
            </a:endParaRPr>
          </a:p>
          <a:p>
            <a:pPr algn="l"/>
            <a:endParaRPr lang="en-US" sz="2000" dirty="0">
              <a:latin typeface="+mj-lt"/>
            </a:endParaRPr>
          </a:p>
        </p:txBody>
      </p:sp>
      <p:pic>
        <p:nvPicPr>
          <p:cNvPr id="15" name="Picture 14">
            <a:extLst>
              <a:ext uri="{FF2B5EF4-FFF2-40B4-BE49-F238E27FC236}">
                <a16:creationId xmlns:a16="http://schemas.microsoft.com/office/drawing/2014/main" id="{9C24D8DF-840D-430F-ADC7-CB5492C0AC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93579" y="1577557"/>
            <a:ext cx="3031963" cy="4288491"/>
          </a:xfrm>
          <a:prstGeom prst="rect">
            <a:avLst/>
          </a:prstGeom>
        </p:spPr>
      </p:pic>
      <p:sp>
        <p:nvSpPr>
          <p:cNvPr id="11" name="Rectangle 10">
            <a:extLst>
              <a:ext uri="{FF2B5EF4-FFF2-40B4-BE49-F238E27FC236}">
                <a16:creationId xmlns:a16="http://schemas.microsoft.com/office/drawing/2014/main" id="{F2C3AD07-E72B-0B88-9A24-C3342C983390}"/>
              </a:ext>
            </a:extLst>
          </p:cNvPr>
          <p:cNvSpPr/>
          <p:nvPr/>
        </p:nvSpPr>
        <p:spPr>
          <a:xfrm>
            <a:off x="481029" y="4421539"/>
            <a:ext cx="6096000" cy="269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a:extLst>
              <a:ext uri="{FF2B5EF4-FFF2-40B4-BE49-F238E27FC236}">
                <a16:creationId xmlns:a16="http://schemas.microsoft.com/office/drawing/2014/main" id="{B99F97FA-26C0-7E6A-5C83-DFA3A5991DD1}"/>
              </a:ext>
            </a:extLst>
          </p:cNvPr>
          <p:cNvSpPr txBox="1">
            <a:spLocks/>
          </p:cNvSpPr>
          <p:nvPr/>
        </p:nvSpPr>
        <p:spPr>
          <a:xfrm>
            <a:off x="274164" y="3864228"/>
            <a:ext cx="6427771" cy="27967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700" dirty="0">
                <a:latin typeface="+mj-lt"/>
                <a:ea typeface="Arial" panose="020B0604020202020204" pitchFamily="34" charset="0"/>
              </a:rPr>
              <a:t>The lymphatic system is our most powerful weapon against almost any harmful thing that can enter or that goes on in the body. It carry toxins out through one of the detox organs of the body to be eliminated, primarily via  the kidneys, intestines, skin and lungs, and delivers immune cells to attack any foreign invaders in the body.</a:t>
            </a:r>
          </a:p>
          <a:p>
            <a:pPr algn="l"/>
            <a:r>
              <a:rPr lang="en-US" sz="1700" dirty="0">
                <a:latin typeface="+mj-lt"/>
                <a:ea typeface="Arial" panose="020B0604020202020204" pitchFamily="34" charset="0"/>
              </a:rPr>
              <a:t>The lymphatic system is susceptible to clogging when there is a heavy toxic load coming from the blood and other areas of the body. Lymph fluid becomes sludgy and gets stuck in the nodes. </a:t>
            </a:r>
            <a:r>
              <a:rPr lang="en-US" sz="1800" dirty="0">
                <a:latin typeface="+mj-lt"/>
                <a:ea typeface="Arial" panose="020B0604020202020204" pitchFamily="34" charset="0"/>
              </a:rPr>
              <a:t>It’s in the lymph nodes that the fluid is processed to remove harmful substances. The processed lymph gets dumped back into the blood stream.</a:t>
            </a:r>
          </a:p>
          <a:p>
            <a:pPr algn="l"/>
            <a:endParaRPr lang="en-US" sz="1700" dirty="0">
              <a:latin typeface="+mj-lt"/>
              <a:ea typeface="Arial" panose="020B0604020202020204" pitchFamily="34" charset="0"/>
            </a:endParaRPr>
          </a:p>
        </p:txBody>
      </p:sp>
      <p:sp>
        <p:nvSpPr>
          <p:cNvPr id="19" name="Rectangle 18">
            <a:extLst>
              <a:ext uri="{FF2B5EF4-FFF2-40B4-BE49-F238E27FC236}">
                <a16:creationId xmlns:a16="http://schemas.microsoft.com/office/drawing/2014/main" id="{A0FBC670-030E-4465-5345-45F4AD1F6186}"/>
              </a:ext>
            </a:extLst>
          </p:cNvPr>
          <p:cNvSpPr/>
          <p:nvPr/>
        </p:nvSpPr>
        <p:spPr>
          <a:xfrm>
            <a:off x="383822" y="462844"/>
            <a:ext cx="959556" cy="462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B3A6DB5-0C35-9592-80A6-408EBE8E16E5}"/>
              </a:ext>
            </a:extLst>
          </p:cNvPr>
          <p:cNvSpPr txBox="1"/>
          <p:nvPr/>
        </p:nvSpPr>
        <p:spPr>
          <a:xfrm>
            <a:off x="254587" y="343371"/>
            <a:ext cx="6096000" cy="369332"/>
          </a:xfrm>
          <a:prstGeom prst="rect">
            <a:avLst/>
          </a:prstGeom>
          <a:noFill/>
        </p:spPr>
        <p:txBody>
          <a:bodyPr wrap="square">
            <a:spAutoFit/>
          </a:bodyPr>
          <a:lstStyle/>
          <a:p>
            <a:r>
              <a:rPr lang="en-US" sz="1800" dirty="0"/>
              <a:t>The Lymphatic System: Your Best Immunity Weapon</a:t>
            </a:r>
            <a:endParaRPr lang="en-US" dirty="0"/>
          </a:p>
        </p:txBody>
      </p:sp>
    </p:spTree>
    <p:extLst>
      <p:ext uri="{BB962C8B-B14F-4D97-AF65-F5344CB8AC3E}">
        <p14:creationId xmlns:p14="http://schemas.microsoft.com/office/powerpoint/2010/main" val="77693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4FFA77B-AF5E-EAF8-B3AD-6F55EBFA0850}"/>
              </a:ext>
            </a:extLst>
          </p:cNvPr>
          <p:cNvPicPr>
            <a:picLocks noChangeAspect="1"/>
          </p:cNvPicPr>
          <p:nvPr/>
        </p:nvPicPr>
        <p:blipFill>
          <a:blip r:embed="rId2">
            <a:extLst>
              <a:ext uri="{28A0092B-C50C-407E-A947-70E740481C1C}">
                <a14:useLocalDpi xmlns:a14="http://schemas.microsoft.com/office/drawing/2010/main" val="0"/>
              </a:ext>
            </a:extLst>
          </a:blip>
          <a:srcRect t="10443" b="10443"/>
          <a:stretch/>
        </p:blipFill>
        <p:spPr>
          <a:xfrm>
            <a:off x="3523488" y="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DDFC50C-38CD-F7AC-9C74-C2A407D6C937}"/>
              </a:ext>
            </a:extLst>
          </p:cNvPr>
          <p:cNvSpPr/>
          <p:nvPr/>
        </p:nvSpPr>
        <p:spPr>
          <a:xfrm>
            <a:off x="481029" y="4436533"/>
            <a:ext cx="4361904" cy="2370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B17219-E0FB-13C6-0B69-2EBF307B9BB8}"/>
              </a:ext>
            </a:extLst>
          </p:cNvPr>
          <p:cNvSpPr/>
          <p:nvPr/>
        </p:nvSpPr>
        <p:spPr>
          <a:xfrm>
            <a:off x="383822" y="462844"/>
            <a:ext cx="959556" cy="462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D47A11A-71DE-6B49-BC4C-88B64ED65AD4}"/>
              </a:ext>
            </a:extLst>
          </p:cNvPr>
          <p:cNvSpPr txBox="1"/>
          <p:nvPr/>
        </p:nvSpPr>
        <p:spPr>
          <a:xfrm>
            <a:off x="155901" y="3962251"/>
            <a:ext cx="6312631" cy="2846933"/>
          </a:xfrm>
          <a:prstGeom prst="rect">
            <a:avLst/>
          </a:prstGeom>
          <a:noFill/>
        </p:spPr>
        <p:txBody>
          <a:bodyPr wrap="square">
            <a:spAutoFit/>
          </a:bodyPr>
          <a:lstStyle/>
          <a:p>
            <a:pPr algn="l"/>
            <a:r>
              <a:rPr lang="en-US" sz="1600" dirty="0">
                <a:latin typeface="+mj-lt"/>
                <a:ea typeface="Arial" panose="020B0604020202020204" pitchFamily="34" charset="0"/>
              </a:rPr>
              <a:t>Lymph gets thick because:</a:t>
            </a:r>
          </a:p>
          <a:p>
            <a:pPr marL="342900" indent="-342900" algn="l">
              <a:buFont typeface="Arial" panose="020B0604020202020204" pitchFamily="34" charset="0"/>
              <a:buChar char="•"/>
            </a:pPr>
            <a:r>
              <a:rPr lang="en-US" sz="1600" dirty="0">
                <a:latin typeface="+mj-lt"/>
                <a:ea typeface="Arial" panose="020B0604020202020204" pitchFamily="34" charset="0"/>
              </a:rPr>
              <a:t>it is overloaded with what it’s picking up from the blood, which may be toxic</a:t>
            </a:r>
          </a:p>
          <a:p>
            <a:pPr marL="342900" indent="-342900" algn="l">
              <a:buFont typeface="Arial" panose="020B0604020202020204" pitchFamily="34" charset="0"/>
              <a:buChar char="•"/>
            </a:pPr>
            <a:r>
              <a:rPr lang="en-US" sz="1600" dirty="0">
                <a:latin typeface="+mj-lt"/>
                <a:ea typeface="Arial" panose="020B0604020202020204" pitchFamily="34" charset="0"/>
              </a:rPr>
              <a:t>metabolic wastes are being re-circulated within the body</a:t>
            </a:r>
          </a:p>
          <a:p>
            <a:pPr marL="342900" indent="-342900">
              <a:buFont typeface="Arial" panose="020B0604020202020204" pitchFamily="34" charset="0"/>
              <a:buChar char="•"/>
            </a:pPr>
            <a:r>
              <a:rPr lang="en-US" sz="1600" dirty="0">
                <a:latin typeface="+mj-lt"/>
                <a:ea typeface="Arial" panose="020B0604020202020204" pitchFamily="34" charset="0"/>
              </a:rPr>
              <a:t>the effects of harmful electrical signals coming from the environment (causing a cytokine storm). For example, </a:t>
            </a:r>
            <a:r>
              <a:rPr lang="en-US" sz="1600" dirty="0">
                <a:effectLst/>
                <a:latin typeface="Calibri" panose="020F0502020204030204" pitchFamily="34" charset="0"/>
                <a:ea typeface="Calibri" panose="020F0502020204030204" pitchFamily="34" charset="0"/>
                <a:cs typeface="Times New Roman" panose="02020603050405020304" pitchFamily="18" charset="0"/>
              </a:rPr>
              <a:t>electromagnetic fields or EMFs. Studies have shown that </a:t>
            </a:r>
            <a:r>
              <a:rPr lang="en-US" sz="1600" dirty="0">
                <a:solidFill>
                  <a:srgbClr val="212121"/>
                </a:solidFill>
                <a:effectLst/>
                <a:latin typeface="Cambria" panose="02040503050406030204" pitchFamily="18" charset="0"/>
                <a:ea typeface="Calibri" panose="020F0502020204030204" pitchFamily="34" charset="0"/>
                <a:cs typeface="Times New Roman" panose="02020603050405020304" pitchFamily="18" charset="0"/>
              </a:rPr>
              <a:t>18 GHz EMF exposures</a:t>
            </a:r>
            <a:r>
              <a:rPr lang="en-US" sz="1600" dirty="0">
                <a:effectLst/>
                <a:latin typeface="Calibri" panose="020F0502020204030204" pitchFamily="34" charset="0"/>
                <a:ea typeface="Calibri" panose="020F0502020204030204" pitchFamily="34" charset="0"/>
                <a:cs typeface="Times New Roman" panose="02020603050405020304" pitchFamily="18" charset="0"/>
              </a:rPr>
              <a:t> caused cell membranes to be permeable, deformed them and resulted in an enhanced degree of membrane trafficking – all kinds of stuff going in and out of the cell! Cytokine storm might be an understatement!</a:t>
            </a:r>
          </a:p>
          <a:p>
            <a:pPr marL="342900" indent="-342900" algn="l">
              <a:buFont typeface="Arial" panose="020B0604020202020204" pitchFamily="34" charset="0"/>
              <a:buChar char="•"/>
            </a:pPr>
            <a:endParaRPr lang="en-US" sz="1900" dirty="0">
              <a:latin typeface="+mj-lt"/>
              <a:ea typeface="Arial" panose="020B0604020202020204" pitchFamily="34" charset="0"/>
            </a:endParaRPr>
          </a:p>
        </p:txBody>
      </p:sp>
      <p:sp>
        <p:nvSpPr>
          <p:cNvPr id="3" name="Subtitle 2">
            <a:extLst>
              <a:ext uri="{FF2B5EF4-FFF2-40B4-BE49-F238E27FC236}">
                <a16:creationId xmlns:a16="http://schemas.microsoft.com/office/drawing/2014/main" id="{58539AB7-3066-6444-03C9-24DE7623986B}"/>
              </a:ext>
            </a:extLst>
          </p:cNvPr>
          <p:cNvSpPr>
            <a:spLocks noGrp="1"/>
          </p:cNvSpPr>
          <p:nvPr>
            <p:ph type="subTitle" idx="1"/>
          </p:nvPr>
        </p:nvSpPr>
        <p:spPr>
          <a:xfrm>
            <a:off x="272288" y="168156"/>
            <a:ext cx="5703032" cy="1658511"/>
          </a:xfrm>
        </p:spPr>
        <p:txBody>
          <a:bodyPr>
            <a:noAutofit/>
          </a:bodyPr>
          <a:lstStyle/>
          <a:p>
            <a:pPr algn="l"/>
            <a:endParaRPr lang="en-US" sz="1600" dirty="0">
              <a:effectLst/>
              <a:latin typeface="+mj-lt"/>
              <a:ea typeface="Arial" panose="020B0604020202020204" pitchFamily="34" charset="0"/>
            </a:endParaRPr>
          </a:p>
          <a:p>
            <a:pPr algn="l"/>
            <a:r>
              <a:rPr lang="en-US" sz="1600" dirty="0">
                <a:latin typeface="+mj-lt"/>
                <a:ea typeface="Arial" panose="020B0604020202020204" pitchFamily="34" charset="0"/>
              </a:rPr>
              <a:t>Movement of the lymph is critical to health and the ability to fight off pathogens and disease because the immune system will be able to do its job, the blood stays clear, and toxins are removed from the body.</a:t>
            </a:r>
          </a:p>
          <a:p>
            <a:pPr algn="l"/>
            <a:r>
              <a:rPr lang="en-US" sz="1600" dirty="0">
                <a:latin typeface="+mj-lt"/>
                <a:ea typeface="Arial" panose="020B0604020202020204" pitchFamily="34" charset="0"/>
              </a:rPr>
              <a:t>The lymphatic system in the brain is called the glymphatic system. What happens here is our brains shrink to about 60% their normal size when we are sleeping to make room for an ocean of lymph fluid that will bring nutrients to, and carry away wastes from, the brain. The brain returns to normal size by the time we wake up.</a:t>
            </a:r>
          </a:p>
          <a:p>
            <a:pPr algn="l"/>
            <a:r>
              <a:rPr lang="en-US" sz="1600" dirty="0">
                <a:latin typeface="+mj-lt"/>
                <a:ea typeface="Arial" panose="020B0604020202020204" pitchFamily="34" charset="0"/>
              </a:rPr>
              <a:t>When lymph fluid gets stuck in the nodes of the neck we say we have “swollen glands.” When it gets stuck in the nodes of the brain we say we have “brain fog.” </a:t>
            </a:r>
          </a:p>
          <a:p>
            <a:pPr algn="l"/>
            <a:r>
              <a:rPr lang="en-US" sz="1600" dirty="0">
                <a:latin typeface="+mj-lt"/>
                <a:ea typeface="Arial" panose="020B0604020202020204" pitchFamily="34" charset="0"/>
              </a:rPr>
              <a:t>Lymph must flow or we get sick. </a:t>
            </a:r>
          </a:p>
          <a:p>
            <a:pPr algn="l"/>
            <a:endParaRPr lang="en-US" sz="1600" dirty="0">
              <a:latin typeface="+mj-lt"/>
              <a:ea typeface="Arial" panose="020B0604020202020204" pitchFamily="34" charset="0"/>
            </a:endParaRPr>
          </a:p>
          <a:p>
            <a:pPr algn="l"/>
            <a:endParaRPr lang="en-US" sz="1600" dirty="0">
              <a:latin typeface="+mj-lt"/>
              <a:ea typeface="Arial" panose="020B0604020202020204" pitchFamily="34" charset="0"/>
            </a:endParaRPr>
          </a:p>
          <a:p>
            <a:pPr algn="l"/>
            <a:endParaRPr lang="en-US" sz="1600" dirty="0">
              <a:latin typeface="+mj-lt"/>
              <a:ea typeface="Arial" panose="020B0604020202020204" pitchFamily="34" charset="0"/>
            </a:endParaRPr>
          </a:p>
          <a:p>
            <a:pPr algn="l"/>
            <a:endParaRPr lang="en-US" sz="1600" dirty="0">
              <a:latin typeface="+mj-lt"/>
              <a:ea typeface="Arial" panose="020B0604020202020204" pitchFamily="34" charset="0"/>
            </a:endParaRPr>
          </a:p>
          <a:p>
            <a:pPr algn="l"/>
            <a:endParaRPr lang="en-US" sz="1600" dirty="0">
              <a:effectLst/>
              <a:latin typeface="+mj-lt"/>
              <a:ea typeface="Arial" panose="020B0604020202020204" pitchFamily="34" charset="0"/>
            </a:endParaRPr>
          </a:p>
          <a:p>
            <a:pPr marL="342900" indent="-342900" algn="l">
              <a:buFont typeface="Arial" panose="020B0604020202020204" pitchFamily="34" charset="0"/>
              <a:buChar char="•"/>
            </a:pPr>
            <a:endParaRPr lang="en-US" sz="1600" dirty="0">
              <a:effectLst/>
              <a:latin typeface="+mj-lt"/>
              <a:ea typeface="Arial" panose="020B0604020202020204" pitchFamily="34" charset="0"/>
            </a:endParaRPr>
          </a:p>
        </p:txBody>
      </p:sp>
    </p:spTree>
    <p:extLst>
      <p:ext uri="{BB962C8B-B14F-4D97-AF65-F5344CB8AC3E}">
        <p14:creationId xmlns:p14="http://schemas.microsoft.com/office/powerpoint/2010/main" val="2655526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4FFA77B-AF5E-EAF8-B3AD-6F55EBFA0850}"/>
              </a:ext>
            </a:extLst>
          </p:cNvPr>
          <p:cNvPicPr>
            <a:picLocks noChangeAspect="1"/>
          </p:cNvPicPr>
          <p:nvPr/>
        </p:nvPicPr>
        <p:blipFill>
          <a:blip r:embed="rId2">
            <a:extLst>
              <a:ext uri="{28A0092B-C50C-407E-A947-70E740481C1C}">
                <a14:useLocalDpi xmlns:a14="http://schemas.microsoft.com/office/drawing/2010/main" val="0"/>
              </a:ext>
            </a:extLst>
          </a:blip>
          <a:srcRect t="9929" b="9929"/>
          <a:stretch/>
        </p:blipFill>
        <p:spPr>
          <a:xfrm>
            <a:off x="4051423"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0642CB05-01B8-ACAA-3C29-01089676B32A}"/>
              </a:ext>
            </a:extLst>
          </p:cNvPr>
          <p:cNvSpPr/>
          <p:nvPr/>
        </p:nvSpPr>
        <p:spPr>
          <a:xfrm>
            <a:off x="383822" y="4436533"/>
            <a:ext cx="4289778" cy="2370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B52C14B-F466-5442-A9AE-D2FB817DC7E7}"/>
              </a:ext>
            </a:extLst>
          </p:cNvPr>
          <p:cNvSpPr/>
          <p:nvPr/>
        </p:nvSpPr>
        <p:spPr>
          <a:xfrm>
            <a:off x="383822" y="462844"/>
            <a:ext cx="959556" cy="462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0446EAC-6486-E7C0-E71F-31BB008469F2}"/>
              </a:ext>
            </a:extLst>
          </p:cNvPr>
          <p:cNvSpPr txBox="1"/>
          <p:nvPr/>
        </p:nvSpPr>
        <p:spPr>
          <a:xfrm>
            <a:off x="262467" y="462844"/>
            <a:ext cx="6002866" cy="6740307"/>
          </a:xfrm>
          <a:prstGeom prst="rect">
            <a:avLst/>
          </a:prstGeom>
          <a:noFill/>
        </p:spPr>
        <p:txBody>
          <a:bodyPr wrap="square">
            <a:spAutoFit/>
          </a:bodyPr>
          <a:lstStyle/>
          <a:p>
            <a:r>
              <a:rPr lang="en-US" sz="1600" dirty="0">
                <a:solidFill>
                  <a:srgbClr val="212121"/>
                </a:solidFill>
                <a:effectLst/>
                <a:latin typeface="+mj-lt"/>
                <a:ea typeface="Calibri" panose="020F0502020204030204" pitchFamily="34" charset="0"/>
                <a:cs typeface="Times New Roman" panose="02020603050405020304" pitchFamily="18" charset="0"/>
              </a:rPr>
              <a:t>Since we are surrounded by different types of electromagnetic frequencies we should constantly be thinking of ways to keep the lymph flowing so it can clean up these technological mishaps of modern society which is only going to get more intense with the activation of 5G. </a:t>
            </a:r>
          </a:p>
          <a:p>
            <a:endParaRPr lang="en-US" sz="1600" dirty="0">
              <a:solidFill>
                <a:srgbClr val="212121"/>
              </a:solidFill>
              <a:latin typeface="+mj-lt"/>
              <a:cs typeface="Times New Roman" panose="02020603050405020304" pitchFamily="18" charset="0"/>
            </a:endParaRPr>
          </a:p>
          <a:p>
            <a:r>
              <a:rPr lang="en-US" sz="1600" dirty="0">
                <a:solidFill>
                  <a:srgbClr val="212121"/>
                </a:solidFill>
                <a:latin typeface="+mj-lt"/>
                <a:cs typeface="Times New Roman" panose="02020603050405020304" pitchFamily="18" charset="0"/>
              </a:rPr>
              <a:t>We must be prepared. We can imagine what’s happening in the blood if cells are being permeated, deformed and broken open. We can imagine the job the lymphatic system has to do to clean up the debris and keep bringing immune cells to the battle zones.</a:t>
            </a:r>
            <a:br>
              <a:rPr lang="en-US" sz="1600" dirty="0">
                <a:solidFill>
                  <a:srgbClr val="212121"/>
                </a:solidFill>
                <a:latin typeface="+mj-lt"/>
                <a:cs typeface="Times New Roman" panose="02020603050405020304" pitchFamily="18" charset="0"/>
              </a:rPr>
            </a:br>
            <a:endParaRPr lang="en-US" sz="1600" dirty="0">
              <a:solidFill>
                <a:srgbClr val="212121"/>
              </a:solidFill>
              <a:latin typeface="+mj-lt"/>
              <a:cs typeface="Times New Roman" panose="02020603050405020304" pitchFamily="18" charset="0"/>
            </a:endParaRPr>
          </a:p>
          <a:p>
            <a:r>
              <a:rPr lang="en-US" sz="1600" dirty="0">
                <a:effectLst/>
                <a:latin typeface="+mj-lt"/>
                <a:ea typeface="Calibri" panose="020F0502020204030204" pitchFamily="34" charset="0"/>
                <a:cs typeface="Times New Roman" panose="02020603050405020304" pitchFamily="18" charset="0"/>
              </a:rPr>
              <a:t>The number one way to get the lymph flowing is movement of your skeletal muscles. This is because the lymphatic system doesn’t have a pump for getting the fluid around like the heart does for the blood. Instead, lymph fluid flows in 1 direction and that’s toward the heart, as a result of the muscles impinging on lymph vessels during movement… like exercise. </a:t>
            </a:r>
          </a:p>
          <a:p>
            <a:endParaRPr lang="en-US" sz="1600" dirty="0">
              <a:latin typeface="+mj-lt"/>
              <a:ea typeface="Calibri" panose="020F0502020204030204" pitchFamily="34" charset="0"/>
              <a:cs typeface="Times New Roman" panose="02020603050405020304" pitchFamily="18" charset="0"/>
            </a:endParaRPr>
          </a:p>
          <a:p>
            <a:r>
              <a:rPr lang="en-US" sz="1600" dirty="0">
                <a:effectLst/>
                <a:latin typeface="+mj-lt"/>
                <a:ea typeface="Calibri" panose="020F0502020204030204" pitchFamily="34" charset="0"/>
                <a:cs typeface="Times New Roman" panose="02020603050405020304" pitchFamily="18" charset="0"/>
              </a:rPr>
              <a:t>When the lymph fluid reaches the area above the heart it dumps into the lungs and toxins get breathed out. You detoxify more through the lungs than any other eliminative organ!</a:t>
            </a:r>
          </a:p>
          <a:p>
            <a:endParaRPr lang="en-US" sz="1600" dirty="0">
              <a:latin typeface="+mj-lt"/>
              <a:ea typeface="Calibri" panose="020F0502020204030204" pitchFamily="34" charset="0"/>
              <a:cs typeface="Times New Roman" panose="02020603050405020304" pitchFamily="18" charset="0"/>
            </a:endParaRPr>
          </a:p>
          <a:p>
            <a:r>
              <a:rPr lang="en-US" sz="1600" dirty="0">
                <a:effectLst/>
                <a:latin typeface="+mj-lt"/>
                <a:ea typeface="Calibri" panose="020F0502020204030204" pitchFamily="34" charset="0"/>
                <a:cs typeface="Times New Roman" panose="02020603050405020304" pitchFamily="18" charset="0"/>
              </a:rPr>
              <a:t>You can get lymphatic drainage massage and you can do lymph self-massage. There’s lots of instructional videos on the internet for this. </a:t>
            </a:r>
          </a:p>
          <a:p>
            <a:endParaRPr lang="en-US" sz="1600" dirty="0">
              <a:solidFill>
                <a:srgbClr val="212121"/>
              </a:solidFill>
              <a:latin typeface="+mj-lt"/>
              <a:cs typeface="Times New Roman" panose="02020603050405020304" pitchFamily="18" charset="0"/>
            </a:endParaRPr>
          </a:p>
          <a:p>
            <a:endParaRPr lang="en-US" sz="1600" dirty="0">
              <a:solidFill>
                <a:srgbClr val="212121"/>
              </a:solidFill>
              <a:latin typeface="+mj-lt"/>
              <a:cs typeface="Times New Roman" panose="02020603050405020304" pitchFamily="18" charset="0"/>
            </a:endParaRPr>
          </a:p>
          <a:p>
            <a:endParaRPr lang="en-US" sz="1600" dirty="0">
              <a:latin typeface="+mj-lt"/>
            </a:endParaRPr>
          </a:p>
        </p:txBody>
      </p:sp>
    </p:spTree>
    <p:extLst>
      <p:ext uri="{BB962C8B-B14F-4D97-AF65-F5344CB8AC3E}">
        <p14:creationId xmlns:p14="http://schemas.microsoft.com/office/powerpoint/2010/main" val="3047603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4FFA77B-AF5E-EAF8-B3AD-6F55EBFA0850}"/>
              </a:ext>
            </a:extLst>
          </p:cNvPr>
          <p:cNvPicPr>
            <a:picLocks noChangeAspect="1"/>
          </p:cNvPicPr>
          <p:nvPr/>
        </p:nvPicPr>
        <p:blipFill>
          <a:blip r:embed="rId2">
            <a:extLst>
              <a:ext uri="{28A0092B-C50C-407E-A947-70E740481C1C}">
                <a14:useLocalDpi xmlns:a14="http://schemas.microsoft.com/office/drawing/2010/main" val="0"/>
              </a:ext>
            </a:extLst>
          </a:blip>
          <a:srcRect l="7867" r="7867"/>
          <a:stretch/>
        </p:blipFill>
        <p:spPr>
          <a:xfrm>
            <a:off x="3526489"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0642CB05-01B8-ACAA-3C29-01089676B32A}"/>
              </a:ext>
            </a:extLst>
          </p:cNvPr>
          <p:cNvSpPr/>
          <p:nvPr/>
        </p:nvSpPr>
        <p:spPr>
          <a:xfrm>
            <a:off x="383822" y="4436533"/>
            <a:ext cx="4289778" cy="2370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B52C14B-F466-5442-A9AE-D2FB817DC7E7}"/>
              </a:ext>
            </a:extLst>
          </p:cNvPr>
          <p:cNvSpPr/>
          <p:nvPr/>
        </p:nvSpPr>
        <p:spPr>
          <a:xfrm>
            <a:off x="383822" y="462844"/>
            <a:ext cx="959556" cy="462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0446EAC-6486-E7C0-E71F-31BB008469F2}"/>
              </a:ext>
            </a:extLst>
          </p:cNvPr>
          <p:cNvSpPr txBox="1"/>
          <p:nvPr/>
        </p:nvSpPr>
        <p:spPr>
          <a:xfrm>
            <a:off x="217312" y="135466"/>
            <a:ext cx="6002866" cy="6986528"/>
          </a:xfrm>
          <a:prstGeom prst="rect">
            <a:avLst/>
          </a:prstGeom>
          <a:noFill/>
        </p:spPr>
        <p:txBody>
          <a:bodyPr wrap="square">
            <a:spAutoFit/>
          </a:bodyPr>
          <a:lstStyle/>
          <a:p>
            <a:r>
              <a:rPr lang="en-US" sz="1600" dirty="0">
                <a:solidFill>
                  <a:srgbClr val="212121"/>
                </a:solidFill>
                <a:effectLst/>
                <a:latin typeface="+mj-lt"/>
                <a:ea typeface="Calibri" panose="020F0502020204030204" pitchFamily="34" charset="0"/>
                <a:cs typeface="Times New Roman" panose="02020603050405020304" pitchFamily="18" charset="0"/>
              </a:rPr>
              <a:t>To avoid ending up in the hands of hospital personnel should </a:t>
            </a:r>
            <a:br>
              <a:rPr lang="en-US" sz="1600" dirty="0">
                <a:solidFill>
                  <a:srgbClr val="212121"/>
                </a:solidFill>
                <a:effectLst/>
                <a:latin typeface="+mj-lt"/>
                <a:ea typeface="Calibri" panose="020F0502020204030204" pitchFamily="34" charset="0"/>
                <a:cs typeface="Times New Roman" panose="02020603050405020304" pitchFamily="18" charset="0"/>
              </a:rPr>
            </a:br>
            <a:r>
              <a:rPr lang="en-US" sz="1600" dirty="0">
                <a:solidFill>
                  <a:srgbClr val="212121"/>
                </a:solidFill>
                <a:effectLst/>
                <a:latin typeface="+mj-lt"/>
                <a:ea typeface="Calibri" panose="020F0502020204030204" pitchFamily="34" charset="0"/>
                <a:cs typeface="Times New Roman" panose="02020603050405020304" pitchFamily="18" charset="0"/>
              </a:rPr>
              <a:t>you fall ill, take action now to steel up your health and immunity. This is especially true if you’ve taken any covid shots, boosters or tests.</a:t>
            </a:r>
          </a:p>
          <a:p>
            <a:endParaRPr lang="en-US" sz="1600" dirty="0">
              <a:solidFill>
                <a:srgbClr val="212121"/>
              </a:solidFill>
              <a:latin typeface="+mj-lt"/>
              <a:cs typeface="Times New Roman" panose="02020603050405020304" pitchFamily="18" charset="0"/>
            </a:endParaRPr>
          </a:p>
          <a:p>
            <a:r>
              <a:rPr lang="en-US" sz="1600" dirty="0">
                <a:solidFill>
                  <a:srgbClr val="212121"/>
                </a:solidFill>
                <a:latin typeface="+mj-lt"/>
                <a:cs typeface="Times New Roman" panose="02020603050405020304" pitchFamily="18" charset="0"/>
              </a:rPr>
              <a:t>Research the doctors who aren’t on the WHO, FDA and CDC payroll and what they are saying. Get knowledgeable about the immune system. I have several protocols with detailed explanations, articles and videos available on my website – information that I have been researching and putting out since the beginning of this </a:t>
            </a:r>
            <a:r>
              <a:rPr lang="en-US" sz="1600" dirty="0" err="1">
                <a:solidFill>
                  <a:srgbClr val="212121"/>
                </a:solidFill>
                <a:latin typeface="+mj-lt"/>
                <a:cs typeface="Times New Roman" panose="02020603050405020304" pitchFamily="18" charset="0"/>
              </a:rPr>
              <a:t>scamdemic</a:t>
            </a:r>
            <a:r>
              <a:rPr lang="en-US" sz="1600" dirty="0">
                <a:solidFill>
                  <a:srgbClr val="212121"/>
                </a:solidFill>
                <a:latin typeface="+mj-lt"/>
                <a:cs typeface="Times New Roman" panose="02020603050405020304" pitchFamily="18" charset="0"/>
              </a:rPr>
              <a:t>. </a:t>
            </a:r>
            <a:br>
              <a:rPr lang="en-US" sz="1600" dirty="0">
                <a:solidFill>
                  <a:srgbClr val="212121"/>
                </a:solidFill>
                <a:latin typeface="+mj-lt"/>
                <a:cs typeface="Times New Roman" panose="02020603050405020304" pitchFamily="18" charset="0"/>
              </a:rPr>
            </a:br>
            <a:endParaRPr lang="en-US" sz="1600" dirty="0">
              <a:solidFill>
                <a:srgbClr val="212121"/>
              </a:solidFill>
              <a:latin typeface="+mj-lt"/>
              <a:cs typeface="Times New Roman" panose="02020603050405020304" pitchFamily="18" charset="0"/>
            </a:endParaRPr>
          </a:p>
          <a:p>
            <a:r>
              <a:rPr lang="en-US" sz="1600" dirty="0">
                <a:solidFill>
                  <a:srgbClr val="212121"/>
                </a:solidFill>
                <a:latin typeface="+mj-lt"/>
                <a:cs typeface="Times New Roman" panose="02020603050405020304" pitchFamily="18" charset="0"/>
              </a:rPr>
              <a:t>There are 2 protocols in particular I recommend: </a:t>
            </a:r>
          </a:p>
          <a:p>
            <a:r>
              <a:rPr lang="en-US" sz="1600" dirty="0">
                <a:solidFill>
                  <a:srgbClr val="212121"/>
                </a:solidFill>
                <a:latin typeface="+mj-lt"/>
                <a:cs typeface="Times New Roman" panose="02020603050405020304" pitchFamily="18" charset="0"/>
              </a:rPr>
              <a:t>1) The </a:t>
            </a:r>
            <a:r>
              <a:rPr lang="en-US" sz="1600" b="1" dirty="0">
                <a:solidFill>
                  <a:srgbClr val="212121"/>
                </a:solidFill>
                <a:latin typeface="+mj-lt"/>
                <a:cs typeface="Times New Roman" panose="02020603050405020304" pitchFamily="18" charset="0"/>
              </a:rPr>
              <a:t>G</a:t>
            </a:r>
            <a:r>
              <a:rPr lang="en-US" sz="1600" dirty="0">
                <a:solidFill>
                  <a:srgbClr val="212121"/>
                </a:solidFill>
                <a:latin typeface="+mj-lt"/>
                <a:cs typeface="Times New Roman" panose="02020603050405020304" pitchFamily="18" charset="0"/>
              </a:rPr>
              <a:t>raphene </a:t>
            </a:r>
            <a:r>
              <a:rPr lang="en-US" sz="1600" b="1" dirty="0">
                <a:solidFill>
                  <a:srgbClr val="212121"/>
                </a:solidFill>
                <a:latin typeface="+mj-lt"/>
                <a:cs typeface="Times New Roman" panose="02020603050405020304" pitchFamily="18" charset="0"/>
              </a:rPr>
              <a:t>O</a:t>
            </a:r>
            <a:r>
              <a:rPr lang="en-US" sz="1600" dirty="0">
                <a:solidFill>
                  <a:srgbClr val="212121"/>
                </a:solidFill>
                <a:latin typeface="+mj-lt"/>
                <a:cs typeface="Times New Roman" panose="02020603050405020304" pitchFamily="18" charset="0"/>
              </a:rPr>
              <a:t>xide </a:t>
            </a:r>
            <a:r>
              <a:rPr lang="en-US" sz="1600" b="1" dirty="0">
                <a:solidFill>
                  <a:srgbClr val="212121"/>
                </a:solidFill>
                <a:latin typeface="+mj-lt"/>
                <a:cs typeface="Times New Roman" panose="02020603050405020304" pitchFamily="18" charset="0"/>
              </a:rPr>
              <a:t>D</a:t>
            </a:r>
            <a:r>
              <a:rPr lang="en-US" sz="1600" dirty="0">
                <a:solidFill>
                  <a:srgbClr val="212121"/>
                </a:solidFill>
                <a:latin typeface="+mj-lt"/>
                <a:cs typeface="Times New Roman" panose="02020603050405020304" pitchFamily="18" charset="0"/>
              </a:rPr>
              <a:t>etox (GOD) Protocol – this formulation was inspired by the presentation given by Ricardo </a:t>
            </a:r>
            <a:r>
              <a:rPr lang="en-US" sz="1600" dirty="0" err="1">
                <a:solidFill>
                  <a:srgbClr val="212121"/>
                </a:solidFill>
                <a:latin typeface="+mj-lt"/>
                <a:cs typeface="Times New Roman" panose="02020603050405020304" pitchFamily="18" charset="0"/>
              </a:rPr>
              <a:t>DelGado</a:t>
            </a:r>
            <a:r>
              <a:rPr lang="en-US" sz="1600" dirty="0">
                <a:solidFill>
                  <a:srgbClr val="212121"/>
                </a:solidFill>
                <a:latin typeface="+mj-lt"/>
                <a:cs typeface="Times New Roman" panose="02020603050405020304" pitchFamily="18" charset="0"/>
              </a:rPr>
              <a:t> of the La Quinta </a:t>
            </a:r>
            <a:r>
              <a:rPr lang="en-US" sz="1600" dirty="0" err="1">
                <a:solidFill>
                  <a:srgbClr val="212121"/>
                </a:solidFill>
                <a:latin typeface="+mj-lt"/>
                <a:cs typeface="Times New Roman" panose="02020603050405020304" pitchFamily="18" charset="0"/>
              </a:rPr>
              <a:t>Columna</a:t>
            </a:r>
            <a:r>
              <a:rPr lang="en-US" sz="1600" dirty="0">
                <a:solidFill>
                  <a:srgbClr val="212121"/>
                </a:solidFill>
                <a:latin typeface="+mj-lt"/>
                <a:cs typeface="Times New Roman" panose="02020603050405020304" pitchFamily="18" charset="0"/>
              </a:rPr>
              <a:t> Scientists – one of the first groups to discover the graphene oxide in the shots, and to discover the amazing effects of antioxidants such as glutathione and NAC. It’s imperative to work at detoxing any graphene you think you may have absorbed (whether through the shots, the tests, the masks, chemtrails, etc.)  </a:t>
            </a:r>
            <a:br>
              <a:rPr lang="en-US" sz="1600" dirty="0">
                <a:solidFill>
                  <a:srgbClr val="212121"/>
                </a:solidFill>
                <a:latin typeface="+mj-lt"/>
                <a:cs typeface="Times New Roman" panose="02020603050405020304" pitchFamily="18" charset="0"/>
              </a:rPr>
            </a:br>
            <a:br>
              <a:rPr lang="en-US" sz="1600" dirty="0">
                <a:solidFill>
                  <a:srgbClr val="212121"/>
                </a:solidFill>
                <a:latin typeface="+mj-lt"/>
                <a:cs typeface="Times New Roman" panose="02020603050405020304" pitchFamily="18" charset="0"/>
              </a:rPr>
            </a:br>
            <a:r>
              <a:rPr lang="en-US" sz="1600" dirty="0">
                <a:solidFill>
                  <a:srgbClr val="212121"/>
                </a:solidFill>
                <a:latin typeface="+mj-lt"/>
                <a:cs typeface="Times New Roman" panose="02020603050405020304" pitchFamily="18" charset="0"/>
              </a:rPr>
              <a:t>2) The Lymph Protocol was designed with foundational immune improvement in mind and which also treats symptoms. The combinations support every major cellular system in the body; the plant remedies because they are easily recognized and instantly absorbed by human cells, and the </a:t>
            </a:r>
            <a:r>
              <a:rPr lang="en-US" sz="1600" dirty="0" err="1">
                <a:solidFill>
                  <a:srgbClr val="212121"/>
                </a:solidFill>
                <a:latin typeface="+mj-lt"/>
                <a:cs typeface="Times New Roman" panose="02020603050405020304" pitchFamily="18" charset="0"/>
              </a:rPr>
              <a:t>homeopathics</a:t>
            </a:r>
            <a:r>
              <a:rPr lang="en-US" sz="1600" dirty="0">
                <a:solidFill>
                  <a:srgbClr val="212121"/>
                </a:solidFill>
                <a:latin typeface="+mj-lt"/>
                <a:cs typeface="Times New Roman" panose="02020603050405020304" pitchFamily="18" charset="0"/>
              </a:rPr>
              <a:t> to recognize the energetics involved in healing the whole human.</a:t>
            </a:r>
          </a:p>
          <a:p>
            <a:endParaRPr lang="en-US" sz="1600" dirty="0">
              <a:solidFill>
                <a:srgbClr val="212121"/>
              </a:solidFill>
              <a:latin typeface="+mj-lt"/>
              <a:cs typeface="Times New Roman" panose="02020603050405020304" pitchFamily="18" charset="0"/>
            </a:endParaRPr>
          </a:p>
          <a:p>
            <a:endParaRPr lang="en-US" sz="1600" dirty="0">
              <a:solidFill>
                <a:srgbClr val="212121"/>
              </a:solidFill>
              <a:latin typeface="+mj-lt"/>
              <a:cs typeface="Times New Roman" panose="02020603050405020304" pitchFamily="18" charset="0"/>
            </a:endParaRPr>
          </a:p>
          <a:p>
            <a:endParaRPr lang="en-US" sz="1600" dirty="0">
              <a:latin typeface="+mj-lt"/>
            </a:endParaRPr>
          </a:p>
        </p:txBody>
      </p:sp>
    </p:spTree>
    <p:extLst>
      <p:ext uri="{BB962C8B-B14F-4D97-AF65-F5344CB8AC3E}">
        <p14:creationId xmlns:p14="http://schemas.microsoft.com/office/powerpoint/2010/main" val="40811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3783</TotalTime>
  <Words>1022</Words>
  <Application>Microsoft Office PowerPoint</Application>
  <PresentationFormat>Widescreen</PresentationFormat>
  <Paragraphs>39</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Cambria</vt:lpstr>
      <vt:lpstr>Office Theme</vt:lpstr>
      <vt:lpstr>The  Lymphatic &amp; Glymphatic Systems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Lymphatic &amp; Glymphatic Systems</dc:title>
  <dc:creator>Valerie Robitaille</dc:creator>
  <cp:lastModifiedBy>lenovo</cp:lastModifiedBy>
  <cp:revision>9</cp:revision>
  <dcterms:created xsi:type="dcterms:W3CDTF">2022-07-12T16:04:03Z</dcterms:created>
  <dcterms:modified xsi:type="dcterms:W3CDTF">2022-07-16T12:42:42Z</dcterms:modified>
</cp:coreProperties>
</file>