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40" r:id="rId2"/>
    <p:sldId id="341" r:id="rId3"/>
    <p:sldId id="342" r:id="rId4"/>
    <p:sldId id="343" r:id="rId5"/>
    <p:sldId id="344" r:id="rId6"/>
    <p:sldId id="345" r:id="rId7"/>
    <p:sldId id="346" r:id="rId8"/>
    <p:sldId id="256" r:id="rId9"/>
    <p:sldId id="349" r:id="rId10"/>
    <p:sldId id="348" r:id="rId11"/>
    <p:sldId id="347" r:id="rId12"/>
    <p:sldId id="262" r:id="rId13"/>
    <p:sldId id="263" r:id="rId14"/>
    <p:sldId id="353" r:id="rId15"/>
    <p:sldId id="352" r:id="rId16"/>
    <p:sldId id="351" r:id="rId17"/>
    <p:sldId id="354" r:id="rId18"/>
    <p:sldId id="355" r:id="rId19"/>
    <p:sldId id="356" r:id="rId20"/>
    <p:sldId id="357" r:id="rId21"/>
    <p:sldId id="358" r:id="rId22"/>
    <p:sldId id="359" r:id="rId23"/>
    <p:sldId id="261" r:id="rId24"/>
    <p:sldId id="291" r:id="rId25"/>
    <p:sldId id="302" r:id="rId26"/>
    <p:sldId id="360" r:id="rId27"/>
    <p:sldId id="361" r:id="rId28"/>
    <p:sldId id="362" r:id="rId29"/>
    <p:sldId id="303" r:id="rId30"/>
    <p:sldId id="363" r:id="rId31"/>
    <p:sldId id="364" r:id="rId32"/>
    <p:sldId id="365" r:id="rId33"/>
    <p:sldId id="366" r:id="rId34"/>
    <p:sldId id="367" r:id="rId35"/>
    <p:sldId id="369" r:id="rId36"/>
    <p:sldId id="370" r:id="rId37"/>
    <p:sldId id="371" r:id="rId38"/>
    <p:sldId id="372" r:id="rId39"/>
    <p:sldId id="304" r:id="rId40"/>
    <p:sldId id="305" r:id="rId41"/>
    <p:sldId id="306" r:id="rId42"/>
    <p:sldId id="308" r:id="rId43"/>
    <p:sldId id="309" r:id="rId44"/>
    <p:sldId id="310" r:id="rId45"/>
    <p:sldId id="311" r:id="rId46"/>
    <p:sldId id="379" r:id="rId47"/>
    <p:sldId id="373" r:id="rId48"/>
    <p:sldId id="380" r:id="rId49"/>
    <p:sldId id="312" r:id="rId50"/>
    <p:sldId id="285" r:id="rId51"/>
    <p:sldId id="375" r:id="rId52"/>
    <p:sldId id="382" r:id="rId53"/>
    <p:sldId id="376" r:id="rId54"/>
    <p:sldId id="377" r:id="rId55"/>
    <p:sldId id="381" r:id="rId56"/>
    <p:sldId id="378" r:id="rId57"/>
    <p:sldId id="313" r:id="rId58"/>
    <p:sldId id="292" r:id="rId59"/>
    <p:sldId id="293" r:id="rId60"/>
    <p:sldId id="294" r:id="rId61"/>
    <p:sldId id="295" r:id="rId62"/>
    <p:sldId id="296" r:id="rId63"/>
    <p:sldId id="297" r:id="rId64"/>
    <p:sldId id="298" r:id="rId65"/>
    <p:sldId id="299" r:id="rId66"/>
    <p:sldId id="300" r:id="rId67"/>
    <p:sldId id="301" r:id="rId68"/>
    <p:sldId id="282" r:id="rId69"/>
    <p:sldId id="283" r:id="rId70"/>
    <p:sldId id="284" r:id="rId71"/>
    <p:sldId id="383" r:id="rId72"/>
    <p:sldId id="286" r:id="rId73"/>
    <p:sldId id="287" r:id="rId74"/>
    <p:sldId id="288" r:id="rId75"/>
    <p:sldId id="289" r:id="rId76"/>
    <p:sldId id="290" r:id="rId77"/>
    <p:sldId id="273" r:id="rId78"/>
    <p:sldId id="274" r:id="rId79"/>
    <p:sldId id="275" r:id="rId80"/>
    <p:sldId id="276" r:id="rId81"/>
    <p:sldId id="277" r:id="rId82"/>
    <p:sldId id="278" r:id="rId83"/>
    <p:sldId id="280" r:id="rId84"/>
    <p:sldId id="265" r:id="rId85"/>
    <p:sldId id="266" r:id="rId86"/>
    <p:sldId id="267" r:id="rId87"/>
    <p:sldId id="268" r:id="rId88"/>
    <p:sldId id="279" r:id="rId89"/>
    <p:sldId id="269" r:id="rId90"/>
    <p:sldId id="270" r:id="rId91"/>
    <p:sldId id="271" r:id="rId92"/>
    <p:sldId id="314" r:id="rId93"/>
    <p:sldId id="315" r:id="rId94"/>
    <p:sldId id="316" r:id="rId95"/>
    <p:sldId id="384" r:id="rId96"/>
    <p:sldId id="385" r:id="rId97"/>
    <p:sldId id="386" r:id="rId98"/>
    <p:sldId id="328" r:id="rId99"/>
    <p:sldId id="329" r:id="rId100"/>
    <p:sldId id="330" r:id="rId101"/>
    <p:sldId id="321" r:id="rId102"/>
    <p:sldId id="322" r:id="rId103"/>
    <p:sldId id="323" r:id="rId104"/>
    <p:sldId id="324" r:id="rId105"/>
    <p:sldId id="336" r:id="rId106"/>
    <p:sldId id="337" r:id="rId107"/>
    <p:sldId id="326" r:id="rId108"/>
    <p:sldId id="327" r:id="rId109"/>
    <p:sldId id="338" r:id="rId110"/>
    <p:sldId id="320" r:id="rId111"/>
    <p:sldId id="325" r:id="rId112"/>
    <p:sldId id="331" r:id="rId113"/>
    <p:sldId id="332" r:id="rId114"/>
    <p:sldId id="333" r:id="rId115"/>
    <p:sldId id="334" r:id="rId116"/>
    <p:sldId id="335" r:id="rId117"/>
    <p:sldId id="387" r:id="rId118"/>
    <p:sldId id="388"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86" autoAdjust="0"/>
    <p:restoredTop sz="94660"/>
  </p:normalViewPr>
  <p:slideViewPr>
    <p:cSldViewPr snapToGrid="0">
      <p:cViewPr>
        <p:scale>
          <a:sx n="60" d="100"/>
          <a:sy n="60" d="100"/>
        </p:scale>
        <p:origin x="1026"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76B8415-0C26-4F90-9F84-61314F0A4AA4}" type="datetimeFigureOut">
              <a:rPr lang="en-US" smtClean="0"/>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62759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47325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932128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87072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1590704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6B8415-0C26-4F90-9F84-61314F0A4AA4}"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327757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6B8415-0C26-4F90-9F84-61314F0A4AA4}"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196314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B8415-0C26-4F90-9F84-61314F0A4AA4}"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12624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B8415-0C26-4F90-9F84-61314F0A4AA4}"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405973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B8415-0C26-4F90-9F84-61314F0A4AA4}"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338416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B8415-0C26-4F90-9F84-61314F0A4AA4}"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034036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364672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B8415-0C26-4F90-9F84-61314F0A4AA4}" type="datetimeFigureOut">
              <a:rPr lang="en-US" smtClean="0"/>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71755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B8415-0C26-4F90-9F84-61314F0A4AA4}"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16831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B8415-0C26-4F90-9F84-61314F0A4AA4}" type="datetimeFigureOut">
              <a:rPr lang="en-US" smtClean="0"/>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3899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144930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B8415-0C26-4F90-9F84-61314F0A4AA4}"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C8AE81-A57D-4705-86BC-8579F42AC95D}" type="slidenum">
              <a:rPr lang="en-US" smtClean="0"/>
              <a:t>‹#›</a:t>
            </a:fld>
            <a:endParaRPr lang="en-US"/>
          </a:p>
        </p:txBody>
      </p:sp>
    </p:spTree>
    <p:extLst>
      <p:ext uri="{BB962C8B-B14F-4D97-AF65-F5344CB8AC3E}">
        <p14:creationId xmlns:p14="http://schemas.microsoft.com/office/powerpoint/2010/main" val="2310604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76B8415-0C26-4F90-9F84-61314F0A4AA4}" type="datetimeFigureOut">
              <a:rPr lang="en-US" smtClean="0"/>
              <a:t>5/27/2019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CC8AE81-A57D-4705-86BC-8579F42AC95D}" type="slidenum">
              <a:rPr lang="en-US" smtClean="0"/>
              <a:t>‹#›</a:t>
            </a:fld>
            <a:endParaRPr lang="en-US"/>
          </a:p>
        </p:txBody>
      </p:sp>
    </p:spTree>
    <p:extLst>
      <p:ext uri="{BB962C8B-B14F-4D97-AF65-F5344CB8AC3E}">
        <p14:creationId xmlns:p14="http://schemas.microsoft.com/office/powerpoint/2010/main" val="349178243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hyperlink" Target="http://www.forbiddentech.websit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hyperlink" Target="http://www.forbiddentech.website/" TargetMode="External"/><Relationship Id="rId1" Type="http://schemas.openxmlformats.org/officeDocument/2006/relationships/slideLayout" Target="../slideLayouts/slideLayout2.xml"/><Relationship Id="rId5" Type="http://schemas.openxmlformats.org/officeDocument/2006/relationships/hyperlink" Target="http://www.cleanenergyacademy.com/" TargetMode="External"/><Relationship Id="rId4" Type="http://schemas.openxmlformats.org/officeDocument/2006/relationships/hyperlink" Target="http://www.hopegirlblog.com/"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7" y="866328"/>
            <a:ext cx="10515600" cy="1325563"/>
          </a:xfrm>
        </p:spPr>
        <p:txBody>
          <a:bodyPr>
            <a:normAutofit fontScale="90000"/>
          </a:bodyPr>
          <a:lstStyle/>
          <a:p>
            <a:r>
              <a:rPr lang="en-US" sz="6000" dirty="0"/>
              <a:t>How covert agents infiltrate the internet to manipulate, deceive and destroy reputations. </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7" y="2335372"/>
            <a:ext cx="11524185" cy="2490952"/>
          </a:xfrm>
        </p:spPr>
        <p:txBody>
          <a:bodyPr>
            <a:normAutofit/>
          </a:bodyPr>
          <a:lstStyle/>
          <a:p>
            <a:r>
              <a:rPr lang="en-US" sz="2600" dirty="0"/>
              <a:t>Top secret documents leaked by Edward Snowden that expose the training programs for these covert agents that come from a branch of GCHQ known as the Joint Threat Research Intelligence group or JTRIG. </a:t>
            </a:r>
          </a:p>
          <a:p>
            <a:r>
              <a:rPr lang="en-US" sz="2600" dirty="0"/>
              <a:t>These tactics are being used in full force all over the internet and also in controlled social manipulation operations such as protests, various forms of activism and control over main stream media propaganda. </a:t>
            </a:r>
          </a:p>
          <a:p>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16748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b="1" dirty="0"/>
              <a:t>What does </a:t>
            </a:r>
            <a:r>
              <a:rPr lang="en-US" b="1" i="1" dirty="0"/>
              <a:t>Hacktivism</a:t>
            </a:r>
            <a:r>
              <a:rPr lang="en-US" b="1" dirty="0"/>
              <a:t> mean?</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65722"/>
            <a:ext cx="10791421" cy="4973702"/>
          </a:xfrm>
        </p:spPr>
        <p:txBody>
          <a:bodyPr>
            <a:normAutofit fontScale="92500" lnSpcReduction="20000"/>
          </a:bodyPr>
          <a:lstStyle/>
          <a:p>
            <a:pPr marL="0" indent="0">
              <a:buNone/>
            </a:pPr>
            <a:endParaRPr lang="en-US" dirty="0"/>
          </a:p>
          <a:p>
            <a:pPr marL="0" indent="0">
              <a:buNone/>
            </a:pPr>
            <a:r>
              <a:rPr lang="en-US" dirty="0"/>
              <a:t>Hacktivism is the act of hacking a website or computer network in an effort to convey a social or political message. The person who carries out the act of hacktivism is known as a hacktivist. </a:t>
            </a:r>
          </a:p>
          <a:p>
            <a:pPr marL="0" indent="0">
              <a:buNone/>
            </a:pPr>
            <a:endParaRPr lang="en-US" dirty="0"/>
          </a:p>
          <a:p>
            <a:pPr marL="0" indent="0">
              <a:buNone/>
            </a:pPr>
            <a:r>
              <a:rPr lang="en-US" dirty="0"/>
              <a:t>In contrast to a malicious hacker who hacks a computer with the intent to steal private information or cause other harm, hacktivists engage in similar forms of disruptive activities to highlight political or social causes. For the hacktivist, hacktivism is an Internet-enabled strategy to exercise civil disobedience. Acts of hacktivism may include website defacement, denial-of-service attacks (DoS), redirects, website parodies, information theft, virtual sabotage and virtual sit-ins.</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8089017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FC87B-B925-4895-85BF-FB62468E6C34}"/>
              </a:ext>
            </a:extLst>
          </p:cNvPr>
          <p:cNvPicPr>
            <a:picLocks noChangeAspect="1"/>
          </p:cNvPicPr>
          <p:nvPr/>
        </p:nvPicPr>
        <p:blipFill>
          <a:blip r:embed="rId2"/>
          <a:stretch>
            <a:fillRect/>
          </a:stretch>
        </p:blipFill>
        <p:spPr>
          <a:xfrm>
            <a:off x="162425" y="194965"/>
            <a:ext cx="4475682" cy="3979195"/>
          </a:xfrm>
          <a:prstGeom prst="rect">
            <a:avLst/>
          </a:prstGeom>
        </p:spPr>
      </p:pic>
      <p:pic>
        <p:nvPicPr>
          <p:cNvPr id="3" name="Picture 2">
            <a:extLst>
              <a:ext uri="{FF2B5EF4-FFF2-40B4-BE49-F238E27FC236}">
                <a16:creationId xmlns:a16="http://schemas.microsoft.com/office/drawing/2014/main" id="{7654392E-2E29-4A30-B56A-FFE9FBC82179}"/>
              </a:ext>
            </a:extLst>
          </p:cNvPr>
          <p:cNvPicPr>
            <a:picLocks noChangeAspect="1"/>
          </p:cNvPicPr>
          <p:nvPr/>
        </p:nvPicPr>
        <p:blipFill>
          <a:blip r:embed="rId3"/>
          <a:stretch>
            <a:fillRect/>
          </a:stretch>
        </p:blipFill>
        <p:spPr>
          <a:xfrm>
            <a:off x="4843279" y="194965"/>
            <a:ext cx="4576262" cy="3866535"/>
          </a:xfrm>
          <a:prstGeom prst="rect">
            <a:avLst/>
          </a:prstGeom>
        </p:spPr>
      </p:pic>
    </p:spTree>
    <p:extLst>
      <p:ext uri="{BB962C8B-B14F-4D97-AF65-F5344CB8AC3E}">
        <p14:creationId xmlns:p14="http://schemas.microsoft.com/office/powerpoint/2010/main" val="1089454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62DDB-F178-4DF8-B541-F96234415A00}"/>
              </a:ext>
            </a:extLst>
          </p:cNvPr>
          <p:cNvPicPr>
            <a:picLocks noChangeAspect="1"/>
          </p:cNvPicPr>
          <p:nvPr/>
        </p:nvPicPr>
        <p:blipFill>
          <a:blip r:embed="rId2"/>
          <a:stretch>
            <a:fillRect/>
          </a:stretch>
        </p:blipFill>
        <p:spPr>
          <a:xfrm>
            <a:off x="128434" y="98965"/>
            <a:ext cx="8695531" cy="4833643"/>
          </a:xfrm>
          <a:prstGeom prst="rect">
            <a:avLst/>
          </a:prstGeom>
        </p:spPr>
      </p:pic>
    </p:spTree>
    <p:extLst>
      <p:ext uri="{BB962C8B-B14F-4D97-AF65-F5344CB8AC3E}">
        <p14:creationId xmlns:p14="http://schemas.microsoft.com/office/powerpoint/2010/main" val="1760357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6673D-A986-4F48-8D8E-FC74F17BEB8F}"/>
              </a:ext>
            </a:extLst>
          </p:cNvPr>
          <p:cNvPicPr>
            <a:picLocks noChangeAspect="1"/>
          </p:cNvPicPr>
          <p:nvPr/>
        </p:nvPicPr>
        <p:blipFill>
          <a:blip r:embed="rId2"/>
          <a:stretch>
            <a:fillRect/>
          </a:stretch>
        </p:blipFill>
        <p:spPr>
          <a:xfrm>
            <a:off x="0" y="0"/>
            <a:ext cx="4520894" cy="3796116"/>
          </a:xfrm>
          <a:prstGeom prst="rect">
            <a:avLst/>
          </a:prstGeom>
        </p:spPr>
      </p:pic>
      <p:pic>
        <p:nvPicPr>
          <p:cNvPr id="3" name="Picture 2">
            <a:extLst>
              <a:ext uri="{FF2B5EF4-FFF2-40B4-BE49-F238E27FC236}">
                <a16:creationId xmlns:a16="http://schemas.microsoft.com/office/drawing/2014/main" id="{7DBAC072-A8BF-44DC-838B-43DAC9E0E960}"/>
              </a:ext>
            </a:extLst>
          </p:cNvPr>
          <p:cNvPicPr>
            <a:picLocks noChangeAspect="1"/>
          </p:cNvPicPr>
          <p:nvPr/>
        </p:nvPicPr>
        <p:blipFill>
          <a:blip r:embed="rId3"/>
          <a:stretch>
            <a:fillRect/>
          </a:stretch>
        </p:blipFill>
        <p:spPr>
          <a:xfrm>
            <a:off x="5751578" y="196140"/>
            <a:ext cx="4307032" cy="3403836"/>
          </a:xfrm>
          <a:prstGeom prst="rect">
            <a:avLst/>
          </a:prstGeom>
        </p:spPr>
      </p:pic>
      <p:pic>
        <p:nvPicPr>
          <p:cNvPr id="4" name="Picture 3">
            <a:extLst>
              <a:ext uri="{FF2B5EF4-FFF2-40B4-BE49-F238E27FC236}">
                <a16:creationId xmlns:a16="http://schemas.microsoft.com/office/drawing/2014/main" id="{4602130C-D057-480E-A322-C34E428BD08F}"/>
              </a:ext>
            </a:extLst>
          </p:cNvPr>
          <p:cNvPicPr>
            <a:picLocks noChangeAspect="1"/>
          </p:cNvPicPr>
          <p:nvPr/>
        </p:nvPicPr>
        <p:blipFill>
          <a:blip r:embed="rId4"/>
          <a:stretch>
            <a:fillRect/>
          </a:stretch>
        </p:blipFill>
        <p:spPr>
          <a:xfrm>
            <a:off x="1875051" y="3429000"/>
            <a:ext cx="4220949" cy="3403837"/>
          </a:xfrm>
          <a:prstGeom prst="rect">
            <a:avLst/>
          </a:prstGeom>
        </p:spPr>
      </p:pic>
    </p:spTree>
    <p:extLst>
      <p:ext uri="{BB962C8B-B14F-4D97-AF65-F5344CB8AC3E}">
        <p14:creationId xmlns:p14="http://schemas.microsoft.com/office/powerpoint/2010/main" val="343812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ACB39-68E4-45D7-8153-8AFB82F1AECD}"/>
              </a:ext>
            </a:extLst>
          </p:cNvPr>
          <p:cNvPicPr>
            <a:picLocks noChangeAspect="1"/>
          </p:cNvPicPr>
          <p:nvPr/>
        </p:nvPicPr>
        <p:blipFill>
          <a:blip r:embed="rId2"/>
          <a:stretch>
            <a:fillRect/>
          </a:stretch>
        </p:blipFill>
        <p:spPr>
          <a:xfrm>
            <a:off x="223982" y="258429"/>
            <a:ext cx="5568835" cy="4482014"/>
          </a:xfrm>
          <a:prstGeom prst="rect">
            <a:avLst/>
          </a:prstGeom>
        </p:spPr>
      </p:pic>
      <p:pic>
        <p:nvPicPr>
          <p:cNvPr id="4" name="Picture 3">
            <a:extLst>
              <a:ext uri="{FF2B5EF4-FFF2-40B4-BE49-F238E27FC236}">
                <a16:creationId xmlns:a16="http://schemas.microsoft.com/office/drawing/2014/main" id="{D33DC220-AD84-4118-8F38-F0568827AD1A}"/>
              </a:ext>
            </a:extLst>
          </p:cNvPr>
          <p:cNvPicPr>
            <a:picLocks noChangeAspect="1"/>
          </p:cNvPicPr>
          <p:nvPr/>
        </p:nvPicPr>
        <p:blipFill>
          <a:blip r:embed="rId3"/>
          <a:stretch>
            <a:fillRect/>
          </a:stretch>
        </p:blipFill>
        <p:spPr>
          <a:xfrm>
            <a:off x="6218881" y="258429"/>
            <a:ext cx="5433901" cy="4620128"/>
          </a:xfrm>
          <a:prstGeom prst="rect">
            <a:avLst/>
          </a:prstGeom>
        </p:spPr>
      </p:pic>
    </p:spTree>
    <p:extLst>
      <p:ext uri="{BB962C8B-B14F-4D97-AF65-F5344CB8AC3E}">
        <p14:creationId xmlns:p14="http://schemas.microsoft.com/office/powerpoint/2010/main" val="240828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7D6CB-D1C4-47D9-AA49-D9E213D1BFBD}"/>
              </a:ext>
            </a:extLst>
          </p:cNvPr>
          <p:cNvPicPr>
            <a:picLocks noChangeAspect="1"/>
          </p:cNvPicPr>
          <p:nvPr/>
        </p:nvPicPr>
        <p:blipFill>
          <a:blip r:embed="rId2"/>
          <a:stretch>
            <a:fillRect/>
          </a:stretch>
        </p:blipFill>
        <p:spPr>
          <a:xfrm>
            <a:off x="200025" y="228600"/>
            <a:ext cx="5895975" cy="4625389"/>
          </a:xfrm>
          <a:prstGeom prst="rect">
            <a:avLst/>
          </a:prstGeom>
        </p:spPr>
      </p:pic>
      <p:pic>
        <p:nvPicPr>
          <p:cNvPr id="3" name="Picture 2">
            <a:extLst>
              <a:ext uri="{FF2B5EF4-FFF2-40B4-BE49-F238E27FC236}">
                <a16:creationId xmlns:a16="http://schemas.microsoft.com/office/drawing/2014/main" id="{1C562F96-D7DA-4242-B561-4885FE0F2C79}"/>
              </a:ext>
            </a:extLst>
          </p:cNvPr>
          <p:cNvPicPr>
            <a:picLocks noChangeAspect="1"/>
          </p:cNvPicPr>
          <p:nvPr/>
        </p:nvPicPr>
        <p:blipFill>
          <a:blip r:embed="rId3"/>
          <a:stretch>
            <a:fillRect/>
          </a:stretch>
        </p:blipFill>
        <p:spPr>
          <a:xfrm>
            <a:off x="6134100" y="228600"/>
            <a:ext cx="5857875" cy="4991100"/>
          </a:xfrm>
          <a:prstGeom prst="rect">
            <a:avLst/>
          </a:prstGeom>
        </p:spPr>
      </p:pic>
    </p:spTree>
    <p:extLst>
      <p:ext uri="{BB962C8B-B14F-4D97-AF65-F5344CB8AC3E}">
        <p14:creationId xmlns:p14="http://schemas.microsoft.com/office/powerpoint/2010/main" val="37035848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D814D-FF0A-48FC-A296-00EE29DD3252}"/>
              </a:ext>
            </a:extLst>
          </p:cNvPr>
          <p:cNvPicPr>
            <a:picLocks noChangeAspect="1"/>
          </p:cNvPicPr>
          <p:nvPr/>
        </p:nvPicPr>
        <p:blipFill>
          <a:blip r:embed="rId2"/>
          <a:stretch>
            <a:fillRect/>
          </a:stretch>
        </p:blipFill>
        <p:spPr>
          <a:xfrm>
            <a:off x="0" y="191232"/>
            <a:ext cx="10090443" cy="5359336"/>
          </a:xfrm>
          <a:prstGeom prst="rect">
            <a:avLst/>
          </a:prstGeom>
        </p:spPr>
      </p:pic>
    </p:spTree>
    <p:extLst>
      <p:ext uri="{BB962C8B-B14F-4D97-AF65-F5344CB8AC3E}">
        <p14:creationId xmlns:p14="http://schemas.microsoft.com/office/powerpoint/2010/main" val="549815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8D48F-7324-4B07-A8AE-F4A135A727DF}"/>
              </a:ext>
            </a:extLst>
          </p:cNvPr>
          <p:cNvPicPr>
            <a:picLocks noChangeAspect="1"/>
          </p:cNvPicPr>
          <p:nvPr/>
        </p:nvPicPr>
        <p:blipFill>
          <a:blip r:embed="rId2"/>
          <a:stretch>
            <a:fillRect/>
          </a:stretch>
        </p:blipFill>
        <p:spPr>
          <a:xfrm>
            <a:off x="0" y="121067"/>
            <a:ext cx="12058650" cy="3952875"/>
          </a:xfrm>
          <a:prstGeom prst="rect">
            <a:avLst/>
          </a:prstGeom>
        </p:spPr>
      </p:pic>
    </p:spTree>
    <p:extLst>
      <p:ext uri="{BB962C8B-B14F-4D97-AF65-F5344CB8AC3E}">
        <p14:creationId xmlns:p14="http://schemas.microsoft.com/office/powerpoint/2010/main" val="2806452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6186A-F214-4AD4-A80A-FC78E56AE0AD}"/>
              </a:ext>
            </a:extLst>
          </p:cNvPr>
          <p:cNvPicPr>
            <a:picLocks noChangeAspect="1"/>
          </p:cNvPicPr>
          <p:nvPr/>
        </p:nvPicPr>
        <p:blipFill>
          <a:blip r:embed="rId2"/>
          <a:stretch>
            <a:fillRect/>
          </a:stretch>
        </p:blipFill>
        <p:spPr>
          <a:xfrm>
            <a:off x="0" y="0"/>
            <a:ext cx="9565733" cy="4940457"/>
          </a:xfrm>
          <a:prstGeom prst="rect">
            <a:avLst/>
          </a:prstGeom>
        </p:spPr>
      </p:pic>
    </p:spTree>
    <p:extLst>
      <p:ext uri="{BB962C8B-B14F-4D97-AF65-F5344CB8AC3E}">
        <p14:creationId xmlns:p14="http://schemas.microsoft.com/office/powerpoint/2010/main" val="29811953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4E843-6FCC-4D51-95C2-4B578D25A7FE}"/>
              </a:ext>
            </a:extLst>
          </p:cNvPr>
          <p:cNvPicPr>
            <a:picLocks noChangeAspect="1"/>
          </p:cNvPicPr>
          <p:nvPr/>
        </p:nvPicPr>
        <p:blipFill>
          <a:blip r:embed="rId2"/>
          <a:stretch>
            <a:fillRect/>
          </a:stretch>
        </p:blipFill>
        <p:spPr>
          <a:xfrm>
            <a:off x="0" y="0"/>
            <a:ext cx="10466868" cy="4036845"/>
          </a:xfrm>
          <a:prstGeom prst="rect">
            <a:avLst/>
          </a:prstGeom>
        </p:spPr>
      </p:pic>
    </p:spTree>
    <p:extLst>
      <p:ext uri="{BB962C8B-B14F-4D97-AF65-F5344CB8AC3E}">
        <p14:creationId xmlns:p14="http://schemas.microsoft.com/office/powerpoint/2010/main" val="10336255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31" y="436712"/>
            <a:ext cx="5715000" cy="598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602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65722"/>
            <a:ext cx="10791421" cy="4973702"/>
          </a:xfrm>
        </p:spPr>
        <p:txBody>
          <a:bodyPr>
            <a:normAutofit fontScale="77500" lnSpcReduction="20000"/>
          </a:bodyPr>
          <a:lstStyle/>
          <a:p>
            <a:pPr marL="0" indent="0">
              <a:buNone/>
            </a:pPr>
            <a:endParaRPr lang="en-US" dirty="0"/>
          </a:p>
          <a:p>
            <a:pPr marL="0" indent="0">
              <a:buNone/>
            </a:pPr>
            <a:r>
              <a:rPr lang="en-US" dirty="0"/>
              <a:t>Website Parodies – spoof websites</a:t>
            </a:r>
          </a:p>
          <a:p>
            <a:pPr marL="0" indent="0">
              <a:buNone/>
            </a:pPr>
            <a:r>
              <a:rPr lang="en-US" dirty="0"/>
              <a:t>A spoof website is a site that uses dishonest designs to trick users into thinking that it represents some other uninvolved party. ... This term can refer to a site that is a parody or satire, although this use is less common.</a:t>
            </a:r>
          </a:p>
          <a:p>
            <a:pPr marL="0" indent="0">
              <a:buNone/>
            </a:pPr>
            <a:endParaRPr lang="en-US" dirty="0"/>
          </a:p>
          <a:p>
            <a:pPr marL="0" indent="0">
              <a:buNone/>
            </a:pPr>
            <a:r>
              <a:rPr lang="en-US" dirty="0"/>
              <a:t>Virtual sit in- </a:t>
            </a:r>
          </a:p>
          <a:p>
            <a:pPr marL="0" indent="0">
              <a:buNone/>
            </a:pPr>
            <a:r>
              <a:rPr lang="en-US" dirty="0"/>
              <a:t>A virtual sit-in is a form of electronic civil disobedience deriving its name from the sit-ins popular during the civil rights movement of the 1960s. The virtual sit-in attempts to recreate that same action digitally using a distributed denial-of-service attack (DDOS). During a virtual sit-in, hundreds of activists attempt to access a target website simultaneously and repetitively. If performed correctly, this will cause the target website to run slowly or even collapse entirely, preventing anyone from accessing it</a:t>
            </a:r>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6697360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5F1FE-008A-4288-AE99-F208A6B2266C}"/>
              </a:ext>
            </a:extLst>
          </p:cNvPr>
          <p:cNvPicPr>
            <a:picLocks noChangeAspect="1"/>
          </p:cNvPicPr>
          <p:nvPr/>
        </p:nvPicPr>
        <p:blipFill>
          <a:blip r:embed="rId2"/>
          <a:stretch>
            <a:fillRect/>
          </a:stretch>
        </p:blipFill>
        <p:spPr>
          <a:xfrm>
            <a:off x="0" y="0"/>
            <a:ext cx="8474299" cy="6885822"/>
          </a:xfrm>
          <a:prstGeom prst="rect">
            <a:avLst/>
          </a:prstGeom>
        </p:spPr>
      </p:pic>
    </p:spTree>
    <p:extLst>
      <p:ext uri="{BB962C8B-B14F-4D97-AF65-F5344CB8AC3E}">
        <p14:creationId xmlns:p14="http://schemas.microsoft.com/office/powerpoint/2010/main" val="761342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C5F55-0A94-4F12-8AB6-28E154E6E37F}"/>
              </a:ext>
            </a:extLst>
          </p:cNvPr>
          <p:cNvPicPr>
            <a:picLocks noChangeAspect="1"/>
          </p:cNvPicPr>
          <p:nvPr/>
        </p:nvPicPr>
        <p:blipFill>
          <a:blip r:embed="rId2"/>
          <a:stretch>
            <a:fillRect/>
          </a:stretch>
        </p:blipFill>
        <p:spPr>
          <a:xfrm>
            <a:off x="0" y="0"/>
            <a:ext cx="11803604" cy="6194738"/>
          </a:xfrm>
          <a:prstGeom prst="rect">
            <a:avLst/>
          </a:prstGeom>
        </p:spPr>
      </p:pic>
    </p:spTree>
    <p:extLst>
      <p:ext uri="{BB962C8B-B14F-4D97-AF65-F5344CB8AC3E}">
        <p14:creationId xmlns:p14="http://schemas.microsoft.com/office/powerpoint/2010/main" val="18834748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4C0C6-1F1B-4B78-974A-1EA7FEA446D6}"/>
              </a:ext>
            </a:extLst>
          </p:cNvPr>
          <p:cNvPicPr>
            <a:picLocks noChangeAspect="1"/>
          </p:cNvPicPr>
          <p:nvPr/>
        </p:nvPicPr>
        <p:blipFill>
          <a:blip r:embed="rId2"/>
          <a:stretch>
            <a:fillRect/>
          </a:stretch>
        </p:blipFill>
        <p:spPr>
          <a:xfrm>
            <a:off x="107081" y="725189"/>
            <a:ext cx="8577815" cy="5407621"/>
          </a:xfrm>
          <a:prstGeom prst="rect">
            <a:avLst/>
          </a:prstGeom>
        </p:spPr>
      </p:pic>
    </p:spTree>
    <p:extLst>
      <p:ext uri="{BB962C8B-B14F-4D97-AF65-F5344CB8AC3E}">
        <p14:creationId xmlns:p14="http://schemas.microsoft.com/office/powerpoint/2010/main" val="634314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36E9C-0062-40FB-B1F2-F4B641C16868}"/>
              </a:ext>
            </a:extLst>
          </p:cNvPr>
          <p:cNvPicPr>
            <a:picLocks noChangeAspect="1"/>
          </p:cNvPicPr>
          <p:nvPr/>
        </p:nvPicPr>
        <p:blipFill>
          <a:blip r:embed="rId2"/>
          <a:stretch>
            <a:fillRect/>
          </a:stretch>
        </p:blipFill>
        <p:spPr>
          <a:xfrm>
            <a:off x="0" y="1138153"/>
            <a:ext cx="8657070" cy="4865030"/>
          </a:xfrm>
          <a:prstGeom prst="rect">
            <a:avLst/>
          </a:prstGeom>
        </p:spPr>
      </p:pic>
    </p:spTree>
    <p:extLst>
      <p:ext uri="{BB962C8B-B14F-4D97-AF65-F5344CB8AC3E}">
        <p14:creationId xmlns:p14="http://schemas.microsoft.com/office/powerpoint/2010/main" val="19620569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58CC6-7081-42D2-8162-F5749EC6B2CA}"/>
              </a:ext>
            </a:extLst>
          </p:cNvPr>
          <p:cNvPicPr>
            <a:picLocks noChangeAspect="1"/>
          </p:cNvPicPr>
          <p:nvPr/>
        </p:nvPicPr>
        <p:blipFill>
          <a:blip r:embed="rId2"/>
          <a:stretch>
            <a:fillRect/>
          </a:stretch>
        </p:blipFill>
        <p:spPr>
          <a:xfrm>
            <a:off x="0" y="0"/>
            <a:ext cx="9348538" cy="5704764"/>
          </a:xfrm>
          <a:prstGeom prst="rect">
            <a:avLst/>
          </a:prstGeom>
        </p:spPr>
      </p:pic>
    </p:spTree>
    <p:extLst>
      <p:ext uri="{BB962C8B-B14F-4D97-AF65-F5344CB8AC3E}">
        <p14:creationId xmlns:p14="http://schemas.microsoft.com/office/powerpoint/2010/main" val="28829835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477A0-446D-4AF6-8B92-0AC2B97A3C39}"/>
              </a:ext>
            </a:extLst>
          </p:cNvPr>
          <p:cNvPicPr>
            <a:picLocks noChangeAspect="1"/>
          </p:cNvPicPr>
          <p:nvPr/>
        </p:nvPicPr>
        <p:blipFill>
          <a:blip r:embed="rId2"/>
          <a:stretch>
            <a:fillRect/>
          </a:stretch>
        </p:blipFill>
        <p:spPr>
          <a:xfrm>
            <a:off x="0" y="790041"/>
            <a:ext cx="4322439" cy="5767316"/>
          </a:xfrm>
          <a:prstGeom prst="rect">
            <a:avLst/>
          </a:prstGeom>
        </p:spPr>
      </p:pic>
    </p:spTree>
    <p:extLst>
      <p:ext uri="{BB962C8B-B14F-4D97-AF65-F5344CB8AC3E}">
        <p14:creationId xmlns:p14="http://schemas.microsoft.com/office/powerpoint/2010/main" val="1606219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8543AE-51B4-4A6A-BF46-7C20C8DA8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952"/>
            <a:ext cx="8381999" cy="316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C6F5F17D-0D3B-46EE-BF01-7E3E7180C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80" y="3619518"/>
            <a:ext cx="6594634" cy="307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482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FD9DE-A798-4783-8886-DB808FC76E37}"/>
              </a:ext>
            </a:extLst>
          </p:cNvPr>
          <p:cNvSpPr txBox="1"/>
          <p:nvPr/>
        </p:nvSpPr>
        <p:spPr>
          <a:xfrm>
            <a:off x="205779" y="1824570"/>
            <a:ext cx="11986221" cy="4278094"/>
          </a:xfrm>
          <a:prstGeom prst="rect">
            <a:avLst/>
          </a:prstGeom>
          <a:noFill/>
        </p:spPr>
        <p:txBody>
          <a:bodyPr wrap="square" rtlCol="0">
            <a:spAutoFit/>
          </a:bodyPr>
          <a:lstStyle/>
          <a:p>
            <a:r>
              <a:rPr lang="en-US" sz="2800" dirty="0"/>
              <a:t>In the American 2016 elections, it was discovered that billionaire George Soros was funding hundreds of organizations aimed at social manipulation tactics. This is just the organizations based in America. Soros’s network reaches all over the world and also has connections with GCHQ.  There is plenty of money provided by dark agenda’s to fund these tactics covertly and on a grand scale. </a:t>
            </a:r>
            <a:r>
              <a:rPr lang="en-US" sz="3200" dirty="0"/>
              <a:t> </a:t>
            </a:r>
          </a:p>
          <a:p>
            <a:endParaRPr lang="en-US" sz="3200" dirty="0"/>
          </a:p>
          <a:p>
            <a:r>
              <a:rPr lang="en-US" sz="3200" dirty="0"/>
              <a:t>This is one example of where covert funding</a:t>
            </a:r>
            <a:br>
              <a:rPr lang="en-US" sz="3200" dirty="0"/>
            </a:br>
            <a:r>
              <a:rPr lang="en-US" sz="3200" dirty="0"/>
              <a:t>for such programs comes from. Of course there</a:t>
            </a:r>
            <a:br>
              <a:rPr lang="en-US" sz="3200" dirty="0"/>
            </a:br>
            <a:r>
              <a:rPr lang="en-US" sz="3200" dirty="0"/>
              <a:t>are others. </a:t>
            </a:r>
          </a:p>
        </p:txBody>
      </p:sp>
      <p:sp>
        <p:nvSpPr>
          <p:cNvPr id="6" name="Title 1">
            <a:extLst>
              <a:ext uri="{FF2B5EF4-FFF2-40B4-BE49-F238E27FC236}">
                <a16:creationId xmlns:a16="http://schemas.microsoft.com/office/drawing/2014/main" id="{6D9E4376-F969-4A59-8C52-5D22C1A371EF}"/>
              </a:ext>
            </a:extLst>
          </p:cNvPr>
          <p:cNvSpPr txBox="1">
            <a:spLocks/>
          </p:cNvSpPr>
          <p:nvPr/>
        </p:nvSpPr>
        <p:spPr>
          <a:xfrm>
            <a:off x="329825" y="271611"/>
            <a:ext cx="10515600" cy="1325563"/>
          </a:xfrm>
          <a:prstGeom prst="rect">
            <a:avLst/>
          </a:prstGeom>
        </p:spPr>
        <p:txBody>
          <a:bodyPr vert="horz" wrap="none" lIns="91440" tIns="45720" rIns="91440" bIns="45720" rtlCol="0" anchor="t">
            <a:normAutofit fontScale="25000" lnSpcReduction="20000"/>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l"/>
            <a:r>
              <a:rPr lang="en-US" sz="24000" dirty="0"/>
              <a:t>Where is the Funding Coming From </a:t>
            </a:r>
            <a:br>
              <a:rPr lang="en-US" sz="24000" dirty="0"/>
            </a:br>
            <a:r>
              <a:rPr lang="en-US" sz="24000" dirty="0"/>
              <a:t>For these Programs?</a:t>
            </a:r>
            <a:br>
              <a:rPr lang="en-US" dirty="0"/>
            </a:br>
            <a:endParaRPr lang="en-US" dirty="0"/>
          </a:p>
        </p:txBody>
      </p:sp>
    </p:spTree>
    <p:extLst>
      <p:ext uri="{BB962C8B-B14F-4D97-AF65-F5344CB8AC3E}">
        <p14:creationId xmlns:p14="http://schemas.microsoft.com/office/powerpoint/2010/main" val="30592989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FD9DE-A798-4783-8886-DB808FC76E37}"/>
              </a:ext>
            </a:extLst>
          </p:cNvPr>
          <p:cNvSpPr txBox="1"/>
          <p:nvPr/>
        </p:nvSpPr>
        <p:spPr>
          <a:xfrm>
            <a:off x="205779" y="1413063"/>
            <a:ext cx="11986221" cy="4031873"/>
          </a:xfrm>
          <a:prstGeom prst="rect">
            <a:avLst/>
          </a:prstGeom>
          <a:noFill/>
        </p:spPr>
        <p:txBody>
          <a:bodyPr wrap="square" rtlCol="0">
            <a:spAutoFit/>
          </a:bodyPr>
          <a:lstStyle/>
          <a:p>
            <a:r>
              <a:rPr lang="en-US" sz="2800" dirty="0"/>
              <a:t>Thanks for watching, we hope you learned something. Stay tuned to the Hopegirl blog for more updates on this topic and for future related segments. </a:t>
            </a:r>
          </a:p>
          <a:p>
            <a:endParaRPr lang="en-US" sz="2800" dirty="0"/>
          </a:p>
          <a:p>
            <a:r>
              <a:rPr lang="en-US" sz="2800" dirty="0"/>
              <a:t>Be sure to check out our book Forbidden Tech at </a:t>
            </a:r>
            <a:r>
              <a:rPr lang="en-US" sz="2800" dirty="0">
                <a:hlinkClick r:id="rId2"/>
              </a:rPr>
              <a:t>www.forbiddentech.website</a:t>
            </a:r>
            <a:br>
              <a:rPr lang="en-US" sz="2800" dirty="0"/>
            </a:br>
            <a:br>
              <a:rPr lang="en-US" sz="2800" dirty="0"/>
            </a:br>
            <a:r>
              <a:rPr lang="en-US" sz="2800" dirty="0"/>
              <a:t>Contact us via the contact form on the </a:t>
            </a:r>
            <a:r>
              <a:rPr lang="en-US" sz="2800" dirty="0" err="1"/>
              <a:t>hopegirl</a:t>
            </a:r>
            <a:r>
              <a:rPr lang="en-US" sz="2800" dirty="0"/>
              <a:t> blog or </a:t>
            </a:r>
            <a:br>
              <a:rPr lang="en-US" sz="2800" dirty="0"/>
            </a:br>
            <a:r>
              <a:rPr lang="en-US" sz="2800" dirty="0"/>
              <a:t>at our company email address:</a:t>
            </a:r>
            <a:br>
              <a:rPr lang="en-US" sz="2800" dirty="0"/>
            </a:br>
            <a:br>
              <a:rPr lang="en-US" sz="2800" dirty="0"/>
            </a:br>
            <a:r>
              <a:rPr lang="en-US" sz="2800" dirty="0"/>
              <a:t>fixtheworldproject@gmail.com</a:t>
            </a:r>
            <a:endParaRPr lang="en-US" sz="3200" dirty="0"/>
          </a:p>
        </p:txBody>
      </p:sp>
      <p:sp>
        <p:nvSpPr>
          <p:cNvPr id="6" name="Title 1">
            <a:extLst>
              <a:ext uri="{FF2B5EF4-FFF2-40B4-BE49-F238E27FC236}">
                <a16:creationId xmlns:a16="http://schemas.microsoft.com/office/drawing/2014/main" id="{6D9E4376-F969-4A59-8C52-5D22C1A371EF}"/>
              </a:ext>
            </a:extLst>
          </p:cNvPr>
          <p:cNvSpPr txBox="1">
            <a:spLocks/>
          </p:cNvSpPr>
          <p:nvPr/>
        </p:nvSpPr>
        <p:spPr>
          <a:xfrm>
            <a:off x="329825" y="271611"/>
            <a:ext cx="10515600" cy="1325563"/>
          </a:xfrm>
          <a:prstGeom prst="rect">
            <a:avLst/>
          </a:prstGeom>
        </p:spPr>
        <p:txBody>
          <a:bodyPr vert="horz" wrap="none" lIns="91440" tIns="45720" rIns="91440" bIns="45720" rtlCol="0" anchor="t">
            <a:normAutofit fontScale="32500" lnSpcReduction="20000"/>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l"/>
            <a:r>
              <a:rPr lang="en-US" sz="24000" dirty="0"/>
              <a:t>Conclusion of Part 1</a:t>
            </a:r>
            <a:br>
              <a:rPr lang="en-US" dirty="0"/>
            </a:br>
            <a:endParaRPr lang="en-US" dirty="0"/>
          </a:p>
        </p:txBody>
      </p:sp>
    </p:spTree>
    <p:extLst>
      <p:ext uri="{BB962C8B-B14F-4D97-AF65-F5344CB8AC3E}">
        <p14:creationId xmlns:p14="http://schemas.microsoft.com/office/powerpoint/2010/main" val="253322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77258-4C9E-4883-8B6F-896C25AFA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3"/>
            <a:ext cx="9144000" cy="6868733"/>
          </a:xfrm>
          <a:prstGeom prst="rect">
            <a:avLst/>
          </a:prstGeom>
        </p:spPr>
      </p:pic>
    </p:spTree>
    <p:extLst>
      <p:ext uri="{BB962C8B-B14F-4D97-AF65-F5344CB8AC3E}">
        <p14:creationId xmlns:p14="http://schemas.microsoft.com/office/powerpoint/2010/main" val="114911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BDAC1-80C4-4E9C-953C-51AB87824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0864" cy="6858000"/>
          </a:xfrm>
          <a:prstGeom prst="rect">
            <a:avLst/>
          </a:prstGeom>
        </p:spPr>
      </p:pic>
    </p:spTree>
    <p:extLst>
      <p:ext uri="{BB962C8B-B14F-4D97-AF65-F5344CB8AC3E}">
        <p14:creationId xmlns:p14="http://schemas.microsoft.com/office/powerpoint/2010/main" val="1472017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0791421" cy="5384807"/>
          </a:xfrm>
        </p:spPr>
        <p:txBody>
          <a:bodyPr>
            <a:normAutofit fontScale="70000" lnSpcReduction="20000"/>
          </a:bodyPr>
          <a:lstStyle/>
          <a:p>
            <a:pPr marL="0" indent="0">
              <a:buNone/>
            </a:pPr>
            <a:endParaRPr lang="en-US" dirty="0"/>
          </a:p>
          <a:p>
            <a:pPr marL="0" indent="0">
              <a:buNone/>
            </a:pPr>
            <a:r>
              <a:rPr lang="en-US" dirty="0"/>
              <a:t>Honey Trap Definition</a:t>
            </a:r>
          </a:p>
          <a:p>
            <a:pPr marL="0" indent="0">
              <a:buNone/>
            </a:pPr>
            <a:r>
              <a:rPr lang="en-US" dirty="0"/>
              <a:t>In a "honey trap" an identified target is lured “to go somewhere on the Internet, or a physical location” to be met by “a friendly face”, with the aim to discredit them. A “honey trap” is described as "very successful when it works” by the slides.  The disclosures also revealed the technique of “credential harvesting”, in which journalists could be used to disseminate information and identify non-British journalists who, once manipulated, could give information to the intended target of a secret campaign, perhaps providing access during an interview. It is unknown whether the journalists would be aware that they were being manipulated.</a:t>
            </a:r>
          </a:p>
          <a:p>
            <a:pPr marL="0" indent="0">
              <a:buNone/>
            </a:pPr>
            <a:br>
              <a:rPr lang="en-US" dirty="0"/>
            </a:br>
            <a:r>
              <a:rPr lang="en-US" dirty="0"/>
              <a:t>Credential Harvesting </a:t>
            </a:r>
          </a:p>
          <a:p>
            <a:pPr marL="0" indent="0">
              <a:buNone/>
            </a:pPr>
            <a:endParaRPr lang="en-US" dirty="0"/>
          </a:p>
          <a:p>
            <a:pPr marL="0" indent="0">
              <a:buNone/>
            </a:pPr>
            <a:r>
              <a:rPr lang="en-US" dirty="0"/>
              <a:t>The term credential harvesting also called account harvesting refers to the attacking technique or activities of grabbing legitimate user ID and even passwords to gain access to target systems for illegal or malicious purposes. Can also happen outside of a computer system. </a:t>
            </a:r>
          </a:p>
          <a:p>
            <a:pPr marL="0" indent="0">
              <a:buNone/>
            </a:pPr>
            <a:r>
              <a:rPr lang="en-US" dirty="0"/>
              <a:t>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56377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BDAC1-80C4-4E9C-953C-51AB87824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0864" cy="6858000"/>
          </a:xfrm>
          <a:prstGeom prst="rect">
            <a:avLst/>
          </a:prstGeom>
        </p:spPr>
      </p:pic>
    </p:spTree>
    <p:extLst>
      <p:ext uri="{BB962C8B-B14F-4D97-AF65-F5344CB8AC3E}">
        <p14:creationId xmlns:p14="http://schemas.microsoft.com/office/powerpoint/2010/main" val="2634995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0791421" cy="5384807"/>
          </a:xfrm>
        </p:spPr>
        <p:txBody>
          <a:bodyPr>
            <a:normAutofit fontScale="70000" lnSpcReduction="20000"/>
          </a:bodyPr>
          <a:lstStyle/>
          <a:p>
            <a:pPr marL="0" indent="0">
              <a:buNone/>
            </a:pPr>
            <a:endParaRPr lang="en-US" dirty="0"/>
          </a:p>
          <a:p>
            <a:pPr marL="0" indent="0">
              <a:buNone/>
            </a:pPr>
            <a:r>
              <a:rPr lang="en-US" dirty="0"/>
              <a:t>Honey Trap Definition</a:t>
            </a:r>
          </a:p>
          <a:p>
            <a:pPr marL="0" indent="0">
              <a:buNone/>
            </a:pPr>
            <a:r>
              <a:rPr lang="en-US" dirty="0"/>
              <a:t>In a "honey trap" an identified target is lured “to go somewhere on the Internet, or a physical location” to be met by “a friendly face”, with the aim to discredit them. A “honey trap” is described as "very successful when it works” by the slides.  The disclosures also revealed the technique of “credential harvesting”, in which journalists could be used to disseminate information and identify non-British journalists who, once manipulated, could give information to the intended target of a secret campaign, perhaps providing access during an interview. It is unknown whether the journalists would be aware that they were being manipulated.</a:t>
            </a:r>
          </a:p>
          <a:p>
            <a:pPr marL="0" indent="0">
              <a:buNone/>
            </a:pPr>
            <a:br>
              <a:rPr lang="en-US" dirty="0"/>
            </a:br>
            <a:r>
              <a:rPr lang="en-US" dirty="0"/>
              <a:t>Credential Harvesting </a:t>
            </a:r>
          </a:p>
          <a:p>
            <a:pPr marL="0" indent="0">
              <a:buNone/>
            </a:pPr>
            <a:endParaRPr lang="en-US" dirty="0"/>
          </a:p>
          <a:p>
            <a:pPr marL="0" indent="0">
              <a:buNone/>
            </a:pPr>
            <a:r>
              <a:rPr lang="en-US" dirty="0"/>
              <a:t>The term credential harvesting also called account harvesting refers to the attacking technique or activities of grabbing legitimate user ID and even passwords to gain access to target systems for illegal or malicious purposes. Can also happen outside of a computer system. </a:t>
            </a:r>
          </a:p>
          <a:p>
            <a:pPr marL="0" indent="0">
              <a:buNone/>
            </a:pPr>
            <a:r>
              <a:rPr lang="en-US" dirty="0"/>
              <a:t>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63774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BDAC1-80C4-4E9C-953C-51AB87824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0864" cy="6858000"/>
          </a:xfrm>
          <a:prstGeom prst="rect">
            <a:avLst/>
          </a:prstGeom>
        </p:spPr>
      </p:pic>
    </p:spTree>
    <p:extLst>
      <p:ext uri="{BB962C8B-B14F-4D97-AF65-F5344CB8AC3E}">
        <p14:creationId xmlns:p14="http://schemas.microsoft.com/office/powerpoint/2010/main" val="1715706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1189273" cy="6566247"/>
          </a:xfrm>
        </p:spPr>
        <p:txBody>
          <a:bodyPr>
            <a:normAutofit/>
          </a:bodyPr>
          <a:lstStyle/>
          <a:p>
            <a:pPr marL="0" indent="0">
              <a:buNone/>
            </a:pPr>
            <a:endParaRPr lang="en-US" dirty="0"/>
          </a:p>
          <a:p>
            <a:r>
              <a:rPr lang="en-US" dirty="0"/>
              <a:t>Sock Puppet Accounts</a:t>
            </a:r>
            <a:br>
              <a:rPr lang="en-US" dirty="0"/>
            </a:br>
            <a:r>
              <a:rPr lang="en-US" dirty="0"/>
              <a:t>A </a:t>
            </a:r>
            <a:r>
              <a:rPr lang="en-US" b="1" dirty="0"/>
              <a:t>sockpuppet</a:t>
            </a:r>
            <a:r>
              <a:rPr lang="en-US" dirty="0"/>
              <a:t> is an online identity used for purposes of deception. The term, a reference to the manipulation of a simple hand </a:t>
            </a:r>
            <a:r>
              <a:rPr lang="en-US" b="1" dirty="0"/>
              <a:t>puppet </a:t>
            </a:r>
            <a:r>
              <a:rPr lang="en-US" dirty="0"/>
              <a:t>made from a </a:t>
            </a:r>
            <a:r>
              <a:rPr lang="en-US" b="1" dirty="0"/>
              <a:t>sock</a:t>
            </a:r>
            <a:r>
              <a:rPr lang="en-US" dirty="0"/>
              <a:t>, originally referred to a false identity assumed by a member of an Internet community who spoke to, or about, themselves while pretending to be another person. </a:t>
            </a:r>
          </a:p>
          <a:p>
            <a:pPr marL="0" indent="0">
              <a:buNone/>
            </a:pPr>
            <a:r>
              <a:rPr lang="en-US" dirty="0"/>
              <a:t>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85291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BDAC1-80C4-4E9C-953C-51AB87824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0864" cy="6858000"/>
          </a:xfrm>
          <a:prstGeom prst="rect">
            <a:avLst/>
          </a:prstGeom>
        </p:spPr>
      </p:pic>
    </p:spTree>
    <p:extLst>
      <p:ext uri="{BB962C8B-B14F-4D97-AF65-F5344CB8AC3E}">
        <p14:creationId xmlns:p14="http://schemas.microsoft.com/office/powerpoint/2010/main" val="110320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7" y="866328"/>
            <a:ext cx="10515600" cy="1325563"/>
          </a:xfrm>
        </p:spPr>
        <p:txBody>
          <a:bodyPr>
            <a:normAutofit fontScale="90000"/>
          </a:bodyPr>
          <a:lstStyle/>
          <a:p>
            <a:r>
              <a:rPr lang="en-US" sz="6000" dirty="0"/>
              <a:t>How covert agents infiltrate the internet to manipulate, deceive and destroy reputations. </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7" y="2335372"/>
            <a:ext cx="11524185" cy="2490952"/>
          </a:xfrm>
        </p:spPr>
        <p:txBody>
          <a:bodyPr>
            <a:normAutofit/>
          </a:bodyPr>
          <a:lstStyle/>
          <a:p>
            <a:r>
              <a:rPr lang="en-US" dirty="0"/>
              <a:t>this presentation is a public service to help others understand the tactics that are being used against common people and businesses on the internet</a:t>
            </a:r>
          </a:p>
          <a:p>
            <a:r>
              <a:rPr lang="en-US" dirty="0"/>
              <a:t>This is deep psychological warfare at its core.</a:t>
            </a:r>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90725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1201630" cy="6121403"/>
          </a:xfrm>
        </p:spPr>
        <p:txBody>
          <a:bodyPr>
            <a:normAutofit/>
          </a:bodyPr>
          <a:lstStyle/>
          <a:p>
            <a:pPr marL="0" indent="0">
              <a:buNone/>
            </a:pPr>
            <a:endParaRPr lang="en-US" dirty="0"/>
          </a:p>
          <a:p>
            <a:r>
              <a:rPr lang="en-US" dirty="0"/>
              <a:t>Fake victims  - blogs / posts / crisis actors </a:t>
            </a:r>
            <a:br>
              <a:rPr lang="en-US" dirty="0"/>
            </a:br>
            <a:br>
              <a:rPr lang="en-US" dirty="0"/>
            </a:br>
            <a:r>
              <a:rPr lang="en-US" dirty="0"/>
              <a:t>Pretending to be a victim of a target in order to disseminate false information and influence people in a negative way to act against the target. </a:t>
            </a:r>
            <a:br>
              <a:rPr lang="en-US" dirty="0"/>
            </a:b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957942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BDAC1-80C4-4E9C-953C-51AB87824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0864" cy="6858000"/>
          </a:xfrm>
          <a:prstGeom prst="rect">
            <a:avLst/>
          </a:prstGeom>
        </p:spPr>
      </p:pic>
    </p:spTree>
    <p:extLst>
      <p:ext uri="{BB962C8B-B14F-4D97-AF65-F5344CB8AC3E}">
        <p14:creationId xmlns:p14="http://schemas.microsoft.com/office/powerpoint/2010/main" val="216806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1201630" cy="6121403"/>
          </a:xfrm>
        </p:spPr>
        <p:txBody>
          <a:bodyPr>
            <a:normAutofit fontScale="85000" lnSpcReduction="20000"/>
          </a:bodyPr>
          <a:lstStyle/>
          <a:p>
            <a:pPr marL="0" indent="0">
              <a:buNone/>
            </a:pPr>
            <a:endParaRPr lang="en-US" dirty="0"/>
          </a:p>
          <a:p>
            <a:pPr marL="0" indent="0">
              <a:buNone/>
            </a:pPr>
            <a:endParaRPr lang="en-US" dirty="0"/>
          </a:p>
          <a:p>
            <a:r>
              <a:rPr lang="en-US" dirty="0"/>
              <a:t>Poison pen letter</a:t>
            </a:r>
            <a:br>
              <a:rPr lang="en-US" dirty="0"/>
            </a:br>
            <a:br>
              <a:rPr lang="en-US" dirty="0"/>
            </a:br>
            <a:r>
              <a:rPr lang="en-US" dirty="0"/>
              <a:t>A poison pen letter is a letter or note containing unpleasant, abusive, or malicious statements or accusations about the recipient or a third party. It is usually sent anonymously. In the term "poison pen", the word poison is used figuratively, rather than literally. Poison pen letters are usually composed and sent to upset the recipient. They differ from blackmail, which is intended to obtain something from the recipient. In contrast, poison pen letters are purely malicious.</a:t>
            </a:r>
            <a:br>
              <a:rPr lang="en-US" dirty="0"/>
            </a:br>
            <a:br>
              <a:rPr lang="en-US" dirty="0"/>
            </a:br>
            <a:r>
              <a:rPr lang="en-US" dirty="0"/>
              <a:t>In the United Kingdom, Section 1 of the Malicious Communications Act 1988 covers most cases of poison pen letters.</a:t>
            </a:r>
          </a:p>
          <a:p>
            <a:pPr marL="0" indent="0">
              <a:buNone/>
            </a:pPr>
            <a:br>
              <a:rPr lang="en-US" dirty="0"/>
            </a:b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37794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797CE-629E-478F-97ED-CEE92F970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2478" cy="6858000"/>
          </a:xfrm>
          <a:prstGeom prst="rect">
            <a:avLst/>
          </a:prstGeom>
        </p:spPr>
      </p:pic>
    </p:spTree>
    <p:extLst>
      <p:ext uri="{BB962C8B-B14F-4D97-AF65-F5344CB8AC3E}">
        <p14:creationId xmlns:p14="http://schemas.microsoft.com/office/powerpoint/2010/main" val="3495124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24CE0-5B84-4E1E-B3FB-4185B45049C0}"/>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689662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EB5A2-230F-4CD6-B5E2-6BE9DD088081}"/>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476982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36596"/>
            <a:ext cx="11201630" cy="6121403"/>
          </a:xfrm>
        </p:spPr>
        <p:txBody>
          <a:bodyPr>
            <a:normAutofit/>
          </a:bodyPr>
          <a:lstStyle/>
          <a:p>
            <a:pPr marL="0" indent="0">
              <a:buNone/>
            </a:pPr>
            <a:endParaRPr lang="en-US" dirty="0"/>
          </a:p>
          <a:p>
            <a:pPr marL="0" indent="0">
              <a:buNone/>
            </a:pPr>
            <a:endParaRPr lang="en-US" dirty="0"/>
          </a:p>
          <a:p>
            <a:r>
              <a:rPr lang="en-US" dirty="0"/>
              <a:t>human science</a:t>
            </a:r>
          </a:p>
          <a:p>
            <a:pPr marL="0" indent="0">
              <a:buNone/>
            </a:pPr>
            <a:r>
              <a:rPr lang="en-US" dirty="0"/>
              <a:t>a branch of study which deals with people or their actions, including the social sciences and the humanities, as contrasted with the natural sciences or physical sciences.</a:t>
            </a:r>
          </a:p>
          <a:p>
            <a:pPr marL="0" indent="0">
              <a:buNone/>
            </a:pPr>
            <a:br>
              <a:rPr lang="en-US" dirty="0"/>
            </a:b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239532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279396"/>
            <a:ext cx="9076268" cy="5763058"/>
          </a:xfrm>
        </p:spPr>
        <p:txBody>
          <a:bodyPr>
            <a:normAutofit fontScale="70000" lnSpcReduction="20000"/>
          </a:bodyPr>
          <a:lstStyle/>
          <a:p>
            <a:pPr marL="0" indent="0">
              <a:buNone/>
            </a:pPr>
            <a:endParaRPr lang="en-US" dirty="0"/>
          </a:p>
          <a:p>
            <a:pPr marL="0" indent="0">
              <a:buNone/>
            </a:pPr>
            <a:endParaRPr lang="en-US" dirty="0"/>
          </a:p>
          <a:p>
            <a:pPr marL="0" indent="0">
              <a:buNone/>
            </a:pPr>
            <a:r>
              <a:rPr lang="en-US" dirty="0"/>
              <a:t>Magic </a:t>
            </a:r>
          </a:p>
          <a:p>
            <a:pPr marL="0" indent="0">
              <a:buNone/>
            </a:pPr>
            <a:r>
              <a:rPr lang="en-US" dirty="0"/>
              <a:t>the power of apparently influencing events by using mysterious or supernatural forces.</a:t>
            </a:r>
            <a:br>
              <a:rPr lang="en-US" dirty="0"/>
            </a:br>
            <a:br>
              <a:rPr lang="en-US" dirty="0"/>
            </a:br>
            <a:endParaRPr lang="en-US" dirty="0"/>
          </a:p>
          <a:p>
            <a:pPr marL="0" indent="0">
              <a:buNone/>
            </a:pPr>
            <a:r>
              <a:rPr lang="en-US" dirty="0"/>
              <a:t>Illusion</a:t>
            </a:r>
            <a:br>
              <a:rPr lang="en-US" dirty="0"/>
            </a:br>
            <a:r>
              <a:rPr lang="en-US" dirty="0"/>
              <a:t>an instance of a wrong or misinterpreted perception of a sensory experience.</a:t>
            </a:r>
          </a:p>
          <a:p>
            <a:pPr marL="0" indent="0">
              <a:buNone/>
            </a:pPr>
            <a:br>
              <a:rPr lang="en-US" dirty="0"/>
            </a:br>
            <a:r>
              <a:rPr lang="en-US" dirty="0"/>
              <a:t>Conjurer</a:t>
            </a:r>
          </a:p>
          <a:p>
            <a:r>
              <a:rPr lang="en-US" dirty="0"/>
              <a:t>one that practices magic arts : WIZARD</a:t>
            </a:r>
          </a:p>
          <a:p>
            <a:r>
              <a:rPr lang="en-US" dirty="0"/>
              <a:t>one that performs feats of sleight of hand and illusion : MAGICIAN, JUGGLER</a:t>
            </a:r>
          </a:p>
          <a:p>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50722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342785" y="56463"/>
            <a:ext cx="10515600" cy="1325563"/>
          </a:xfrm>
        </p:spPr>
        <p:txBody>
          <a:bodyPr>
            <a:normAutofit/>
          </a:bodyPr>
          <a:lstStyle/>
          <a:p>
            <a:r>
              <a:rPr lang="en-US" sz="6000" dirty="0"/>
              <a:t>GCHQ USES THE OCCULT</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1094942"/>
            <a:ext cx="10349014" cy="5763058"/>
          </a:xfrm>
        </p:spPr>
        <p:txBody>
          <a:bodyPr>
            <a:normAutofit/>
          </a:bodyPr>
          <a:lstStyle/>
          <a:p>
            <a:pPr marL="0" indent="0">
              <a:buNone/>
            </a:pPr>
            <a:endParaRPr lang="en-US" dirty="0"/>
          </a:p>
          <a:p>
            <a:pPr marL="0" indent="0">
              <a:buNone/>
            </a:pPr>
            <a:endParaRPr lang="en-US" dirty="0"/>
          </a:p>
          <a:p>
            <a:pPr marL="0" indent="0">
              <a:buNone/>
            </a:pPr>
            <a:r>
              <a:rPr lang="en-US" dirty="0"/>
              <a:t>The concepts of magic, illusion, masking, mimicking, and conjuring used throughout these slides are the same tactics used by the occult.  In part two of this presentation using real examples we will show the links between these tactics and how GCHQ is using or hiring members of the dark occult to carry out its operations. </a:t>
            </a:r>
          </a:p>
          <a:p>
            <a:pPr marL="0" indent="0">
              <a:buNone/>
            </a:pP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51081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CF4A4-0509-4768-8863-C4146F57E4B3}"/>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5827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7" y="866328"/>
            <a:ext cx="10515600" cy="1325563"/>
          </a:xfrm>
        </p:spPr>
        <p:txBody>
          <a:bodyPr>
            <a:normAutofit fontScale="90000"/>
          </a:bodyPr>
          <a:lstStyle/>
          <a:p>
            <a:r>
              <a:rPr lang="en-US" sz="6000" dirty="0"/>
              <a:t>How covert agents infiltrate the internet to manipulate, deceive and destroy reputations. </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7" y="2335372"/>
            <a:ext cx="11524185" cy="2490952"/>
          </a:xfrm>
        </p:spPr>
        <p:txBody>
          <a:bodyPr>
            <a:normAutofit/>
          </a:bodyPr>
          <a:lstStyle/>
          <a:p>
            <a:r>
              <a:rPr lang="en-US" dirty="0"/>
              <a:t>Part 1 (this presentation) Outline and review of training documents tactics of the GCHQ / JTRIG that were leaked by Edward  Snowden.   </a:t>
            </a:r>
          </a:p>
          <a:p>
            <a:r>
              <a:rPr lang="en-US" dirty="0"/>
              <a:t>Part 2 (future presentations) Using our own personal targeting as evidence and examples of these tactics as they have been played out on us in real life. </a:t>
            </a:r>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72737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279395"/>
            <a:ext cx="11597046" cy="6294399"/>
          </a:xfrm>
        </p:spPr>
        <p:txBody>
          <a:bodyPr>
            <a:normAutofit fontScale="62500" lnSpcReduction="20000"/>
          </a:bodyPr>
          <a:lstStyle/>
          <a:p>
            <a:pPr marL="0" indent="0">
              <a:buNone/>
            </a:pPr>
            <a:endParaRPr lang="en-US" dirty="0"/>
          </a:p>
          <a:p>
            <a:pPr marL="0" indent="0">
              <a:buNone/>
            </a:pPr>
            <a:endParaRPr lang="en-US" dirty="0"/>
          </a:p>
          <a:p>
            <a:pPr marL="0" indent="0">
              <a:buNone/>
            </a:pPr>
            <a:r>
              <a:rPr lang="en-US" dirty="0"/>
              <a:t>HUMINT</a:t>
            </a:r>
          </a:p>
          <a:p>
            <a:pPr marL="0" indent="0">
              <a:buNone/>
            </a:pPr>
            <a:r>
              <a:rPr lang="en-US" dirty="0"/>
              <a:t>Stands for Human Intelligence</a:t>
            </a:r>
          </a:p>
          <a:p>
            <a:pPr marL="0" indent="0">
              <a:buNone/>
            </a:pPr>
            <a:r>
              <a:rPr lang="en-US" dirty="0"/>
              <a:t>definition= covert intelligence-gathering by agents or others.</a:t>
            </a:r>
          </a:p>
          <a:p>
            <a:pPr marL="0" indent="0">
              <a:buNone/>
            </a:pPr>
            <a:r>
              <a:rPr lang="en-US" dirty="0"/>
              <a:t>Other technical intelligence gathering</a:t>
            </a:r>
          </a:p>
          <a:p>
            <a:pPr marL="0" indent="0">
              <a:buNone/>
            </a:pPr>
            <a:endParaRPr lang="en-US" dirty="0"/>
          </a:p>
          <a:p>
            <a:pPr marL="0" indent="0">
              <a:buNone/>
            </a:pPr>
            <a:r>
              <a:rPr lang="en-US" dirty="0"/>
              <a:t>Signals intelligence or SIGINT </a:t>
            </a:r>
          </a:p>
          <a:p>
            <a:pPr marL="0" indent="0">
              <a:buNone/>
            </a:pPr>
            <a:r>
              <a:rPr lang="en-US" dirty="0"/>
              <a:t>Signals intelligence (SIGINT) is intelligence-gathering by interception of signals, whether communications between people (communications intelligence—abbreviated to COMINT) or from electronic signals not directly used in communication (electronic intelligence—abbreviated to ELINT). Signals intelligence is a subset of intelligence collection management.</a:t>
            </a:r>
          </a:p>
          <a:p>
            <a:pPr marL="0" indent="0">
              <a:buNone/>
            </a:pPr>
            <a:r>
              <a:rPr lang="en-US" dirty="0"/>
              <a:t>Examples of this are Menwith hill which is a part of Echelon</a:t>
            </a:r>
          </a:p>
          <a:p>
            <a:pPr marL="0" indent="0">
              <a:buNone/>
            </a:pPr>
            <a:br>
              <a:rPr lang="en-US" dirty="0"/>
            </a:br>
            <a:r>
              <a:rPr lang="en-US" dirty="0"/>
              <a:t>IMINT- imagery intelligence</a:t>
            </a:r>
          </a:p>
          <a:p>
            <a:pPr marL="0" indent="0">
              <a:buNone/>
            </a:pPr>
            <a:endParaRPr lang="en-US" dirty="0"/>
          </a:p>
          <a:p>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342364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290153" y="818625"/>
            <a:ext cx="10515600" cy="1325563"/>
          </a:xfrm>
        </p:spPr>
        <p:txBody>
          <a:bodyPr>
            <a:normAutofit fontScale="90000"/>
          </a:bodyPr>
          <a:lstStyle/>
          <a:p>
            <a:r>
              <a:rPr lang="en-US" sz="6000" dirty="0"/>
              <a:t>COINTEL PRO</a:t>
            </a:r>
            <a:br>
              <a:rPr lang="en-US" sz="6000" dirty="0"/>
            </a:br>
            <a:br>
              <a:rPr lang="en-US" sz="6000" dirty="0"/>
            </a:br>
            <a:r>
              <a:rPr lang="en-US" sz="6000" dirty="0"/>
              <a:t>AND GANGSTALKING</a:t>
            </a: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
        <p:nvSpPr>
          <p:cNvPr id="9" name="Content Placeholder 2">
            <a:extLst>
              <a:ext uri="{FF2B5EF4-FFF2-40B4-BE49-F238E27FC236}">
                <a16:creationId xmlns:a16="http://schemas.microsoft.com/office/drawing/2014/main" id="{A2B54BFC-0527-4B9E-8074-7BFAB0E0EF70}"/>
              </a:ext>
            </a:extLst>
          </p:cNvPr>
          <p:cNvSpPr>
            <a:spLocks noGrp="1"/>
          </p:cNvSpPr>
          <p:nvPr>
            <p:ph idx="1"/>
          </p:nvPr>
        </p:nvSpPr>
        <p:spPr>
          <a:xfrm>
            <a:off x="297477" y="2592224"/>
            <a:ext cx="11597046" cy="6294399"/>
          </a:xfrm>
        </p:spPr>
        <p:txBody>
          <a:bodyPr>
            <a:normAutofit/>
          </a:bodyPr>
          <a:lstStyle/>
          <a:p>
            <a:pPr marL="0" indent="0">
              <a:buNone/>
            </a:pPr>
            <a:endParaRPr lang="en-US" dirty="0"/>
          </a:p>
          <a:p>
            <a:pPr marL="0" indent="0">
              <a:buNone/>
            </a:pPr>
            <a:endParaRPr lang="en-US" dirty="0"/>
          </a:p>
          <a:p>
            <a:pPr marL="0" indent="0">
              <a:buNone/>
            </a:pPr>
            <a:r>
              <a:rPr lang="en-US" dirty="0"/>
              <a:t>FROM OUR BOOK : “FORBIDDEN TECH”</a:t>
            </a:r>
          </a:p>
          <a:p>
            <a:pPr marL="0" indent="0">
              <a:buNone/>
            </a:pPr>
            <a:endParaRPr lang="en-US" dirty="0"/>
          </a:p>
          <a:p>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spTree>
    <p:extLst>
      <p:ext uri="{BB962C8B-B14F-4D97-AF65-F5344CB8AC3E}">
        <p14:creationId xmlns:p14="http://schemas.microsoft.com/office/powerpoint/2010/main" val="1570240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DAE2D-0770-4B35-B553-E9420EB47CC2}"/>
              </a:ext>
            </a:extLst>
          </p:cNvPr>
          <p:cNvPicPr>
            <a:picLocks noChangeAspect="1"/>
          </p:cNvPicPr>
          <p:nvPr/>
        </p:nvPicPr>
        <p:blipFill>
          <a:blip r:embed="rId2"/>
          <a:stretch>
            <a:fillRect/>
          </a:stretch>
        </p:blipFill>
        <p:spPr>
          <a:xfrm>
            <a:off x="1" y="0"/>
            <a:ext cx="8056388" cy="6042454"/>
          </a:xfrm>
          <a:prstGeom prst="rect">
            <a:avLst/>
          </a:prstGeom>
        </p:spPr>
      </p:pic>
    </p:spTree>
    <p:extLst>
      <p:ext uri="{BB962C8B-B14F-4D97-AF65-F5344CB8AC3E}">
        <p14:creationId xmlns:p14="http://schemas.microsoft.com/office/powerpoint/2010/main" val="936900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297477" y="1118576"/>
            <a:ext cx="11597046" cy="6294399"/>
          </a:xfrm>
        </p:spPr>
        <p:txBody>
          <a:bodyPr>
            <a:normAutofit fontScale="77500" lnSpcReduction="20000"/>
          </a:bodyPr>
          <a:lstStyle/>
          <a:p>
            <a:pPr marL="0" indent="0">
              <a:buNone/>
            </a:pPr>
            <a:endParaRPr lang="en-US" dirty="0"/>
          </a:p>
          <a:p>
            <a:pPr marL="0" indent="0">
              <a:buNone/>
            </a:pPr>
            <a:endParaRPr lang="en-US" dirty="0"/>
          </a:p>
          <a:p>
            <a:pPr marL="0" indent="0">
              <a:buNone/>
            </a:pPr>
            <a:r>
              <a:rPr lang="en-US" dirty="0"/>
              <a:t>John Mulholland (9 June 1898 in Chicago, Illinois – 25 February 1970 in New York City) was an American magician, author, publisher and intelligence agent.</a:t>
            </a:r>
          </a:p>
          <a:p>
            <a:pPr marL="0" indent="0">
              <a:buNone/>
            </a:pPr>
            <a:endParaRPr lang="en-US" dirty="0"/>
          </a:p>
          <a:p>
            <a:pPr marL="0" indent="0">
              <a:buNone/>
            </a:pPr>
            <a:r>
              <a:rPr lang="en-US" dirty="0"/>
              <a:t>During the Cold War, Mulholland was paid by the CIA to write a manual on deception and misdirection. Copies of the document were believed to have been destroyed in 1973, however, copies later resurfaced and were published as "The Official CIA Manual of Trickery and Deception".[6]</a:t>
            </a:r>
          </a:p>
          <a:p>
            <a:pPr marL="0" indent="0">
              <a:buNone/>
            </a:pPr>
            <a:endParaRPr lang="en-US" dirty="0"/>
          </a:p>
          <a:p>
            <a:pPr marL="0" indent="0">
              <a:buNone/>
            </a:pPr>
            <a:endParaRPr lang="en-US" dirty="0"/>
          </a:p>
          <a:p>
            <a:pPr marL="0" indent="0">
              <a:buNone/>
            </a:pPr>
            <a:r>
              <a:rPr lang="en-US" dirty="0"/>
              <a:t>Mulholland was part of the </a:t>
            </a:r>
            <a:r>
              <a:rPr lang="en-US" dirty="0" err="1"/>
              <a:t>MKUltra</a:t>
            </a:r>
            <a:r>
              <a:rPr lang="en-US" dirty="0"/>
              <a:t> program</a:t>
            </a:r>
          </a:p>
          <a:p>
            <a:pPr marL="0" indent="0">
              <a:buNone/>
            </a:pPr>
            <a:endParaRPr lang="en-US" dirty="0"/>
          </a:p>
          <a:p>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
        <p:nvSpPr>
          <p:cNvPr id="7" name="Title 6">
            <a:extLst>
              <a:ext uri="{FF2B5EF4-FFF2-40B4-BE49-F238E27FC236}">
                <a16:creationId xmlns:a16="http://schemas.microsoft.com/office/drawing/2014/main" id="{B2E8D354-C577-4E9E-A9D1-E212BA8AA89C}"/>
              </a:ext>
            </a:extLst>
          </p:cNvPr>
          <p:cNvSpPr>
            <a:spLocks noGrp="1"/>
          </p:cNvSpPr>
          <p:nvPr>
            <p:ph type="title"/>
          </p:nvPr>
        </p:nvSpPr>
        <p:spPr>
          <a:xfrm>
            <a:off x="146221" y="0"/>
            <a:ext cx="10515600" cy="1325563"/>
          </a:xfrm>
        </p:spPr>
        <p:txBody>
          <a:bodyPr/>
          <a:lstStyle/>
          <a:p>
            <a:r>
              <a:rPr lang="en-US" dirty="0"/>
              <a:t>John Mulholland (magician)</a:t>
            </a:r>
          </a:p>
        </p:txBody>
      </p:sp>
    </p:spTree>
    <p:extLst>
      <p:ext uri="{BB962C8B-B14F-4D97-AF65-F5344CB8AC3E}">
        <p14:creationId xmlns:p14="http://schemas.microsoft.com/office/powerpoint/2010/main" val="2031875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
        <p:nvSpPr>
          <p:cNvPr id="7" name="Title 6">
            <a:extLst>
              <a:ext uri="{FF2B5EF4-FFF2-40B4-BE49-F238E27FC236}">
                <a16:creationId xmlns:a16="http://schemas.microsoft.com/office/drawing/2014/main" id="{B2E8D354-C577-4E9E-A9D1-E212BA8AA89C}"/>
              </a:ext>
            </a:extLst>
          </p:cNvPr>
          <p:cNvSpPr>
            <a:spLocks noGrp="1"/>
          </p:cNvSpPr>
          <p:nvPr>
            <p:ph type="title"/>
          </p:nvPr>
        </p:nvSpPr>
        <p:spPr>
          <a:xfrm>
            <a:off x="146221" y="0"/>
            <a:ext cx="10515600" cy="1325563"/>
          </a:xfrm>
        </p:spPr>
        <p:txBody>
          <a:bodyPr>
            <a:normAutofit fontScale="90000"/>
          </a:bodyPr>
          <a:lstStyle/>
          <a:p>
            <a:r>
              <a:rPr lang="en-US" dirty="0"/>
              <a:t>CIA Manual of Trickery and Deception</a:t>
            </a:r>
          </a:p>
        </p:txBody>
      </p:sp>
      <p:pic>
        <p:nvPicPr>
          <p:cNvPr id="8" name="Picture 7">
            <a:extLst>
              <a:ext uri="{FF2B5EF4-FFF2-40B4-BE49-F238E27FC236}">
                <a16:creationId xmlns:a16="http://schemas.microsoft.com/office/drawing/2014/main" id="{898F66F5-E4AF-4FB3-AAD4-7F08E911FD97}"/>
              </a:ext>
            </a:extLst>
          </p:cNvPr>
          <p:cNvPicPr>
            <a:picLocks noChangeAspect="1"/>
          </p:cNvPicPr>
          <p:nvPr/>
        </p:nvPicPr>
        <p:blipFill>
          <a:blip r:embed="rId6"/>
          <a:stretch>
            <a:fillRect/>
          </a:stretch>
        </p:blipFill>
        <p:spPr>
          <a:xfrm>
            <a:off x="1146670" y="998397"/>
            <a:ext cx="7330966" cy="4741027"/>
          </a:xfrm>
          <a:prstGeom prst="rect">
            <a:avLst/>
          </a:prstGeom>
        </p:spPr>
      </p:pic>
    </p:spTree>
    <p:extLst>
      <p:ext uri="{BB962C8B-B14F-4D97-AF65-F5344CB8AC3E}">
        <p14:creationId xmlns:p14="http://schemas.microsoft.com/office/powerpoint/2010/main" val="4000358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
        <p:nvSpPr>
          <p:cNvPr id="7" name="Title 6">
            <a:extLst>
              <a:ext uri="{FF2B5EF4-FFF2-40B4-BE49-F238E27FC236}">
                <a16:creationId xmlns:a16="http://schemas.microsoft.com/office/drawing/2014/main" id="{B2E8D354-C577-4E9E-A9D1-E212BA8AA89C}"/>
              </a:ext>
            </a:extLst>
          </p:cNvPr>
          <p:cNvSpPr>
            <a:spLocks noGrp="1"/>
          </p:cNvSpPr>
          <p:nvPr>
            <p:ph type="title"/>
          </p:nvPr>
        </p:nvSpPr>
        <p:spPr>
          <a:xfrm>
            <a:off x="146221" y="0"/>
            <a:ext cx="10515600" cy="1325563"/>
          </a:xfrm>
        </p:spPr>
        <p:txBody>
          <a:bodyPr>
            <a:normAutofit fontScale="90000"/>
          </a:bodyPr>
          <a:lstStyle/>
          <a:p>
            <a:r>
              <a:rPr lang="en-US" dirty="0"/>
              <a:t>CIA Manual of Trickery and Deception</a:t>
            </a:r>
          </a:p>
        </p:txBody>
      </p:sp>
      <p:sp>
        <p:nvSpPr>
          <p:cNvPr id="9" name="Content Placeholder 2">
            <a:extLst>
              <a:ext uri="{FF2B5EF4-FFF2-40B4-BE49-F238E27FC236}">
                <a16:creationId xmlns:a16="http://schemas.microsoft.com/office/drawing/2014/main" id="{4099C6A2-E6F3-464A-B20B-9B28EE39A56A}"/>
              </a:ext>
            </a:extLst>
          </p:cNvPr>
          <p:cNvSpPr>
            <a:spLocks noGrp="1"/>
          </p:cNvSpPr>
          <p:nvPr>
            <p:ph idx="1"/>
          </p:nvPr>
        </p:nvSpPr>
        <p:spPr>
          <a:xfrm>
            <a:off x="297477" y="563601"/>
            <a:ext cx="11597046" cy="6294399"/>
          </a:xfrm>
        </p:spPr>
        <p:txBody>
          <a:bodyPr>
            <a:normAutofit fontScale="62500" lnSpcReduction="20000"/>
          </a:bodyPr>
          <a:lstStyle/>
          <a:p>
            <a:pPr marL="0" indent="0">
              <a:buNone/>
            </a:pPr>
            <a:endParaRPr lang="en-US" dirty="0"/>
          </a:p>
          <a:p>
            <a:pPr marL="0" indent="0">
              <a:buNone/>
            </a:pPr>
            <a:endParaRPr lang="en-US" dirty="0"/>
          </a:p>
          <a:p>
            <a:pPr marL="0" indent="0">
              <a:buNone/>
            </a:pPr>
            <a:r>
              <a:rPr lang="en-US" sz="2900" dirty="0"/>
              <a:t>“From the earliest days of MKULTRA, Dr. Sidney Gottlieb recognized that CIA’s drugs and chemicals, regardless of their ultimate purpose, would be operationally useless unless field officers and agents could covertly administer them. During the same month MKULTRA was authorized, April 1953, Gottlieb contacted John Mulholland, then </a:t>
            </a:r>
            <a:r>
              <a:rPr lang="en-US" sz="2900" dirty="0" err="1"/>
              <a:t>fiftyfive</a:t>
            </a:r>
            <a:r>
              <a:rPr lang="en-US" sz="2900" dirty="0"/>
              <a:t> years old and one of America’s most respected magicians. </a:t>
            </a:r>
            <a:br>
              <a:rPr lang="en-US" sz="2900" dirty="0"/>
            </a:br>
            <a:br>
              <a:rPr lang="en-US" sz="2900" dirty="0"/>
            </a:br>
            <a:r>
              <a:rPr lang="en-US" sz="2900" dirty="0"/>
              <a:t>Mulholland was an expert in sleight of hand or “close-up” magic, a style of conjuring that appealed to Gottlieb because it was performed only a few feet from the audience.38 Further, sleight-of-hand illusions required no elaborate props for support. If Mulholland could deceive a suspecting audience who was studying his every move in close proximity, it should be possible to use similar tricks for secretly administering a pill or potion to an unsuspecting target. To do so, CIA field officers would need to be taught to perform their own tricks and John Mulholland, the author of several books about performing magic, appeared to be the ideal instructor.39 When approached, Mulholland soon agreed to develop a “spy manual” for Gottlieb describing “the various aspects of the magician’s art,” which might be useful in covert operations. </a:t>
            </a:r>
            <a:br>
              <a:rPr lang="en-US" sz="2900" dirty="0"/>
            </a:br>
            <a:br>
              <a:rPr lang="en-US" sz="2900" dirty="0"/>
            </a:br>
            <a:r>
              <a:rPr lang="en-US" sz="2900" dirty="0"/>
              <a:t>The instructions would provide information enabling a field case officer “to develop the skills to surreptitiously place a pill or other substance in drink or food to be consumed by a target.”40 Mulholland accepted $3,000 to write the manual and the CIA approved the expense as MKULTRA Subproject Number 4 on May 4, 1953.41”</a:t>
            </a:r>
          </a:p>
          <a:p>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spTree>
    <p:extLst>
      <p:ext uri="{BB962C8B-B14F-4D97-AF65-F5344CB8AC3E}">
        <p14:creationId xmlns:p14="http://schemas.microsoft.com/office/powerpoint/2010/main" val="91846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DAE2D-0770-4B35-B553-E9420EB47CC2}"/>
              </a:ext>
            </a:extLst>
          </p:cNvPr>
          <p:cNvPicPr>
            <a:picLocks noChangeAspect="1"/>
          </p:cNvPicPr>
          <p:nvPr/>
        </p:nvPicPr>
        <p:blipFill>
          <a:blip r:embed="rId2"/>
          <a:stretch>
            <a:fillRect/>
          </a:stretch>
        </p:blipFill>
        <p:spPr>
          <a:xfrm>
            <a:off x="1" y="0"/>
            <a:ext cx="8056388" cy="6042454"/>
          </a:xfrm>
          <a:prstGeom prst="rect">
            <a:avLst/>
          </a:prstGeom>
        </p:spPr>
      </p:pic>
    </p:spTree>
    <p:extLst>
      <p:ext uri="{BB962C8B-B14F-4D97-AF65-F5344CB8AC3E}">
        <p14:creationId xmlns:p14="http://schemas.microsoft.com/office/powerpoint/2010/main" val="3307450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B7004-B2ED-462E-B1F9-660E103F7680}"/>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153907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
        <p:nvSpPr>
          <p:cNvPr id="7" name="Title 6">
            <a:extLst>
              <a:ext uri="{FF2B5EF4-FFF2-40B4-BE49-F238E27FC236}">
                <a16:creationId xmlns:a16="http://schemas.microsoft.com/office/drawing/2014/main" id="{B2E8D354-C577-4E9E-A9D1-E212BA8AA89C}"/>
              </a:ext>
            </a:extLst>
          </p:cNvPr>
          <p:cNvSpPr>
            <a:spLocks noGrp="1"/>
          </p:cNvSpPr>
          <p:nvPr>
            <p:ph type="title"/>
          </p:nvPr>
        </p:nvSpPr>
        <p:spPr>
          <a:xfrm>
            <a:off x="146221" y="0"/>
            <a:ext cx="10515600" cy="1325563"/>
          </a:xfrm>
        </p:spPr>
        <p:txBody>
          <a:bodyPr>
            <a:normAutofit/>
          </a:bodyPr>
          <a:lstStyle/>
          <a:p>
            <a:r>
              <a:rPr lang="en-US" dirty="0"/>
              <a:t>Teller (magician)</a:t>
            </a:r>
          </a:p>
        </p:txBody>
      </p:sp>
      <p:sp>
        <p:nvSpPr>
          <p:cNvPr id="9" name="Content Placeholder 2">
            <a:extLst>
              <a:ext uri="{FF2B5EF4-FFF2-40B4-BE49-F238E27FC236}">
                <a16:creationId xmlns:a16="http://schemas.microsoft.com/office/drawing/2014/main" id="{4099C6A2-E6F3-464A-B20B-9B28EE39A56A}"/>
              </a:ext>
            </a:extLst>
          </p:cNvPr>
          <p:cNvSpPr>
            <a:spLocks noGrp="1"/>
          </p:cNvSpPr>
          <p:nvPr>
            <p:ph idx="1"/>
          </p:nvPr>
        </p:nvSpPr>
        <p:spPr>
          <a:xfrm>
            <a:off x="4152420" y="770588"/>
            <a:ext cx="7680869" cy="6294399"/>
          </a:xfrm>
        </p:spPr>
        <p:txBody>
          <a:bodyPr>
            <a:normAutofit lnSpcReduction="10000"/>
          </a:bodyPr>
          <a:lstStyle/>
          <a:p>
            <a:pPr marL="0" indent="0">
              <a:buNone/>
            </a:pPr>
            <a:endParaRPr lang="en-US" sz="2900" dirty="0"/>
          </a:p>
          <a:p>
            <a:pPr marL="0" indent="0">
              <a:buNone/>
            </a:pPr>
            <a:r>
              <a:rPr lang="en-US" sz="2900" dirty="0"/>
              <a:t>Teller (born Raymond Joseph Teller; February 14, 1948) is an American magician, illusionist, writer, actor, painter, and film director. He is best known as half of the comedy magic duo Penn &amp; Teller, along with Penn Jillette. Teller usually does not speak during performances. He is an atheist, debunker, skeptic, and a fellow of the Cato Institute (a free market libertarian think tank that also lists Jillette as a fellow)</a:t>
            </a:r>
            <a:endParaRPr lang="en-US" dirty="0"/>
          </a:p>
          <a:p>
            <a:pPr marL="0" indent="0">
              <a:buNone/>
            </a:pPr>
            <a:br>
              <a:rPr lang="en-US" dirty="0"/>
            </a:br>
            <a:endParaRPr lang="en-US" dirty="0"/>
          </a:p>
          <a:p>
            <a:pPr marL="0" indent="0">
              <a:buNone/>
            </a:pPr>
            <a:endParaRPr lang="en-US" dirty="0"/>
          </a:p>
          <a:p>
            <a:pPr marL="0" indent="0">
              <a:buNone/>
            </a:pPr>
            <a:br>
              <a:rPr lang="en-US" dirty="0"/>
            </a:br>
            <a:endParaRPr lang="en-US" dirty="0"/>
          </a:p>
        </p:txBody>
      </p:sp>
      <p:pic>
        <p:nvPicPr>
          <p:cNvPr id="2" name="Picture 1">
            <a:extLst>
              <a:ext uri="{FF2B5EF4-FFF2-40B4-BE49-F238E27FC236}">
                <a16:creationId xmlns:a16="http://schemas.microsoft.com/office/drawing/2014/main" id="{765054F8-63C8-4D9A-B2C1-AE6D518342DE}"/>
              </a:ext>
            </a:extLst>
          </p:cNvPr>
          <p:cNvPicPr>
            <a:picLocks noChangeAspect="1"/>
          </p:cNvPicPr>
          <p:nvPr/>
        </p:nvPicPr>
        <p:blipFill rotWithShape="1">
          <a:blip r:embed="rId6"/>
          <a:srcRect l="17555" r="12490"/>
          <a:stretch/>
        </p:blipFill>
        <p:spPr>
          <a:xfrm>
            <a:off x="146221" y="1203245"/>
            <a:ext cx="3757331" cy="4028303"/>
          </a:xfrm>
          <a:prstGeom prst="rect">
            <a:avLst/>
          </a:prstGeom>
        </p:spPr>
      </p:pic>
    </p:spTree>
    <p:extLst>
      <p:ext uri="{BB962C8B-B14F-4D97-AF65-F5344CB8AC3E}">
        <p14:creationId xmlns:p14="http://schemas.microsoft.com/office/powerpoint/2010/main" val="3305365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0983-188A-4B3D-9232-65535AF7DC8C}"/>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66829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7" y="303696"/>
            <a:ext cx="10515600" cy="1325563"/>
          </a:xfrm>
        </p:spPr>
        <p:txBody>
          <a:bodyPr>
            <a:normAutofit fontScale="90000"/>
          </a:bodyPr>
          <a:lstStyle/>
          <a:p>
            <a:r>
              <a:rPr lang="en-US" sz="6000" dirty="0"/>
              <a:t>About Us:</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7" y="1066490"/>
            <a:ext cx="11524185" cy="4149454"/>
          </a:xfrm>
        </p:spPr>
        <p:txBody>
          <a:bodyPr>
            <a:normAutofit fontScale="85000" lnSpcReduction="20000"/>
          </a:bodyPr>
          <a:lstStyle/>
          <a:p>
            <a:r>
              <a:rPr lang="en-US" b="1" u="sng" dirty="0"/>
              <a:t>Tivon Rivers</a:t>
            </a:r>
            <a:r>
              <a:rPr lang="en-US" dirty="0"/>
              <a:t>-Engineer and Inventor with a background as a trained technician in the US Navy with over 16 years experience working in IT</a:t>
            </a:r>
          </a:p>
          <a:p>
            <a:r>
              <a:rPr lang="en-US" b="1" u="sng" dirty="0"/>
              <a:t>Naima Feagin- </a:t>
            </a:r>
            <a:r>
              <a:rPr lang="en-US" dirty="0"/>
              <a:t>also known by the Pen Name “HopeGirl”</a:t>
            </a:r>
            <a:br>
              <a:rPr lang="en-US" dirty="0"/>
            </a:br>
            <a:r>
              <a:rPr lang="en-US" dirty="0"/>
              <a:t>Holds a Masters Degree in Business Administration, with over 10 years experience in Project Management and Government and Corporate Finance </a:t>
            </a:r>
          </a:p>
          <a:p>
            <a:r>
              <a:rPr lang="en-US" dirty="0"/>
              <a:t>Husband and wife team and co-founders of the </a:t>
            </a:r>
            <a:r>
              <a:rPr lang="en-US" b="1" u="sng" dirty="0"/>
              <a:t>Fix The World Organization </a:t>
            </a:r>
            <a:r>
              <a:rPr lang="en-US" dirty="0"/>
              <a:t>based out of Morocco where we have spent the last few years developing technology solutions around energy and health and wellness.</a:t>
            </a:r>
          </a:p>
          <a:p>
            <a:r>
              <a:rPr lang="en-US" dirty="0"/>
              <a:t>Our family has been working on an energy invention which is a Tesla inspired electrical generator for off grid living called </a:t>
            </a:r>
            <a:r>
              <a:rPr lang="en-US" b="1" u="sng" dirty="0"/>
              <a:t>the QEG or Quantum Energy Generator</a:t>
            </a:r>
            <a:r>
              <a:rPr lang="en-US" dirty="0"/>
              <a:t>. This project is what has made our whole family a target for these covert programs.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232825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2BF1E-20B8-4ABA-8868-D76B85881F9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259909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AFD51-42E6-47AA-B783-C4907A4A87A8}"/>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08278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F2848-96B3-4441-AE68-79BCB17987AA}"/>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4264557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F256F5-6CA0-4EA8-82E2-A360458CD08D}"/>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950061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CE8A2-501D-400A-8F82-9DAEF20C5A1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181486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1CB9F-1FEE-47E1-985D-EBD3F6386E66}"/>
              </a:ext>
            </a:extLst>
          </p:cNvPr>
          <p:cNvPicPr>
            <a:picLocks noChangeAspect="1"/>
          </p:cNvPicPr>
          <p:nvPr/>
        </p:nvPicPr>
        <p:blipFill>
          <a:blip r:embed="rId2"/>
          <a:stretch>
            <a:fillRect/>
          </a:stretch>
        </p:blipFill>
        <p:spPr>
          <a:xfrm>
            <a:off x="0" y="-1"/>
            <a:ext cx="9169758" cy="6877505"/>
          </a:xfrm>
          <a:prstGeom prst="rect">
            <a:avLst/>
          </a:prstGeom>
        </p:spPr>
      </p:pic>
    </p:spTree>
    <p:extLst>
      <p:ext uri="{BB962C8B-B14F-4D97-AF65-F5344CB8AC3E}">
        <p14:creationId xmlns:p14="http://schemas.microsoft.com/office/powerpoint/2010/main" val="2695980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1CB9F-1FEE-47E1-985D-EBD3F6386E66}"/>
              </a:ext>
            </a:extLst>
          </p:cNvPr>
          <p:cNvPicPr>
            <a:picLocks noChangeAspect="1"/>
          </p:cNvPicPr>
          <p:nvPr/>
        </p:nvPicPr>
        <p:blipFill rotWithShape="1">
          <a:blip r:embed="rId2"/>
          <a:srcRect l="38182" t="43735" r="37413" b="45594"/>
          <a:stretch/>
        </p:blipFill>
        <p:spPr>
          <a:xfrm>
            <a:off x="293088" y="144379"/>
            <a:ext cx="7190554" cy="2358190"/>
          </a:xfrm>
          <a:prstGeom prst="rect">
            <a:avLst/>
          </a:prstGeom>
        </p:spPr>
      </p:pic>
      <p:pic>
        <p:nvPicPr>
          <p:cNvPr id="3" name="Picture 2">
            <a:extLst>
              <a:ext uri="{FF2B5EF4-FFF2-40B4-BE49-F238E27FC236}">
                <a16:creationId xmlns:a16="http://schemas.microsoft.com/office/drawing/2014/main" id="{E3FCEA8A-D39E-49BE-8F53-83EA39A1FE91}"/>
              </a:ext>
            </a:extLst>
          </p:cNvPr>
          <p:cNvPicPr>
            <a:picLocks noChangeAspect="1"/>
          </p:cNvPicPr>
          <p:nvPr/>
        </p:nvPicPr>
        <p:blipFill rotWithShape="1">
          <a:blip r:embed="rId3"/>
          <a:srcRect l="17544" t="63158" r="63509" b="23509"/>
          <a:stretch/>
        </p:blipFill>
        <p:spPr>
          <a:xfrm>
            <a:off x="457199" y="2719137"/>
            <a:ext cx="6542651" cy="3453063"/>
          </a:xfrm>
          <a:prstGeom prst="rect">
            <a:avLst/>
          </a:prstGeom>
        </p:spPr>
      </p:pic>
    </p:spTree>
    <p:extLst>
      <p:ext uri="{BB962C8B-B14F-4D97-AF65-F5344CB8AC3E}">
        <p14:creationId xmlns:p14="http://schemas.microsoft.com/office/powerpoint/2010/main" val="149208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314866" y="229968"/>
            <a:ext cx="10991565" cy="5750702"/>
          </a:xfrm>
        </p:spPr>
        <p:txBody>
          <a:bodyPr>
            <a:normAutofit fontScale="62500" lnSpcReduction="20000"/>
          </a:bodyPr>
          <a:lstStyle/>
          <a:p>
            <a:pPr marL="0" indent="0">
              <a:buNone/>
            </a:pPr>
            <a:endParaRPr lang="en-US" dirty="0"/>
          </a:p>
          <a:p>
            <a:pPr marL="0" indent="0">
              <a:buNone/>
            </a:pPr>
            <a:endParaRPr lang="en-US" dirty="0"/>
          </a:p>
          <a:p>
            <a:pPr marL="0" indent="0">
              <a:buNone/>
            </a:pPr>
            <a:r>
              <a:rPr lang="en-US" dirty="0"/>
              <a:t>Hofstede dimensions</a:t>
            </a:r>
            <a:br>
              <a:rPr lang="en-US" dirty="0"/>
            </a:br>
            <a:br>
              <a:rPr lang="en-US" dirty="0"/>
            </a:br>
            <a:r>
              <a:rPr lang="en-US" dirty="0"/>
              <a:t>Hofstede's cultural dimensions theory is a framework for cross-cultural communication, developed by Geert Hofstede. It describes the effects of a society's culture on the values of its members, and how these values relate to behavior, using a structure derived from factor analysis</a:t>
            </a:r>
            <a:br>
              <a:rPr lang="en-US" dirty="0"/>
            </a:br>
            <a:br>
              <a:rPr lang="en-US" dirty="0"/>
            </a:br>
            <a:endParaRPr lang="en-US" dirty="0"/>
          </a:p>
          <a:p>
            <a:pPr marL="0" indent="0">
              <a:buNone/>
            </a:pPr>
            <a:r>
              <a:rPr lang="en-US" dirty="0"/>
              <a:t>Herding- herd mentality</a:t>
            </a:r>
            <a:br>
              <a:rPr lang="en-US" dirty="0"/>
            </a:br>
            <a:r>
              <a:rPr lang="en-US" dirty="0"/>
              <a:t>Herd mentality, mob mentality and pack mentality, also lesser known as gang mentality, describes how people can be influenced by their peers to adopt certain behaviors on a largely emotional, rather than rational, basis. When individuals are affected by mob mentality, they may make different decisions than they would have individually.</a:t>
            </a:r>
          </a:p>
          <a:p>
            <a:pPr marL="0" indent="0">
              <a:buNone/>
            </a:pPr>
            <a:endParaRPr lang="en-US" dirty="0"/>
          </a:p>
          <a:p>
            <a:pPr marL="0" indent="0">
              <a:buNone/>
            </a:pPr>
            <a:r>
              <a:rPr lang="en-US" dirty="0"/>
              <a:t>Social proof</a:t>
            </a:r>
            <a:br>
              <a:rPr lang="en-US" dirty="0"/>
            </a:br>
            <a:br>
              <a:rPr lang="en-US" dirty="0"/>
            </a:br>
            <a:r>
              <a:rPr lang="en-US" dirty="0"/>
              <a:t>a term coined by Robert Cialdini in his 1984 book, Influence, is also known as informational social influence. It describes a psychological and social phenomenon wherein people copy the actions of others in an attempt to undertake behavior in a given situation.</a:t>
            </a:r>
            <a:br>
              <a:rPr lang="en-US" dirty="0"/>
            </a:br>
            <a:br>
              <a:rPr lang="en-US" dirty="0"/>
            </a:br>
            <a:endParaRPr lang="en-US" dirty="0"/>
          </a:p>
          <a:p>
            <a:pPr marL="0" indent="0">
              <a:buNone/>
            </a:pPr>
            <a:endParaRPr lang="en-US" dirty="0"/>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2317696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1CB9F-1FEE-47E1-985D-EBD3F6386E66}"/>
              </a:ext>
            </a:extLst>
          </p:cNvPr>
          <p:cNvPicPr>
            <a:picLocks noChangeAspect="1"/>
          </p:cNvPicPr>
          <p:nvPr/>
        </p:nvPicPr>
        <p:blipFill rotWithShape="1">
          <a:blip r:embed="rId2"/>
          <a:srcRect l="38182" t="43735" r="37413" b="45594"/>
          <a:stretch/>
        </p:blipFill>
        <p:spPr>
          <a:xfrm>
            <a:off x="293088" y="144379"/>
            <a:ext cx="7190554" cy="2358190"/>
          </a:xfrm>
          <a:prstGeom prst="rect">
            <a:avLst/>
          </a:prstGeom>
        </p:spPr>
      </p:pic>
      <p:pic>
        <p:nvPicPr>
          <p:cNvPr id="3" name="Picture 2">
            <a:extLst>
              <a:ext uri="{FF2B5EF4-FFF2-40B4-BE49-F238E27FC236}">
                <a16:creationId xmlns:a16="http://schemas.microsoft.com/office/drawing/2014/main" id="{E3FCEA8A-D39E-49BE-8F53-83EA39A1FE91}"/>
              </a:ext>
            </a:extLst>
          </p:cNvPr>
          <p:cNvPicPr>
            <a:picLocks noChangeAspect="1"/>
          </p:cNvPicPr>
          <p:nvPr/>
        </p:nvPicPr>
        <p:blipFill rotWithShape="1">
          <a:blip r:embed="rId3"/>
          <a:srcRect l="17544" t="63158" r="63509" b="23509"/>
          <a:stretch/>
        </p:blipFill>
        <p:spPr>
          <a:xfrm>
            <a:off x="457199" y="2719137"/>
            <a:ext cx="6542651" cy="3453063"/>
          </a:xfrm>
          <a:prstGeom prst="rect">
            <a:avLst/>
          </a:prstGeom>
        </p:spPr>
      </p:pic>
    </p:spTree>
    <p:extLst>
      <p:ext uri="{BB962C8B-B14F-4D97-AF65-F5344CB8AC3E}">
        <p14:creationId xmlns:p14="http://schemas.microsoft.com/office/powerpoint/2010/main" val="206008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6559C-3F4C-439A-A98B-E1066B37921C}"/>
              </a:ext>
            </a:extLst>
          </p:cNvPr>
          <p:cNvPicPr>
            <a:picLocks noChangeAspect="1"/>
          </p:cNvPicPr>
          <p:nvPr/>
        </p:nvPicPr>
        <p:blipFill>
          <a:blip r:embed="rId2"/>
          <a:stretch>
            <a:fillRect/>
          </a:stretch>
        </p:blipFill>
        <p:spPr>
          <a:xfrm>
            <a:off x="251355" y="237467"/>
            <a:ext cx="7443861" cy="6383065"/>
          </a:xfrm>
          <a:prstGeom prst="rect">
            <a:avLst/>
          </a:prstGeom>
        </p:spPr>
      </p:pic>
    </p:spTree>
    <p:extLst>
      <p:ext uri="{BB962C8B-B14F-4D97-AF65-F5344CB8AC3E}">
        <p14:creationId xmlns:p14="http://schemas.microsoft.com/office/powerpoint/2010/main" val="778558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7" y="303696"/>
            <a:ext cx="10515600" cy="1325563"/>
          </a:xfrm>
        </p:spPr>
        <p:txBody>
          <a:bodyPr>
            <a:normAutofit fontScale="90000"/>
          </a:bodyPr>
          <a:lstStyle/>
          <a:p>
            <a:r>
              <a:rPr lang="en-US" sz="6000" dirty="0"/>
              <a:t>About Our Book Forbidden Tech:</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1066490"/>
            <a:ext cx="5794418" cy="4973702"/>
          </a:xfrm>
        </p:spPr>
        <p:txBody>
          <a:bodyPr>
            <a:normAutofit fontScale="92500" lnSpcReduction="20000"/>
          </a:bodyPr>
          <a:lstStyle/>
          <a:p>
            <a:r>
              <a:rPr lang="en-US" dirty="0"/>
              <a:t>This book is the culmination of experiences and research in the field of technology and all the politics that go with it.  We cover a wide array of inventions in this book that are considered “disruptive” to the energy industry, but we’ve also included sections on taboo or controversial topics such as gangstalking, electronic harassment, V2K, Cointelpro, JTRIG and GCHQ, chemtrails and geoengineering, 9/11, technology such as 5G and energy weapons, just to name a few.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pic>
        <p:nvPicPr>
          <p:cNvPr id="7" name="Picture 6">
            <a:extLst>
              <a:ext uri="{FF2B5EF4-FFF2-40B4-BE49-F238E27FC236}">
                <a16:creationId xmlns:a16="http://schemas.microsoft.com/office/drawing/2014/main" id="{81A480DA-0126-4209-A895-F0292272AAAC}"/>
              </a:ext>
            </a:extLst>
          </p:cNvPr>
          <p:cNvPicPr>
            <a:picLocks noChangeAspect="1"/>
          </p:cNvPicPr>
          <p:nvPr/>
        </p:nvPicPr>
        <p:blipFill rotWithShape="1">
          <a:blip r:embed="rId6">
            <a:extLst>
              <a:ext uri="{28A0092B-C50C-407E-A947-70E740481C1C}">
                <a14:useLocalDpi xmlns:a14="http://schemas.microsoft.com/office/drawing/2010/main" val="0"/>
              </a:ext>
            </a:extLst>
          </a:blip>
          <a:srcRect r="23697"/>
          <a:stretch/>
        </p:blipFill>
        <p:spPr>
          <a:xfrm>
            <a:off x="6646574" y="966477"/>
            <a:ext cx="5407317" cy="4266459"/>
          </a:xfrm>
          <a:prstGeom prst="rect">
            <a:avLst/>
          </a:prstGeom>
        </p:spPr>
      </p:pic>
    </p:spTree>
    <p:extLst>
      <p:ext uri="{BB962C8B-B14F-4D97-AF65-F5344CB8AC3E}">
        <p14:creationId xmlns:p14="http://schemas.microsoft.com/office/powerpoint/2010/main" val="3676089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C9456-FF9E-4519-B0A0-33A5CAC20386}"/>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863807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82701-6B14-4B2D-B084-0D2CEAE14FD5}"/>
              </a:ext>
            </a:extLst>
          </p:cNvPr>
          <p:cNvPicPr>
            <a:picLocks noChangeAspect="1"/>
          </p:cNvPicPr>
          <p:nvPr/>
        </p:nvPicPr>
        <p:blipFill rotWithShape="1">
          <a:blip r:embed="rId2"/>
          <a:srcRect l="47467" t="37042" r="28471" b="35459"/>
          <a:stretch/>
        </p:blipFill>
        <p:spPr>
          <a:xfrm>
            <a:off x="424541" y="359227"/>
            <a:ext cx="7445830" cy="6382141"/>
          </a:xfrm>
          <a:prstGeom prst="rect">
            <a:avLst/>
          </a:prstGeom>
        </p:spPr>
      </p:pic>
    </p:spTree>
    <p:extLst>
      <p:ext uri="{BB962C8B-B14F-4D97-AF65-F5344CB8AC3E}">
        <p14:creationId xmlns:p14="http://schemas.microsoft.com/office/powerpoint/2010/main" val="1660502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575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314866" y="229968"/>
            <a:ext cx="8339877" cy="4550579"/>
          </a:xfrm>
        </p:spPr>
        <p:txBody>
          <a:bodyPr>
            <a:normAutofit fontScale="77500" lnSpcReduction="20000"/>
          </a:bodyPr>
          <a:lstStyle/>
          <a:p>
            <a:pPr marL="0" indent="0">
              <a:buNone/>
            </a:pPr>
            <a:endParaRPr lang="en-US" dirty="0"/>
          </a:p>
          <a:p>
            <a:pPr marL="0" indent="0">
              <a:buNone/>
            </a:pPr>
            <a:endParaRPr lang="en-US" dirty="0"/>
          </a:p>
          <a:p>
            <a:pPr marL="0" indent="0">
              <a:buNone/>
            </a:pPr>
            <a:r>
              <a:rPr lang="en-US" dirty="0"/>
              <a:t>Hindsight bias</a:t>
            </a:r>
          </a:p>
          <a:p>
            <a:pPr marL="0" indent="0">
              <a:buNone/>
            </a:pPr>
            <a:r>
              <a:rPr lang="en-US" dirty="0"/>
              <a:t>Hindsight bias is a term used in psychology to explain the tendency of people to overestimate their ability to have predicted an outcome that could not possibly have been predicted.</a:t>
            </a:r>
          </a:p>
          <a:p>
            <a:pPr marL="0" indent="0">
              <a:buNone/>
            </a:pPr>
            <a:br>
              <a:rPr lang="en-US" dirty="0"/>
            </a:br>
            <a:r>
              <a:rPr lang="en-US" dirty="0"/>
              <a:t>Confirmation bias</a:t>
            </a:r>
          </a:p>
          <a:p>
            <a:pPr marL="0" indent="0">
              <a:buNone/>
            </a:pPr>
            <a:r>
              <a:rPr lang="en-US" dirty="0"/>
              <a:t>Confirmation bias, also called confirmatory bias or myside bias,[Note 1] is the tendency to search for, interpret, favor, and recall information in a way that confirms one's preexisting beliefs or hypotheses.[1] It is a type of cognitive bias and a systematic error of inductive reasoning. People display this bias when they gather or remember information selectively, or when they interpret it in a biased way. The effect is stronger for emotionally charged issues and for deeply entrenched beliefs. </a:t>
            </a:r>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495517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314867" y="229968"/>
            <a:ext cx="10754186" cy="4406200"/>
          </a:xfrm>
        </p:spPr>
        <p:txBody>
          <a:bodyPr>
            <a:normAutofit fontScale="70000" lnSpcReduction="20000"/>
          </a:bodyPr>
          <a:lstStyle/>
          <a:p>
            <a:pPr marL="0" indent="0">
              <a:buNone/>
            </a:pPr>
            <a:endParaRPr lang="en-US" dirty="0"/>
          </a:p>
          <a:p>
            <a:pPr marL="0" indent="0">
              <a:buNone/>
            </a:pPr>
            <a:endParaRPr lang="en-US" dirty="0"/>
          </a:p>
          <a:p>
            <a:pPr marL="0" indent="0">
              <a:buNone/>
            </a:pPr>
            <a:r>
              <a:rPr lang="en-US" dirty="0"/>
              <a:t>Anchoring</a:t>
            </a:r>
          </a:p>
          <a:p>
            <a:pPr marL="0" indent="0">
              <a:buNone/>
            </a:pPr>
            <a:r>
              <a:rPr lang="en-US" dirty="0"/>
              <a:t>Anchoring or </a:t>
            </a:r>
            <a:r>
              <a:rPr lang="en-US" dirty="0" err="1"/>
              <a:t>focalism</a:t>
            </a:r>
            <a:r>
              <a:rPr lang="en-US" dirty="0"/>
              <a:t> is a cognitive bias for an individual to rely too heavily on an initial piece of information offered (known as the "anchor") when making decisions.</a:t>
            </a:r>
          </a:p>
          <a:p>
            <a:pPr marL="0" indent="0">
              <a:buNone/>
            </a:pPr>
            <a:br>
              <a:rPr lang="en-US" dirty="0"/>
            </a:br>
            <a:r>
              <a:rPr lang="en-US" dirty="0"/>
              <a:t>Priming </a:t>
            </a:r>
          </a:p>
          <a:p>
            <a:pPr marL="0" indent="0">
              <a:buNone/>
            </a:pPr>
            <a:r>
              <a:rPr lang="en-US" dirty="0"/>
              <a:t>Priming is a technique whereby exposure to one stimulus influences a response to a subsequent stimulus, without conscious guidance or intention.[1][2] For example, the word NURSE is recognized more quickly following the word DOCTOR than following the word BREAD. Priming can be perceptual, semantic, or conceptual. Research, however, has yet to firmly establish the duration (a day? a week?) of priming effects, [3][4] yet their onset can be almost instantaneous. [5]</a:t>
            </a:r>
          </a:p>
          <a:p>
            <a:pPr marL="0" indent="0">
              <a:buNone/>
            </a:pPr>
            <a:r>
              <a:rPr lang="en-US" dirty="0"/>
              <a:t>Priming works best when the two stimuli are in the same modality. For example, visual priming works best with visual cues and verbal priming works best with verbal cues. But priming also occurs between modalities,[6] or between semantically related words such as "doctor" and "nurse".[7][8]</a:t>
            </a:r>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476191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34674-974D-4761-B7C7-2DBC3AB22ABF}"/>
              </a:ext>
            </a:extLst>
          </p:cNvPr>
          <p:cNvPicPr>
            <a:picLocks noChangeAspect="1"/>
          </p:cNvPicPr>
          <p:nvPr/>
        </p:nvPicPr>
        <p:blipFill rotWithShape="1">
          <a:blip r:embed="rId2"/>
          <a:srcRect l="40965" t="64912" r="44956" b="27018"/>
          <a:stretch/>
        </p:blipFill>
        <p:spPr>
          <a:xfrm>
            <a:off x="204537" y="1648327"/>
            <a:ext cx="6240996" cy="2683042"/>
          </a:xfrm>
          <a:prstGeom prst="rect">
            <a:avLst/>
          </a:prstGeom>
        </p:spPr>
      </p:pic>
    </p:spTree>
    <p:extLst>
      <p:ext uri="{BB962C8B-B14F-4D97-AF65-F5344CB8AC3E}">
        <p14:creationId xmlns:p14="http://schemas.microsoft.com/office/powerpoint/2010/main" val="1050487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838200" y="679148"/>
            <a:ext cx="10515600" cy="1325563"/>
          </a:xfrm>
        </p:spPr>
        <p:txBody>
          <a:bodyPr>
            <a:normAutofit fontScale="90000"/>
          </a:bodyPr>
          <a:lstStyle/>
          <a:p>
            <a:r>
              <a:rPr lang="en-US" sz="6000" dirty="0"/>
              <a:t>Self presentation in cyber context  Presenting a false projection of yourself online</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187492" y="1802095"/>
            <a:ext cx="10754186" cy="4406200"/>
          </a:xfrm>
        </p:spPr>
        <p:txBody>
          <a:bodyPr>
            <a:normAutofit fontScale="70000" lnSpcReduction="20000"/>
          </a:bodyPr>
          <a:lstStyle/>
          <a:p>
            <a:pPr marL="0" indent="0">
              <a:buNone/>
            </a:pPr>
            <a:endParaRPr lang="en-US" dirty="0"/>
          </a:p>
          <a:p>
            <a:pPr marL="0" indent="0">
              <a:buNone/>
            </a:pPr>
            <a:endParaRPr lang="en-US" dirty="0"/>
          </a:p>
          <a:p>
            <a:pPr marL="0" indent="0">
              <a:buNone/>
            </a:pPr>
            <a:r>
              <a:rPr lang="en-US" dirty="0"/>
              <a:t>Anchoring</a:t>
            </a:r>
          </a:p>
          <a:p>
            <a:pPr marL="0" indent="0">
              <a:buNone/>
            </a:pPr>
            <a:r>
              <a:rPr lang="en-US" dirty="0"/>
              <a:t>Anchoring or </a:t>
            </a:r>
            <a:r>
              <a:rPr lang="en-US" dirty="0" err="1"/>
              <a:t>focalism</a:t>
            </a:r>
            <a:r>
              <a:rPr lang="en-US" dirty="0"/>
              <a:t> is a cognitive bias for an individual to rely too heavily on an initial piece of information offered (known as the "anchor") when making decisions.</a:t>
            </a:r>
          </a:p>
          <a:p>
            <a:pPr marL="0" indent="0">
              <a:buNone/>
            </a:pPr>
            <a:br>
              <a:rPr lang="en-US" dirty="0"/>
            </a:br>
            <a:r>
              <a:rPr lang="en-US" dirty="0"/>
              <a:t>Priming </a:t>
            </a:r>
          </a:p>
          <a:p>
            <a:pPr marL="0" indent="0">
              <a:buNone/>
            </a:pPr>
            <a:r>
              <a:rPr lang="en-US" dirty="0"/>
              <a:t>Priming is a technique whereby exposure to one stimulus influences a response to a subsequent stimulus, without conscious guidance or intention.[1][2] For example, the word NURSE is recognized more quickly following the word DOCTOR than following the word BREAD. Priming can be perceptual, semantic, or conceptual. Research, however, has yet to firmly establish the duration (a day? a week?) of priming effects, [3][4] yet their onset can be almost instantaneous. [5]</a:t>
            </a:r>
          </a:p>
          <a:p>
            <a:pPr marL="0" indent="0">
              <a:buNone/>
            </a:pPr>
            <a:r>
              <a:rPr lang="en-US" dirty="0"/>
              <a:t>Priming works best when the two stimuli are in the same modality. For example, visual priming works best with visual cues and verbal priming works best with verbal cues. But priming also occurs between modalities,[6] or between semantically related words such as "doctor" and "nurse".[7][8]</a:t>
            </a:r>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2574000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DFD1-08FF-4999-AD40-8BFEF1E47CB6}"/>
              </a:ext>
            </a:extLst>
          </p:cNvPr>
          <p:cNvPicPr>
            <a:picLocks noChangeAspect="1"/>
          </p:cNvPicPr>
          <p:nvPr/>
        </p:nvPicPr>
        <p:blipFill>
          <a:blip r:embed="rId2"/>
          <a:stretch>
            <a:fillRect/>
          </a:stretch>
        </p:blipFill>
        <p:spPr>
          <a:xfrm>
            <a:off x="0" y="90152"/>
            <a:ext cx="9143753" cy="6858000"/>
          </a:xfrm>
          <a:prstGeom prst="rect">
            <a:avLst/>
          </a:prstGeom>
        </p:spPr>
      </p:pic>
    </p:spTree>
    <p:extLst>
      <p:ext uri="{BB962C8B-B14F-4D97-AF65-F5344CB8AC3E}">
        <p14:creationId xmlns:p14="http://schemas.microsoft.com/office/powerpoint/2010/main" val="2982807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E628F-003E-473F-B6AC-D1A72243939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321469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BC50C-FBF1-4398-B558-8238FD936999}"/>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45269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0"/>
            <a:ext cx="10515600" cy="1325563"/>
          </a:xfrm>
        </p:spPr>
        <p:txBody>
          <a:bodyPr>
            <a:normAutofit/>
          </a:bodyPr>
          <a:lstStyle/>
          <a:p>
            <a:r>
              <a:rPr lang="en-US" sz="6000" dirty="0"/>
              <a:t>What Are these Slides?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652928" y="1428503"/>
            <a:ext cx="10515600" cy="4973702"/>
          </a:xfrm>
        </p:spPr>
        <p:txBody>
          <a:bodyPr>
            <a:normAutofit/>
          </a:bodyPr>
          <a:lstStyle/>
          <a:p>
            <a:r>
              <a:rPr lang="en-US" dirty="0"/>
              <a:t>These slides are the actual slides leaked by Edward Snowden in 2014. They were put together for a presentation put together by the NSA for a top secret cyber spy conference that was NOT open to the public. </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697438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DAE2D-0770-4B35-B553-E9420EB47CC2}"/>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912385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C2718-4C3E-487E-AB97-0F1FC945EC4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287119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2681AD-3891-46F6-9ED2-67F567785CA6}"/>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503646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E841D-A6A7-488A-9419-2599593ABA23}"/>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4125268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1B49E-E7D7-4F2A-A575-F8DE62F770A9}"/>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466153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D7BD9-F1CC-4634-A5F0-25EB4F136459}"/>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285181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BDE0D-86CD-46E9-B62A-90B40F823C6D}"/>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009330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89C38-2C40-457A-8796-CEF4FC5D4C8B}"/>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824541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B5F75-A21A-434F-B06E-6A1F745A06F2}"/>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318399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76190-86A9-4444-B61B-E93824B91F32}"/>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51754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65722"/>
            <a:ext cx="10791421" cy="4973702"/>
          </a:xfrm>
        </p:spPr>
        <p:txBody>
          <a:bodyPr>
            <a:normAutofit fontScale="77500" lnSpcReduction="20000"/>
          </a:bodyPr>
          <a:lstStyle/>
          <a:p>
            <a:r>
              <a:rPr lang="en-US" dirty="0"/>
              <a:t>GCHQ-  Government Communications Headquarters (GCHQ) is an intelligence and security organization responsible for providing signals intelligence (SIGINT) and information assurance to the government and armed forces of the United Kingdom.</a:t>
            </a:r>
          </a:p>
          <a:p>
            <a:endParaRPr lang="en-US" dirty="0"/>
          </a:p>
          <a:p>
            <a:r>
              <a:rPr lang="en-US" dirty="0"/>
              <a:t>JTRIG- The Joint Threat Research Intelligence Group (JTRIG) is a unit of the Government Communications Headquarters (GCHQ), the British intelligence agency.[1] The existence of JTRIG was revealed as part of the global surveillance disclosures in documents leaked by the former National Security Agency contractor Edward Snowden.</a:t>
            </a:r>
          </a:p>
          <a:p>
            <a:endParaRPr lang="en-US" dirty="0"/>
          </a:p>
          <a:p>
            <a:r>
              <a:rPr lang="en-US" dirty="0"/>
              <a:t>Mission of JTRIG</a:t>
            </a:r>
            <a:br>
              <a:rPr lang="en-US" dirty="0"/>
            </a:br>
            <a:r>
              <a:rPr lang="en-US" dirty="0"/>
              <a:t>The scope of the JTRIG’s Mission Statement includes using "dirty tricks" to “destroy, deny, degrade [and] disrupt” enemies by “discrediting” them, planting misinformation and shutting down their communications. Known as "Effects" operations, the work of JTRIG had become a "major part" of GCHQ's operations by 2010.</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4106822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C6434-82CF-4850-B6A6-1769D4D1E976}"/>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981032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C9456-FF9E-4519-B0A0-33A5CAC20386}"/>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110316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9D2D2-F36B-43F5-B901-DC4D08B9C852}"/>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397170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84DA0-76F7-43BD-B3B6-3466C0E39587}"/>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203066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67AF1-DBEB-4A50-B060-29D457A21E55}"/>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340711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CD83F-D39E-4EC5-89E4-3953692072F2}"/>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9869879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94D2C-5A29-4355-A564-8A08F1C7F20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4164175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D6E85-CEB4-4B2D-ADC2-734355575FCA}"/>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984923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1FAF8D-9D83-4097-99BB-AB0E3A3771D6}"/>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5055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7FF03-3CAE-4468-8CAB-68B9B52CE93F}"/>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202740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9384C-CB62-4B94-8981-7592D4B0A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602" cy="6858000"/>
          </a:xfrm>
          <a:prstGeom prst="rect">
            <a:avLst/>
          </a:prstGeom>
        </p:spPr>
      </p:pic>
    </p:spTree>
    <p:extLst>
      <p:ext uri="{BB962C8B-B14F-4D97-AF65-F5344CB8AC3E}">
        <p14:creationId xmlns:p14="http://schemas.microsoft.com/office/powerpoint/2010/main" val="7426304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DC723D-1BE5-4A59-9AED-86E3ADFAA7C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486112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C85AC-80A0-4F5D-AC91-8B596630A9DA}"/>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316070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A05D3-0126-499A-B98E-41A28E8B8777}"/>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7186701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10E6A-AB71-4E98-9A72-8FF19D852F1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865506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7E358-6A17-4210-965D-08B1153230DD}"/>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4266860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D6C76-E017-4F9E-AD93-8BE8FC78874F}"/>
              </a:ext>
            </a:extLst>
          </p:cNvPr>
          <p:cNvPicPr>
            <a:picLocks noChangeAspect="1"/>
          </p:cNvPicPr>
          <p:nvPr/>
        </p:nvPicPr>
        <p:blipFill>
          <a:blip r:embed="rId2"/>
          <a:stretch>
            <a:fillRect/>
          </a:stretch>
        </p:blipFill>
        <p:spPr>
          <a:xfrm>
            <a:off x="0" y="0"/>
            <a:ext cx="8277503" cy="6208295"/>
          </a:xfrm>
          <a:prstGeom prst="rect">
            <a:avLst/>
          </a:prstGeom>
        </p:spPr>
      </p:pic>
    </p:spTree>
    <p:extLst>
      <p:ext uri="{BB962C8B-B14F-4D97-AF65-F5344CB8AC3E}">
        <p14:creationId xmlns:p14="http://schemas.microsoft.com/office/powerpoint/2010/main" val="173913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0A8551-9AB6-4BBC-BC0B-4C5F1167BD43}"/>
              </a:ext>
            </a:extLst>
          </p:cNvPr>
          <p:cNvPicPr>
            <a:picLocks noChangeAspect="1"/>
          </p:cNvPicPr>
          <p:nvPr/>
        </p:nvPicPr>
        <p:blipFill rotWithShape="1">
          <a:blip r:embed="rId2"/>
          <a:srcRect l="22549"/>
          <a:stretch/>
        </p:blipFill>
        <p:spPr>
          <a:xfrm>
            <a:off x="0" y="0"/>
            <a:ext cx="7081917" cy="6858000"/>
          </a:xfrm>
          <a:prstGeom prst="rect">
            <a:avLst/>
          </a:prstGeom>
        </p:spPr>
      </p:pic>
    </p:spTree>
    <p:extLst>
      <p:ext uri="{BB962C8B-B14F-4D97-AF65-F5344CB8AC3E}">
        <p14:creationId xmlns:p14="http://schemas.microsoft.com/office/powerpoint/2010/main" val="1307749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3AF6A-1C15-4915-8782-02AFBCA91F75}"/>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2671237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56EA13-9860-4836-8DE0-0AD66ED3E0C0}"/>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789264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D4F43-B698-4317-914E-B1C451CE5E30}"/>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669342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426078" y="-206987"/>
            <a:ext cx="10515600" cy="1325563"/>
          </a:xfrm>
        </p:spPr>
        <p:txBody>
          <a:bodyPr>
            <a:normAutofit/>
          </a:bodyPr>
          <a:lstStyle/>
          <a:p>
            <a:r>
              <a:rPr lang="en-US" sz="6000" dirty="0"/>
              <a:t>Definitions</a:t>
            </a: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426078" y="765722"/>
            <a:ext cx="10791421" cy="4973702"/>
          </a:xfrm>
        </p:spPr>
        <p:txBody>
          <a:bodyPr>
            <a:normAutofit/>
          </a:bodyPr>
          <a:lstStyle/>
          <a:p>
            <a:pPr marL="0" indent="0">
              <a:buNone/>
            </a:pPr>
            <a:endParaRPr lang="en-US" dirty="0"/>
          </a:p>
          <a:p>
            <a:pPr marL="0" indent="0">
              <a:buNone/>
            </a:pPr>
            <a:r>
              <a:rPr lang="en-US" dirty="0"/>
              <a:t>Hacktivism Definition:</a:t>
            </a:r>
          </a:p>
          <a:p>
            <a:pPr marL="0" indent="0">
              <a:buNone/>
            </a:pPr>
            <a:endParaRPr lang="en-US" dirty="0"/>
          </a:p>
          <a:p>
            <a:pPr marL="0" indent="0">
              <a:buNone/>
            </a:pPr>
            <a:r>
              <a:rPr lang="en-US" dirty="0"/>
              <a:t>In Internet activism, hacktivism or </a:t>
            </a:r>
            <a:r>
              <a:rPr lang="en-US" dirty="0" err="1"/>
              <a:t>hactivism</a:t>
            </a:r>
            <a:r>
              <a:rPr lang="en-US" dirty="0"/>
              <a:t> (a portmanteau of hack and activism) is the subversive use of computers and computer networks to promote a political agenda or a social change.</a:t>
            </a:r>
          </a:p>
          <a:p>
            <a:pPr marL="0" indent="0">
              <a:buNone/>
            </a:pPr>
            <a:endParaRPr lang="en-US" dirty="0"/>
          </a:p>
          <a:p>
            <a:pPr marL="0" indent="0">
              <a:buNone/>
            </a:pPr>
            <a:r>
              <a:rPr lang="en-US" dirty="0"/>
              <a:t>From Techopedia</a:t>
            </a:r>
          </a:p>
          <a:p>
            <a:pPr marL="0" indent="0">
              <a:buNone/>
            </a:pPr>
            <a:br>
              <a:rPr lang="en-US" dirty="0"/>
            </a:b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25419370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570DB-A00D-4508-86BB-B1A0CE2F7FEA}"/>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343483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43845-88D5-482E-B399-8D9ACBE96AF4}"/>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19546452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E2E1E-3357-44E5-95F9-730C34F6DA5E}"/>
              </a:ext>
            </a:extLst>
          </p:cNvPr>
          <p:cNvPicPr>
            <a:picLocks noChangeAspect="1"/>
          </p:cNvPicPr>
          <p:nvPr/>
        </p:nvPicPr>
        <p:blipFill>
          <a:blip r:embed="rId2"/>
          <a:stretch>
            <a:fillRect/>
          </a:stretch>
        </p:blipFill>
        <p:spPr>
          <a:xfrm>
            <a:off x="1" y="0"/>
            <a:ext cx="7978058" cy="5983705"/>
          </a:xfrm>
          <a:prstGeom prst="rect">
            <a:avLst/>
          </a:prstGeom>
        </p:spPr>
      </p:pic>
    </p:spTree>
    <p:extLst>
      <p:ext uri="{BB962C8B-B14F-4D97-AF65-F5344CB8AC3E}">
        <p14:creationId xmlns:p14="http://schemas.microsoft.com/office/powerpoint/2010/main" val="25992716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82DE3C-CE20-4B0E-B022-71C53D56A2FE}"/>
              </a:ext>
            </a:extLst>
          </p:cNvPr>
          <p:cNvPicPr>
            <a:picLocks noChangeAspect="1"/>
          </p:cNvPicPr>
          <p:nvPr/>
        </p:nvPicPr>
        <p:blipFill>
          <a:blip r:embed="rId2"/>
          <a:stretch>
            <a:fillRect/>
          </a:stretch>
        </p:blipFill>
        <p:spPr>
          <a:xfrm>
            <a:off x="1" y="0"/>
            <a:ext cx="8298892" cy="6224337"/>
          </a:xfrm>
          <a:prstGeom prst="rect">
            <a:avLst/>
          </a:prstGeom>
        </p:spPr>
      </p:pic>
    </p:spTree>
    <p:extLst>
      <p:ext uri="{BB962C8B-B14F-4D97-AF65-F5344CB8AC3E}">
        <p14:creationId xmlns:p14="http://schemas.microsoft.com/office/powerpoint/2010/main" val="499386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B7004-B2ED-462E-B1F9-660E103F7680}"/>
              </a:ext>
            </a:extLst>
          </p:cNvPr>
          <p:cNvPicPr>
            <a:picLocks noChangeAspect="1"/>
          </p:cNvPicPr>
          <p:nvPr/>
        </p:nvPicPr>
        <p:blipFill>
          <a:blip r:embed="rId2"/>
          <a:stretch>
            <a:fillRect/>
          </a:stretch>
        </p:blipFill>
        <p:spPr>
          <a:xfrm>
            <a:off x="0" y="0"/>
            <a:ext cx="9143753" cy="6858000"/>
          </a:xfrm>
          <a:prstGeom prst="rect">
            <a:avLst/>
          </a:prstGeom>
        </p:spPr>
      </p:pic>
    </p:spTree>
    <p:extLst>
      <p:ext uri="{BB962C8B-B14F-4D97-AF65-F5344CB8AC3E}">
        <p14:creationId xmlns:p14="http://schemas.microsoft.com/office/powerpoint/2010/main" val="8433552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265656" y="303696"/>
            <a:ext cx="10515600" cy="1325563"/>
          </a:xfrm>
        </p:spPr>
        <p:txBody>
          <a:bodyPr>
            <a:normAutofit fontScale="90000"/>
          </a:bodyPr>
          <a:lstStyle/>
          <a:p>
            <a:r>
              <a:rPr lang="en-US" sz="6000" dirty="0"/>
              <a:t>Paid Trolls</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333907" y="1752677"/>
            <a:ext cx="11524185" cy="2490952"/>
          </a:xfrm>
        </p:spPr>
        <p:txBody>
          <a:bodyPr>
            <a:normAutofit/>
          </a:bodyPr>
          <a:lstStyle/>
          <a:p>
            <a:r>
              <a:rPr lang="en-US" dirty="0"/>
              <a:t>Trolls lie. They get paid. Don’t be deceived. Normal people don’t do this.</a:t>
            </a:r>
          </a:p>
          <a:p>
            <a:r>
              <a:rPr lang="en-US" dirty="0"/>
              <a:t>Look at the amount of labor that is put into the trolling</a:t>
            </a:r>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046448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265656" y="303696"/>
            <a:ext cx="10515600" cy="1325563"/>
          </a:xfrm>
        </p:spPr>
        <p:txBody>
          <a:bodyPr>
            <a:normAutofit fontScale="90000"/>
          </a:bodyPr>
          <a:lstStyle/>
          <a:p>
            <a:r>
              <a:rPr lang="en-US" sz="6000" dirty="0"/>
              <a:t>Paid Trolls Example: Hoaxtead</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265656" y="1045121"/>
            <a:ext cx="11524185" cy="647492"/>
          </a:xfrm>
        </p:spPr>
        <p:txBody>
          <a:bodyPr>
            <a:normAutofit/>
          </a:bodyPr>
          <a:lstStyle/>
          <a:p>
            <a:r>
              <a:rPr lang="en-US" dirty="0"/>
              <a:t>More details coming soon in future presentations</a:t>
            </a:r>
          </a:p>
          <a:p>
            <a:endParaRPr lang="en-US" dirty="0"/>
          </a:p>
          <a:p>
            <a:endParaRPr lang="en-US" dirty="0"/>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pic>
        <p:nvPicPr>
          <p:cNvPr id="6" name="Picture 5">
            <a:extLst>
              <a:ext uri="{FF2B5EF4-FFF2-40B4-BE49-F238E27FC236}">
                <a16:creationId xmlns:a16="http://schemas.microsoft.com/office/drawing/2014/main" id="{6DC71EC9-A328-4777-8DAC-76382D74F660}"/>
              </a:ext>
            </a:extLst>
          </p:cNvPr>
          <p:cNvPicPr>
            <a:picLocks noChangeAspect="1"/>
          </p:cNvPicPr>
          <p:nvPr/>
        </p:nvPicPr>
        <p:blipFill>
          <a:blip r:embed="rId6"/>
          <a:stretch>
            <a:fillRect/>
          </a:stretch>
        </p:blipFill>
        <p:spPr>
          <a:xfrm>
            <a:off x="635417" y="1629259"/>
            <a:ext cx="4353678" cy="4046811"/>
          </a:xfrm>
          <a:prstGeom prst="rect">
            <a:avLst/>
          </a:prstGeom>
        </p:spPr>
      </p:pic>
    </p:spTree>
    <p:extLst>
      <p:ext uri="{BB962C8B-B14F-4D97-AF65-F5344CB8AC3E}">
        <p14:creationId xmlns:p14="http://schemas.microsoft.com/office/powerpoint/2010/main" val="4154281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08D6-0AB5-46E2-9A49-340D5D814947}"/>
              </a:ext>
            </a:extLst>
          </p:cNvPr>
          <p:cNvSpPr>
            <a:spLocks noGrp="1"/>
          </p:cNvSpPr>
          <p:nvPr>
            <p:ph type="title"/>
          </p:nvPr>
        </p:nvSpPr>
        <p:spPr>
          <a:xfrm>
            <a:off x="265656" y="303696"/>
            <a:ext cx="10515600" cy="1325563"/>
          </a:xfrm>
        </p:spPr>
        <p:txBody>
          <a:bodyPr>
            <a:normAutofit fontScale="90000"/>
          </a:bodyPr>
          <a:lstStyle/>
          <a:p>
            <a:r>
              <a:rPr lang="en-US" sz="6000" dirty="0"/>
              <a:t>Paid Trolls</a:t>
            </a:r>
            <a:br>
              <a:rPr lang="en-US" dirty="0"/>
            </a:br>
            <a:endParaRPr lang="en-US" dirty="0"/>
          </a:p>
        </p:txBody>
      </p:sp>
      <p:sp>
        <p:nvSpPr>
          <p:cNvPr id="3" name="Content Placeholder 2">
            <a:extLst>
              <a:ext uri="{FF2B5EF4-FFF2-40B4-BE49-F238E27FC236}">
                <a16:creationId xmlns:a16="http://schemas.microsoft.com/office/drawing/2014/main" id="{FF5E9873-E04F-4517-97E1-A0666B92B28C}"/>
              </a:ext>
            </a:extLst>
          </p:cNvPr>
          <p:cNvSpPr>
            <a:spLocks noGrp="1"/>
          </p:cNvSpPr>
          <p:nvPr>
            <p:ph idx="1"/>
          </p:nvPr>
        </p:nvSpPr>
        <p:spPr>
          <a:xfrm>
            <a:off x="265656" y="1752677"/>
            <a:ext cx="11524185" cy="2490952"/>
          </a:xfrm>
        </p:spPr>
        <p:txBody>
          <a:bodyPr>
            <a:normAutofit/>
          </a:bodyPr>
          <a:lstStyle/>
          <a:p>
            <a:r>
              <a:rPr lang="en-US" dirty="0"/>
              <a:t>Trolls get gigs on Fiverr, Craigslist, Freelance writing</a:t>
            </a:r>
          </a:p>
          <a:p>
            <a:r>
              <a:rPr lang="en-US" dirty="0"/>
              <a:t>“Virtual Assistants” in different countries (outsourced trolls)</a:t>
            </a:r>
          </a:p>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5A4D92B2-F1C4-4060-B94B-69D7B62E73B4}"/>
              </a:ext>
            </a:extLst>
          </p:cNvPr>
          <p:cNvSpPr txBox="1">
            <a:spLocks/>
          </p:cNvSpPr>
          <p:nvPr/>
        </p:nvSpPr>
        <p:spPr>
          <a:xfrm>
            <a:off x="0" y="5739424"/>
            <a:ext cx="7330966"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300" dirty="0"/>
              <a:t>Presentation by Tivon Rivers and Naima Feagin</a:t>
            </a:r>
            <a:br>
              <a:rPr lang="en-US" sz="6000" dirty="0"/>
            </a:br>
            <a:r>
              <a:rPr lang="en-US" sz="3800" dirty="0">
                <a:hlinkClick r:id="rId2"/>
              </a:rPr>
              <a:t>www.forbiddentech.website</a:t>
            </a:r>
            <a:r>
              <a:rPr lang="en-US" sz="3800" dirty="0"/>
              <a:t> /  </a:t>
            </a:r>
            <a:r>
              <a:rPr lang="en-US" sz="3800" dirty="0">
                <a:hlinkClick r:id="rId3"/>
              </a:rPr>
              <a:t>www.FTWproject.com</a:t>
            </a:r>
            <a:r>
              <a:rPr lang="en-US" sz="3800" dirty="0"/>
              <a:t>  / </a:t>
            </a:r>
            <a:r>
              <a:rPr lang="en-US" sz="3800" dirty="0">
                <a:hlinkClick r:id="rId4"/>
              </a:rPr>
              <a:t>www.hopegirlblog.com</a:t>
            </a:r>
            <a:r>
              <a:rPr lang="en-US" sz="3800" dirty="0"/>
              <a:t>  / </a:t>
            </a:r>
            <a:r>
              <a:rPr lang="en-US" sz="3800" dirty="0">
                <a:hlinkClick r:id="rId5"/>
              </a:rPr>
              <a:t>www.cleanenergyacademy.com</a:t>
            </a:r>
            <a:r>
              <a:rPr lang="en-US" sz="3800" dirty="0"/>
              <a:t>   </a:t>
            </a:r>
            <a:br>
              <a:rPr lang="en-US" dirty="0"/>
            </a:br>
            <a:endParaRPr lang="en-US" dirty="0"/>
          </a:p>
        </p:txBody>
      </p:sp>
    </p:spTree>
    <p:extLst>
      <p:ext uri="{BB962C8B-B14F-4D97-AF65-F5344CB8AC3E}">
        <p14:creationId xmlns:p14="http://schemas.microsoft.com/office/powerpoint/2010/main" val="18864084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FD9DE-A798-4783-8886-DB808FC76E37}"/>
              </a:ext>
            </a:extLst>
          </p:cNvPr>
          <p:cNvSpPr txBox="1"/>
          <p:nvPr/>
        </p:nvSpPr>
        <p:spPr>
          <a:xfrm>
            <a:off x="205779" y="156411"/>
            <a:ext cx="11986221" cy="4462760"/>
          </a:xfrm>
          <a:prstGeom prst="rect">
            <a:avLst/>
          </a:prstGeom>
          <a:noFill/>
        </p:spPr>
        <p:txBody>
          <a:bodyPr wrap="square" rtlCol="0">
            <a:spAutoFit/>
          </a:bodyPr>
          <a:lstStyle/>
          <a:p>
            <a:r>
              <a:rPr lang="en-US" sz="2800" dirty="0"/>
              <a:t>Disclaimer:</a:t>
            </a:r>
          </a:p>
          <a:p>
            <a:br>
              <a:rPr lang="en-US" sz="3200" dirty="0"/>
            </a:br>
            <a:r>
              <a:rPr lang="en-US" sz="3200" dirty="0"/>
              <a:t>The following websites are legitimate businesses with good track records that offer valuable services to online businesses and clients. This is by no means a negative review of these companies, this is only a demonstration to show that there are services out there that will perform any number of content management tasks for a set price and it is relatively easy to hire someone to do this sort of work online all while maintaining your anonymity. </a:t>
            </a:r>
          </a:p>
        </p:txBody>
      </p:sp>
    </p:spTree>
    <p:extLst>
      <p:ext uri="{BB962C8B-B14F-4D97-AF65-F5344CB8AC3E}">
        <p14:creationId xmlns:p14="http://schemas.microsoft.com/office/powerpoint/2010/main" val="2909766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488A4-04BB-4AD7-911A-EC7D62C8B7E8}"/>
              </a:ext>
            </a:extLst>
          </p:cNvPr>
          <p:cNvPicPr>
            <a:picLocks noChangeAspect="1"/>
          </p:cNvPicPr>
          <p:nvPr/>
        </p:nvPicPr>
        <p:blipFill>
          <a:blip r:embed="rId2"/>
          <a:stretch>
            <a:fillRect/>
          </a:stretch>
        </p:blipFill>
        <p:spPr>
          <a:xfrm>
            <a:off x="0" y="344332"/>
            <a:ext cx="12192000" cy="6169335"/>
          </a:xfrm>
          <a:prstGeom prst="rect">
            <a:avLst/>
          </a:prstGeom>
        </p:spPr>
      </p:pic>
    </p:spTree>
    <p:extLst>
      <p:ext uri="{BB962C8B-B14F-4D97-AF65-F5344CB8AC3E}">
        <p14:creationId xmlns:p14="http://schemas.microsoft.com/office/powerpoint/2010/main" val="148923875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2256</TotalTime>
  <Words>2041</Words>
  <Application>Microsoft Office PowerPoint</Application>
  <PresentationFormat>Widescreen</PresentationFormat>
  <Paragraphs>251</Paragraphs>
  <Slides>118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118</vt:i4>
      </vt:variant>
    </vt:vector>
  </HeadingPairs>
  <TitlesOfParts>
    <vt:vector size="121" baseType="lpstr">
      <vt:lpstr>Arial</vt:lpstr>
      <vt:lpstr>Corbel</vt:lpstr>
      <vt:lpstr>Depth</vt:lpstr>
      <vt:lpstr>How covert agents infiltrate the internet to manipulate, deceive and destroy reputations.  </vt:lpstr>
      <vt:lpstr>How covert agents infiltrate the internet to manipulate, deceive and destroy reputations.  </vt:lpstr>
      <vt:lpstr>How covert agents infiltrate the internet to manipulate, deceive and destroy reputations.  </vt:lpstr>
      <vt:lpstr>About Us: </vt:lpstr>
      <vt:lpstr>About Our Book Forbidden Tech: </vt:lpstr>
      <vt:lpstr>What Are these Slides?</vt:lpstr>
      <vt:lpstr>Definitions</vt:lpstr>
      <vt:lpstr>PowerPoint Presentation</vt:lpstr>
      <vt:lpstr>Definitions</vt:lpstr>
      <vt:lpstr>What does Hacktivism mean?</vt:lpstr>
      <vt:lpstr>Definitions</vt:lpstr>
      <vt:lpstr>PowerPoint Presentation</vt:lpstr>
      <vt:lpstr>PowerPoint Presentation</vt:lpstr>
      <vt:lpstr>Definitions</vt:lpstr>
      <vt:lpstr>PowerPoint Presentation</vt:lpstr>
      <vt:lpstr>Definitions</vt:lpstr>
      <vt:lpstr>PowerPoint Presentation</vt:lpstr>
      <vt:lpstr>Definitions</vt:lpstr>
      <vt:lpstr>PowerPoint Presentation</vt:lpstr>
      <vt:lpstr>Definitions</vt:lpstr>
      <vt:lpstr>PowerPoint Presentation</vt:lpstr>
      <vt:lpstr>Definitions</vt:lpstr>
      <vt:lpstr>PowerPoint Presentation</vt:lpstr>
      <vt:lpstr>PowerPoint Presentation</vt:lpstr>
      <vt:lpstr>PowerPoint Presentation</vt:lpstr>
      <vt:lpstr>Definitions</vt:lpstr>
      <vt:lpstr>Definitions</vt:lpstr>
      <vt:lpstr>GCHQ USES THE OCCULT</vt:lpstr>
      <vt:lpstr>PowerPoint Presentation</vt:lpstr>
      <vt:lpstr>Definitions</vt:lpstr>
      <vt:lpstr>COINTEL PRO  AND GANGSTALKING</vt:lpstr>
      <vt:lpstr>PowerPoint Presentation</vt:lpstr>
      <vt:lpstr>John Mulholland (magician)</vt:lpstr>
      <vt:lpstr>CIA Manual of Trickery and Deception</vt:lpstr>
      <vt:lpstr>CIA Manual of Trickery and Deception</vt:lpstr>
      <vt:lpstr>PowerPoint Presentation</vt:lpstr>
      <vt:lpstr>PowerPoint Presentation</vt:lpstr>
      <vt:lpstr>Teller (magician)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PowerPoint Presentation</vt:lpstr>
      <vt:lpstr>PowerPoint Presentation</vt:lpstr>
      <vt:lpstr>PowerPoint Presentation</vt:lpstr>
      <vt:lpstr>PowerPoint Presentation</vt:lpstr>
      <vt:lpstr>PowerPoint Presentation</vt:lpstr>
      <vt:lpstr>Definitions</vt:lpstr>
      <vt:lpstr>Definitions</vt:lpstr>
      <vt:lpstr>PowerPoint Presentation</vt:lpstr>
      <vt:lpstr>Self presentation in cyber context  Presenting a false projection of yourself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Paid Trolls </vt:lpstr>
      <vt:lpstr>Paid Trolls Example: Hoaxtead </vt:lpstr>
      <vt:lpstr>Paid Trolls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38</cp:revision>
  <dcterms:created xsi:type="dcterms:W3CDTF">2018-10-18T14:44:39Z</dcterms:created>
  <dcterms:modified xsi:type="dcterms:W3CDTF">2019-05-29T04:50:17Z</dcterms:modified>
</cp:coreProperties>
</file>