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9"/>
  </p:notesMasterIdLst>
  <p:sldIdLst>
    <p:sldId id="259" r:id="rId2"/>
    <p:sldId id="279" r:id="rId3"/>
    <p:sldId id="280" r:id="rId4"/>
    <p:sldId id="281" r:id="rId5"/>
    <p:sldId id="282" r:id="rId6"/>
    <p:sldId id="283" r:id="rId7"/>
    <p:sldId id="284" r:id="rId8"/>
    <p:sldId id="285" r:id="rId9"/>
    <p:sldId id="275" r:id="rId10"/>
    <p:sldId id="268" r:id="rId11"/>
    <p:sldId id="261" r:id="rId12"/>
    <p:sldId id="262" r:id="rId13"/>
    <p:sldId id="264" r:id="rId14"/>
    <p:sldId id="263" r:id="rId15"/>
    <p:sldId id="265" r:id="rId16"/>
    <p:sldId id="266" r:id="rId17"/>
    <p:sldId id="260" r:id="rId18"/>
    <p:sldId id="267" r:id="rId19"/>
    <p:sldId id="269" r:id="rId20"/>
    <p:sldId id="270" r:id="rId21"/>
    <p:sldId id="271" r:id="rId22"/>
    <p:sldId id="272" r:id="rId23"/>
    <p:sldId id="273" r:id="rId24"/>
    <p:sldId id="274" r:id="rId25"/>
    <p:sldId id="276" r:id="rId26"/>
    <p:sldId id="277" r:id="rId27"/>
    <p:sldId id="278" r:id="rId28"/>
    <p:sldId id="291" r:id="rId29"/>
    <p:sldId id="286" r:id="rId30"/>
    <p:sldId id="287" r:id="rId31"/>
    <p:sldId id="288" r:id="rId32"/>
    <p:sldId id="289" r:id="rId33"/>
    <p:sldId id="290" r:id="rId34"/>
    <p:sldId id="294" r:id="rId35"/>
    <p:sldId id="295" r:id="rId36"/>
    <p:sldId id="292" r:id="rId37"/>
    <p:sldId id="293" r:id="rId3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9890" autoAdjust="0"/>
    <p:restoredTop sz="90587" autoAdjust="0"/>
  </p:normalViewPr>
  <p:slideViewPr>
    <p:cSldViewPr>
      <p:cViewPr>
        <p:scale>
          <a:sx n="100" d="100"/>
          <a:sy n="100" d="100"/>
        </p:scale>
        <p:origin x="-516" y="-72"/>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35.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AA1A7BE-5BBC-4C1E-B8E7-72EFDE33360B}" type="datetimeFigureOut">
              <a:rPr lang="en-US" smtClean="0"/>
              <a:t>2/15/2016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AE7BC1D-D704-4942-816F-FCABB0559720}" type="slidenum">
              <a:rPr lang="en-US" smtClean="0"/>
              <a:t>‹#›</a:t>
            </a:fld>
            <a:endParaRPr lang="en-US"/>
          </a:p>
        </p:txBody>
      </p:sp>
    </p:spTree>
    <p:extLst>
      <p:ext uri="{BB962C8B-B14F-4D97-AF65-F5344CB8AC3E}">
        <p14:creationId xmlns:p14="http://schemas.microsoft.com/office/powerpoint/2010/main" val="374561598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3" Type="http://schemas.openxmlformats.org/officeDocument/2006/relationships/hyperlink" Target="https://www.youtube.com/watch?v=aIhk9eKOLzQ" TargetMode="External"/><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3" Type="http://schemas.openxmlformats.org/officeDocument/2006/relationships/hyperlink" Target="http://www.checktheevidence.com/Presentations/" TargetMode="External"/><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3" Type="http://schemas.openxmlformats.org/officeDocument/2006/relationships/hyperlink" Target="http://www.checktheevidence.com/Presentations/" TargetMode="External"/><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3" Type="http://schemas.openxmlformats.org/officeDocument/2006/relationships/hyperlink" Target="https://www.youtube.com/watch?v=ji5ZJCWEV_E" TargetMode="External"/><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s://www.youtube.com/watch?v=Tp8SPMLxQh4" TargetMode="External"/><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TESLA, EDISON, and JP MORGAN </a:t>
            </a:r>
          </a:p>
          <a:p>
            <a:r>
              <a:rPr lang="en-US" dirty="0" smtClean="0"/>
              <a:t> </a:t>
            </a:r>
          </a:p>
          <a:p>
            <a:r>
              <a:rPr lang="en-US" dirty="0" smtClean="0"/>
              <a:t>Nikola Tesla, (1856 -1943) was a trained electrical and mechanical engineer and one of the most </a:t>
            </a:r>
          </a:p>
          <a:p>
            <a:r>
              <a:rPr lang="en-US" dirty="0" smtClean="0"/>
              <a:t>influential inventors of the 20th century. Eventually holding over 700 patents, Tesla worked in a </a:t>
            </a:r>
          </a:p>
          <a:p>
            <a:r>
              <a:rPr lang="en-US" dirty="0" smtClean="0"/>
              <a:t>number of fields, including electricity, robotics, radar, and wireless transmission of energy. Tesla's </a:t>
            </a:r>
          </a:p>
          <a:p>
            <a:r>
              <a:rPr lang="en-US" dirty="0" smtClean="0"/>
              <a:t>discoveries laid the groundwork for many of the 20th century's technological advances. He is also </a:t>
            </a:r>
          </a:p>
          <a:p>
            <a:r>
              <a:rPr lang="en-US" dirty="0" smtClean="0"/>
              <a:t>known as the Father of AC Current, Father of the Radio, and The Man Who Invented the 20th Century. </a:t>
            </a:r>
          </a:p>
          <a:p>
            <a:r>
              <a:rPr lang="en-US" dirty="0" smtClean="0"/>
              <a:t>In 1897 Nikola Tesla was involved in a DC vs. AC current war with Thomas Edison. Tesla was </a:t>
            </a:r>
          </a:p>
          <a:p>
            <a:r>
              <a:rPr lang="en-US" dirty="0" smtClean="0"/>
              <a:t>financially backed by Westinghouse to promote AC current, and Edison was financially backed by J.P. </a:t>
            </a:r>
          </a:p>
          <a:p>
            <a:r>
              <a:rPr lang="en-US" dirty="0" smtClean="0"/>
              <a:t>Morgan to promote DC current. AC current won the war and is still used to this day. </a:t>
            </a:r>
          </a:p>
          <a:p>
            <a:r>
              <a:rPr lang="en-US" dirty="0" smtClean="0"/>
              <a:t> </a:t>
            </a:r>
          </a:p>
          <a:p>
            <a:r>
              <a:rPr lang="en-US" dirty="0" smtClean="0"/>
              <a:t>While Tesla’s AC current was only one of his many inventions, his true passion was to bring a source </a:t>
            </a:r>
          </a:p>
          <a:p>
            <a:r>
              <a:rPr lang="en-US" dirty="0" smtClean="0"/>
              <a:t>of energy to the world that would be freely available to everyone. However, J.P. Morgan told Tesla “If </a:t>
            </a:r>
          </a:p>
          <a:p>
            <a:r>
              <a:rPr lang="en-US" dirty="0" smtClean="0"/>
              <a:t>I can’t put a meter on it, it will never happen!” From that day forward, many of Tesla’s inventions, </a:t>
            </a:r>
          </a:p>
          <a:p>
            <a:r>
              <a:rPr lang="en-US" dirty="0" smtClean="0"/>
              <a:t>which were nonpolluting, worked according to the laws of nature and were intended for the benefit of </a:t>
            </a:r>
          </a:p>
          <a:p>
            <a:r>
              <a:rPr lang="en-US" dirty="0" smtClean="0"/>
              <a:t>humanity, would be stolen, suppressed, marginalized and removed from the public eye due to the </a:t>
            </a:r>
          </a:p>
          <a:p>
            <a:r>
              <a:rPr lang="en-US" dirty="0" smtClean="0"/>
              <a:t>financial interests of banking families such as J.P. Morgan and Rockefeller. Many of the inventions we </a:t>
            </a:r>
          </a:p>
          <a:p>
            <a:r>
              <a:rPr lang="en-US" dirty="0" smtClean="0"/>
              <a:t>all use today would not exist if it wasn’t for Tesla’s work. Many, such as Edison and Marconi, have </a:t>
            </a:r>
          </a:p>
          <a:p>
            <a:r>
              <a:rPr lang="en-US" dirty="0" smtClean="0"/>
              <a:t>stolen Tesla’s work and taken the credit. </a:t>
            </a:r>
          </a:p>
          <a:p>
            <a:endParaRPr lang="en-US" dirty="0" smtClean="0"/>
          </a:p>
          <a:p>
            <a:r>
              <a:rPr lang="en-US" dirty="0" smtClean="0"/>
              <a:t>James Clerk Maxwell FRS FRSE (1831–1879) was a Scottish mathematical physicist. His most </a:t>
            </a:r>
          </a:p>
          <a:p>
            <a:r>
              <a:rPr lang="en-US" dirty="0" smtClean="0"/>
              <a:t>prominent achievement was to formulate a set of equations that describe electricity, magnetism, and </a:t>
            </a:r>
          </a:p>
          <a:p>
            <a:r>
              <a:rPr lang="en-US" dirty="0" smtClean="0"/>
              <a:t>optics as manifestations of the same phenomenon, namely the electromagnetic field. His discoveries </a:t>
            </a:r>
          </a:p>
          <a:p>
            <a:r>
              <a:rPr lang="en-US" dirty="0" smtClean="0"/>
              <a:t>helped usher in the era of modern physics, laying the foundation for such fields as special relativity </a:t>
            </a:r>
          </a:p>
          <a:p>
            <a:r>
              <a:rPr lang="en-US" dirty="0" smtClean="0"/>
              <a:t>and quantum mechanics. </a:t>
            </a:r>
          </a:p>
          <a:p>
            <a:endParaRPr lang="en-US" dirty="0"/>
          </a:p>
        </p:txBody>
      </p:sp>
      <p:sp>
        <p:nvSpPr>
          <p:cNvPr id="4" name="Slide Number Placeholder 3"/>
          <p:cNvSpPr>
            <a:spLocks noGrp="1"/>
          </p:cNvSpPr>
          <p:nvPr>
            <p:ph type="sldNum" sz="quarter" idx="10"/>
          </p:nvPr>
        </p:nvSpPr>
        <p:spPr/>
        <p:txBody>
          <a:bodyPr/>
          <a:lstStyle/>
          <a:p>
            <a:fld id="{C2270BF5-DCE5-48F0-AB67-1BEF58CE88D5}" type="slidenum">
              <a:rPr lang="en-US" smtClean="0"/>
              <a:t>1</a:t>
            </a:fld>
            <a:endParaRPr lang="en-US"/>
          </a:p>
        </p:txBody>
      </p:sp>
    </p:spTree>
    <p:extLst>
      <p:ext uri="{BB962C8B-B14F-4D97-AF65-F5344CB8AC3E}">
        <p14:creationId xmlns:p14="http://schemas.microsoft.com/office/powerpoint/2010/main" val="213305139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TESLA, EDISON, and JP MORGAN </a:t>
            </a:r>
          </a:p>
          <a:p>
            <a:r>
              <a:rPr lang="en-US" dirty="0" smtClean="0"/>
              <a:t> </a:t>
            </a:r>
          </a:p>
          <a:p>
            <a:r>
              <a:rPr lang="en-US" dirty="0" smtClean="0"/>
              <a:t>Nikola Tesla, (1856 -1943) was a trained electrical and mechanical engineer and one of the most </a:t>
            </a:r>
          </a:p>
          <a:p>
            <a:r>
              <a:rPr lang="en-US" dirty="0" smtClean="0"/>
              <a:t>influential inventors of the 20th century. Eventually holding over 700 patents, Tesla worked in a </a:t>
            </a:r>
          </a:p>
          <a:p>
            <a:r>
              <a:rPr lang="en-US" dirty="0" smtClean="0"/>
              <a:t>number of fields, including electricity, robotics, radar, and wireless transmission of energy. Tesla's </a:t>
            </a:r>
          </a:p>
          <a:p>
            <a:r>
              <a:rPr lang="en-US" dirty="0" smtClean="0"/>
              <a:t>discoveries laid the groundwork for many of the 20th century's technological advances. He is also </a:t>
            </a:r>
          </a:p>
          <a:p>
            <a:r>
              <a:rPr lang="en-US" dirty="0" smtClean="0"/>
              <a:t>known as the Father of AC Current, Father of the Radio, and The Man Who Invented the 20th Century. </a:t>
            </a:r>
          </a:p>
          <a:p>
            <a:r>
              <a:rPr lang="en-US" dirty="0" smtClean="0"/>
              <a:t>In 1897 Nikola Tesla was involved in a DC vs. AC current war with Thomas Edison. Tesla was </a:t>
            </a:r>
          </a:p>
          <a:p>
            <a:r>
              <a:rPr lang="en-US" dirty="0" smtClean="0"/>
              <a:t>financially backed by Westinghouse to promote AC current, and Edison was financially backed by J.P. </a:t>
            </a:r>
          </a:p>
          <a:p>
            <a:r>
              <a:rPr lang="en-US" dirty="0" smtClean="0"/>
              <a:t>Morgan to promote DC current. AC current won the war and is still used to this day. </a:t>
            </a:r>
          </a:p>
          <a:p>
            <a:r>
              <a:rPr lang="en-US" dirty="0" smtClean="0"/>
              <a:t> </a:t>
            </a:r>
          </a:p>
          <a:p>
            <a:r>
              <a:rPr lang="en-US" dirty="0" smtClean="0"/>
              <a:t>While Tesla’s AC current was only one of his many inventions, his true passion was to bring a source </a:t>
            </a:r>
          </a:p>
          <a:p>
            <a:r>
              <a:rPr lang="en-US" dirty="0" smtClean="0"/>
              <a:t>of energy to the world that would be freely available to everyone. However, J.P. Morgan told Tesla “If </a:t>
            </a:r>
          </a:p>
          <a:p>
            <a:r>
              <a:rPr lang="en-US" dirty="0" smtClean="0"/>
              <a:t>I can’t put a meter on it, it will never happen!” From that day forward, many of Tesla’s inventions, </a:t>
            </a:r>
          </a:p>
          <a:p>
            <a:r>
              <a:rPr lang="en-US" dirty="0" smtClean="0"/>
              <a:t>which were nonpolluting, worked according to the laws of nature and were intended for the benefit of </a:t>
            </a:r>
          </a:p>
          <a:p>
            <a:r>
              <a:rPr lang="en-US" dirty="0" smtClean="0"/>
              <a:t>humanity, would be stolen, suppressed, marginalized and removed from the public eye due to the </a:t>
            </a:r>
          </a:p>
          <a:p>
            <a:r>
              <a:rPr lang="en-US" dirty="0" smtClean="0"/>
              <a:t>financial interests of banking families such as J.P. Morgan and Rockefeller. Many of the inventions we </a:t>
            </a:r>
          </a:p>
          <a:p>
            <a:r>
              <a:rPr lang="en-US" dirty="0" smtClean="0"/>
              <a:t>all use today would not exist if it wasn’t for Tesla’s work. Many, such as Edison and Marconi, have </a:t>
            </a:r>
          </a:p>
          <a:p>
            <a:r>
              <a:rPr lang="en-US" dirty="0" smtClean="0"/>
              <a:t>stolen Tesla’s work and taken the credit. </a:t>
            </a:r>
          </a:p>
          <a:p>
            <a:endParaRPr lang="en-US" dirty="0" smtClean="0"/>
          </a:p>
          <a:p>
            <a:r>
              <a:rPr lang="en-US" dirty="0" smtClean="0"/>
              <a:t>James Clerk Maxwell FRS FRSE (1831–1879) was a Scottish mathematical physicist. His most </a:t>
            </a:r>
          </a:p>
          <a:p>
            <a:r>
              <a:rPr lang="en-US" dirty="0" smtClean="0"/>
              <a:t>prominent achievement was to formulate a set of equations that describe electricity, magnetism, and </a:t>
            </a:r>
          </a:p>
          <a:p>
            <a:r>
              <a:rPr lang="en-US" dirty="0" smtClean="0"/>
              <a:t>optics as manifestations of the same phenomenon, namely the electromagnetic field. His discoveries </a:t>
            </a:r>
          </a:p>
          <a:p>
            <a:r>
              <a:rPr lang="en-US" dirty="0" smtClean="0"/>
              <a:t>helped usher in the era of modern physics, laying the foundation for such fields as special relativity </a:t>
            </a:r>
          </a:p>
          <a:p>
            <a:r>
              <a:rPr lang="en-US" dirty="0" smtClean="0"/>
              <a:t>and quantum mechanics. </a:t>
            </a:r>
          </a:p>
          <a:p>
            <a:endParaRPr lang="en-US" dirty="0"/>
          </a:p>
        </p:txBody>
      </p:sp>
      <p:sp>
        <p:nvSpPr>
          <p:cNvPr id="4" name="Slide Number Placeholder 3"/>
          <p:cNvSpPr>
            <a:spLocks noGrp="1"/>
          </p:cNvSpPr>
          <p:nvPr>
            <p:ph type="sldNum" sz="quarter" idx="10"/>
          </p:nvPr>
        </p:nvSpPr>
        <p:spPr/>
        <p:txBody>
          <a:bodyPr/>
          <a:lstStyle/>
          <a:p>
            <a:fld id="{C2270BF5-DCE5-48F0-AB67-1BEF58CE88D5}" type="slidenum">
              <a:rPr lang="en-US" smtClean="0"/>
              <a:t>10</a:t>
            </a:fld>
            <a:endParaRPr lang="en-US"/>
          </a:p>
        </p:txBody>
      </p:sp>
    </p:spTree>
    <p:extLst>
      <p:ext uri="{BB962C8B-B14F-4D97-AF65-F5344CB8AC3E}">
        <p14:creationId xmlns:p14="http://schemas.microsoft.com/office/powerpoint/2010/main" val="213305139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smtClean="0">
                <a:latin typeface="Arial" panose="020B0604020202020204" pitchFamily="34" charset="0"/>
                <a:cs typeface="Arial" panose="020B0604020202020204" pitchFamily="34" charset="0"/>
              </a:rPr>
              <a:t>Symmetric Versus Asymmetric Electromagnetic Systems </a:t>
            </a:r>
          </a:p>
          <a:p>
            <a:r>
              <a:rPr lang="en-US" sz="1200" dirty="0" smtClean="0">
                <a:latin typeface="Arial" panose="020B0604020202020204" pitchFamily="34" charset="0"/>
                <a:cs typeface="Arial" panose="020B0604020202020204" pitchFamily="34" charset="0"/>
              </a:rPr>
              <a:t>http://www.energeticforum.com/renewable-energy/11563-symmetric-versus-asymmetric-electromagnetic-systems.html  </a:t>
            </a:r>
          </a:p>
          <a:p>
            <a:r>
              <a:rPr lang="en-US" sz="1200" dirty="0" smtClean="0">
                <a:latin typeface="Arial" panose="020B0604020202020204" pitchFamily="34" charset="0"/>
                <a:cs typeface="Arial" panose="020B0604020202020204" pitchFamily="34" charset="0"/>
              </a:rPr>
              <a:t>Solving The World Energy Crisis: Some Ancillary Technical Information and Reference </a:t>
            </a:r>
          </a:p>
          <a:p>
            <a:r>
              <a:rPr lang="en-US" sz="1200" dirty="0" smtClean="0">
                <a:latin typeface="Arial" panose="020B0604020202020204" pitchFamily="34" charset="0"/>
                <a:cs typeface="Arial" panose="020B0604020202020204" pitchFamily="34" charset="0"/>
              </a:rPr>
              <a:t>http://www.theorionproject.org/en/solving_bearden.html </a:t>
            </a:r>
          </a:p>
          <a:p>
            <a:endParaRPr lang="en-US" dirty="0"/>
          </a:p>
        </p:txBody>
      </p:sp>
      <p:sp>
        <p:nvSpPr>
          <p:cNvPr id="4" name="Slide Number Placeholder 3"/>
          <p:cNvSpPr>
            <a:spLocks noGrp="1"/>
          </p:cNvSpPr>
          <p:nvPr>
            <p:ph type="sldNum" sz="quarter" idx="10"/>
          </p:nvPr>
        </p:nvSpPr>
        <p:spPr/>
        <p:txBody>
          <a:bodyPr/>
          <a:lstStyle/>
          <a:p>
            <a:fld id="{3AE7BC1D-D704-4942-816F-FCABB0559720}" type="slidenum">
              <a:rPr lang="en-US" smtClean="0"/>
              <a:t>15</a:t>
            </a:fld>
            <a:endParaRPr lang="en-US"/>
          </a:p>
        </p:txBody>
      </p:sp>
    </p:spTree>
    <p:extLst>
      <p:ext uri="{BB962C8B-B14F-4D97-AF65-F5344CB8AC3E}">
        <p14:creationId xmlns:p14="http://schemas.microsoft.com/office/powerpoint/2010/main" val="152605902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smtClean="0">
                <a:latin typeface="Arial" panose="020B0604020202020204" pitchFamily="34" charset="0"/>
                <a:cs typeface="Arial" panose="020B0604020202020204" pitchFamily="34" charset="0"/>
              </a:rPr>
              <a:t>Symmetric Versus Asymmetric Electromagnetic Systems </a:t>
            </a:r>
          </a:p>
          <a:p>
            <a:r>
              <a:rPr lang="en-US" sz="1200" dirty="0" smtClean="0">
                <a:latin typeface="Arial" panose="020B0604020202020204" pitchFamily="34" charset="0"/>
                <a:cs typeface="Arial" panose="020B0604020202020204" pitchFamily="34" charset="0"/>
              </a:rPr>
              <a:t>http://www.energeticforum.com/renewable-energy/11563-symmetric-versus-asymmetric-electromagnetic-systems.html  </a:t>
            </a:r>
          </a:p>
          <a:p>
            <a:r>
              <a:rPr lang="en-US" sz="1200" dirty="0" smtClean="0">
                <a:latin typeface="Arial" panose="020B0604020202020204" pitchFamily="34" charset="0"/>
                <a:cs typeface="Arial" panose="020B0604020202020204" pitchFamily="34" charset="0"/>
              </a:rPr>
              <a:t>Solving The World Energy Crisis: Some Ancillary Technical Information and Reference </a:t>
            </a:r>
          </a:p>
          <a:p>
            <a:r>
              <a:rPr lang="en-US" sz="1200" dirty="0" smtClean="0">
                <a:latin typeface="Arial" panose="020B0604020202020204" pitchFamily="34" charset="0"/>
                <a:cs typeface="Arial" panose="020B0604020202020204" pitchFamily="34" charset="0"/>
              </a:rPr>
              <a:t>http://www.theorionproject.org/en/solving_bearden.html </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3AE7BC1D-D704-4942-816F-FCABB0559720}" type="slidenum">
              <a:rPr lang="en-US" smtClean="0"/>
              <a:t>16</a:t>
            </a:fld>
            <a:endParaRPr lang="en-US"/>
          </a:p>
        </p:txBody>
      </p:sp>
    </p:spTree>
    <p:extLst>
      <p:ext uri="{BB962C8B-B14F-4D97-AF65-F5344CB8AC3E}">
        <p14:creationId xmlns:p14="http://schemas.microsoft.com/office/powerpoint/2010/main" val="87043126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1) Asymmetrical system - an ‘open’ system that allows the creation of a series of exchange of </a:t>
            </a:r>
          </a:p>
          <a:p>
            <a:r>
              <a:rPr lang="en-US" dirty="0" smtClean="0"/>
              <a:t>energy reaction to our inputs, based on electromagnetic resonance or electromagnetic feedback in </a:t>
            </a:r>
          </a:p>
          <a:p>
            <a:r>
              <a:rPr lang="en-US" dirty="0" smtClean="0"/>
              <a:t>every spin (on a motor), or in every pulse of input in a static coil. One of the first asymmetrical </a:t>
            </a:r>
          </a:p>
          <a:p>
            <a:r>
              <a:rPr lang="en-US" dirty="0" smtClean="0"/>
              <a:t>motors was Faraday's ‘Unipolar Motor,’ later modified by Nikola Tesla. These systems generate their </a:t>
            </a:r>
          </a:p>
          <a:p>
            <a:r>
              <a:rPr lang="en-US" dirty="0" smtClean="0"/>
              <a:t>own energy and do not require fossil fuels. </a:t>
            </a:r>
          </a:p>
          <a:p>
            <a:r>
              <a:rPr lang="en-US" dirty="0" smtClean="0"/>
              <a:t> </a:t>
            </a:r>
          </a:p>
          <a:p>
            <a:r>
              <a:rPr lang="en-US" dirty="0" smtClean="0"/>
              <a:t>2) Symmetrical system – a ‘closed’ system that cancels the electromagnetic resonance with every </a:t>
            </a:r>
          </a:p>
          <a:p>
            <a:r>
              <a:rPr lang="en-US" dirty="0" smtClean="0"/>
              <a:t>spin, which creates wasted energy in excessive heat and requires an additional energy source to run </a:t>
            </a:r>
          </a:p>
          <a:p>
            <a:r>
              <a:rPr lang="en-US" dirty="0" smtClean="0"/>
              <a:t>such as fossil fuels. These are the "symmetrical obsolete systems" we use every day in all of our </a:t>
            </a:r>
          </a:p>
          <a:p>
            <a:r>
              <a:rPr lang="en-US" dirty="0" smtClean="0"/>
              <a:t>electrical appliances. </a:t>
            </a:r>
          </a:p>
          <a:p>
            <a:r>
              <a:rPr lang="en-US" dirty="0" smtClean="0"/>
              <a:t> </a:t>
            </a:r>
          </a:p>
          <a:p>
            <a:r>
              <a:rPr lang="en-US" dirty="0" smtClean="0"/>
              <a:t>One year after Maxwell’s death in 1879, scientists Hendrick Lorentz financed by J.P. Morgan </a:t>
            </a:r>
          </a:p>
          <a:p>
            <a:r>
              <a:rPr lang="en-US" dirty="0" smtClean="0"/>
              <a:t>and Thomas Edison, mutilated Maxwell’s original work and spent the next two decades </a:t>
            </a:r>
          </a:p>
          <a:p>
            <a:r>
              <a:rPr lang="en-US" dirty="0" smtClean="0"/>
              <a:t>deleting all knowledge of asymmetrical systems that would not require the profitable oil </a:t>
            </a:r>
          </a:p>
          <a:p>
            <a:r>
              <a:rPr lang="en-US" dirty="0" smtClean="0"/>
              <a:t>industry to operate. They ‘symmetrized’ all of Maxwell’s equations, and labeled these </a:t>
            </a:r>
          </a:p>
          <a:p>
            <a:r>
              <a:rPr lang="en-US" dirty="0" smtClean="0"/>
              <a:t>incomplete theories as the “Laws of Physics”. While the laws of physics do indeed apply to </a:t>
            </a:r>
          </a:p>
          <a:p>
            <a:r>
              <a:rPr lang="en-US" dirty="0" smtClean="0"/>
              <a:t>symmetrical closed systems of energy, there is another set of laws: The Laws of Nature, </a:t>
            </a:r>
          </a:p>
          <a:p>
            <a:r>
              <a:rPr lang="en-US" dirty="0" smtClean="0"/>
              <a:t>which apply to the asymmetrical systems that have been suppressed by the financial </a:t>
            </a:r>
          </a:p>
          <a:p>
            <a:r>
              <a:rPr lang="en-US" dirty="0" smtClean="0"/>
              <a:t>interests of the banking families for the last 130 years. </a:t>
            </a:r>
          </a:p>
          <a:p>
            <a:endParaRPr lang="en-US" dirty="0"/>
          </a:p>
        </p:txBody>
      </p:sp>
      <p:sp>
        <p:nvSpPr>
          <p:cNvPr id="4" name="Slide Number Placeholder 3"/>
          <p:cNvSpPr>
            <a:spLocks noGrp="1"/>
          </p:cNvSpPr>
          <p:nvPr>
            <p:ph type="sldNum" sz="quarter" idx="10"/>
          </p:nvPr>
        </p:nvSpPr>
        <p:spPr/>
        <p:txBody>
          <a:bodyPr/>
          <a:lstStyle/>
          <a:p>
            <a:fld id="{C2270BF5-DCE5-48F0-AB67-1BEF58CE88D5}" type="slidenum">
              <a:rPr lang="en-US" smtClean="0"/>
              <a:t>17</a:t>
            </a:fld>
            <a:endParaRPr lang="en-US"/>
          </a:p>
        </p:txBody>
      </p:sp>
    </p:spTree>
    <p:extLst>
      <p:ext uri="{BB962C8B-B14F-4D97-AF65-F5344CB8AC3E}">
        <p14:creationId xmlns:p14="http://schemas.microsoft.com/office/powerpoint/2010/main" val="305110013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Ralph and Marsha Ring : Anti-gravity and Conscious Awareness in </a:t>
            </a:r>
            <a:r>
              <a:rPr lang="en-US" sz="1200" b="0" i="0" u="none" strike="noStrike" kern="1200" baseline="0" dirty="0" err="1" smtClean="0">
                <a:solidFill>
                  <a:schemeClr val="tx1"/>
                </a:solidFill>
                <a:latin typeface="+mn-lt"/>
                <a:ea typeface="+mn-ea"/>
                <a:cs typeface="+mn-cs"/>
              </a:rPr>
              <a:t>Aether</a:t>
            </a:r>
            <a:r>
              <a:rPr lang="en-US" sz="1200" b="0" i="0" u="none" strike="noStrike" kern="1200" baseline="0" dirty="0" smtClean="0">
                <a:solidFill>
                  <a:schemeClr val="tx1"/>
                </a:solidFill>
                <a:latin typeface="+mn-lt"/>
                <a:ea typeface="+mn-ea"/>
                <a:cs typeface="+mn-cs"/>
              </a:rPr>
              <a:t> Technology </a:t>
            </a:r>
          </a:p>
          <a:p>
            <a:r>
              <a:rPr lang="en-US" sz="1200" b="0" i="0" u="none" strike="noStrike" kern="1200" baseline="0" dirty="0" smtClean="0">
                <a:solidFill>
                  <a:schemeClr val="tx1"/>
                </a:solidFill>
                <a:latin typeface="+mn-lt"/>
                <a:ea typeface="+mn-ea"/>
                <a:cs typeface="+mn-cs"/>
              </a:rPr>
              <a:t>http://www.youtube.com/watch?v=8v3Bsh1E_8Y </a:t>
            </a:r>
            <a:endParaRPr lang="en-US" dirty="0"/>
          </a:p>
        </p:txBody>
      </p:sp>
      <p:sp>
        <p:nvSpPr>
          <p:cNvPr id="4" name="Slide Number Placeholder 3"/>
          <p:cNvSpPr>
            <a:spLocks noGrp="1"/>
          </p:cNvSpPr>
          <p:nvPr>
            <p:ph type="sldNum" sz="quarter" idx="10"/>
          </p:nvPr>
        </p:nvSpPr>
        <p:spPr/>
        <p:txBody>
          <a:bodyPr/>
          <a:lstStyle/>
          <a:p>
            <a:fld id="{3AE7BC1D-D704-4942-816F-FCABB0559720}" type="slidenum">
              <a:rPr lang="en-US" smtClean="0"/>
              <a:t>19</a:t>
            </a:fld>
            <a:endParaRPr lang="en-US"/>
          </a:p>
        </p:txBody>
      </p:sp>
    </p:spTree>
    <p:extLst>
      <p:ext uri="{BB962C8B-B14F-4D97-AF65-F5344CB8AC3E}">
        <p14:creationId xmlns:p14="http://schemas.microsoft.com/office/powerpoint/2010/main" val="165843832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Ralph and Marsha Ring : Anti-gravity and Conscious Awareness in </a:t>
            </a:r>
            <a:r>
              <a:rPr lang="en-US" sz="1200" b="0" i="0" u="none" strike="noStrike" kern="1200" baseline="0" dirty="0" err="1" smtClean="0">
                <a:solidFill>
                  <a:schemeClr val="tx1"/>
                </a:solidFill>
                <a:latin typeface="+mn-lt"/>
                <a:ea typeface="+mn-ea"/>
                <a:cs typeface="+mn-cs"/>
              </a:rPr>
              <a:t>Aether</a:t>
            </a:r>
            <a:r>
              <a:rPr lang="en-US" sz="1200" b="0" i="0" u="none" strike="noStrike" kern="1200" baseline="0" dirty="0" smtClean="0">
                <a:solidFill>
                  <a:schemeClr val="tx1"/>
                </a:solidFill>
                <a:latin typeface="+mn-lt"/>
                <a:ea typeface="+mn-ea"/>
                <a:cs typeface="+mn-cs"/>
              </a:rPr>
              <a:t> Technology </a:t>
            </a:r>
          </a:p>
          <a:p>
            <a:r>
              <a:rPr lang="en-US" sz="1200" b="0" i="0" u="none" strike="noStrike" kern="1200" baseline="0" dirty="0" smtClean="0">
                <a:solidFill>
                  <a:schemeClr val="tx1"/>
                </a:solidFill>
                <a:latin typeface="+mn-lt"/>
                <a:ea typeface="+mn-ea"/>
                <a:cs typeface="+mn-cs"/>
              </a:rPr>
              <a:t>http://www.youtube.com/watch?v=8v3Bsh1E_8Y </a:t>
            </a:r>
            <a:endParaRPr lang="en-US" dirty="0"/>
          </a:p>
        </p:txBody>
      </p:sp>
      <p:sp>
        <p:nvSpPr>
          <p:cNvPr id="4" name="Slide Number Placeholder 3"/>
          <p:cNvSpPr>
            <a:spLocks noGrp="1"/>
          </p:cNvSpPr>
          <p:nvPr>
            <p:ph type="sldNum" sz="quarter" idx="10"/>
          </p:nvPr>
        </p:nvSpPr>
        <p:spPr/>
        <p:txBody>
          <a:bodyPr/>
          <a:lstStyle/>
          <a:p>
            <a:fld id="{3AE7BC1D-D704-4942-816F-FCABB0559720}" type="slidenum">
              <a:rPr lang="en-US" smtClean="0"/>
              <a:t>20</a:t>
            </a:fld>
            <a:endParaRPr lang="en-US"/>
          </a:p>
        </p:txBody>
      </p:sp>
    </p:spTree>
    <p:extLst>
      <p:ext uri="{BB962C8B-B14F-4D97-AF65-F5344CB8AC3E}">
        <p14:creationId xmlns:p14="http://schemas.microsoft.com/office/powerpoint/2010/main" val="165843832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Ralph and Marsha Ring : Anti-gravity and Conscious Awareness in </a:t>
            </a:r>
            <a:r>
              <a:rPr lang="en-US" sz="1200" b="0" i="0" u="none" strike="noStrike" kern="1200" baseline="0" dirty="0" err="1" smtClean="0">
                <a:solidFill>
                  <a:schemeClr val="tx1"/>
                </a:solidFill>
                <a:latin typeface="+mn-lt"/>
                <a:ea typeface="+mn-ea"/>
                <a:cs typeface="+mn-cs"/>
              </a:rPr>
              <a:t>Aether</a:t>
            </a:r>
            <a:r>
              <a:rPr lang="en-US" sz="1200" b="0" i="0" u="none" strike="noStrike" kern="1200" baseline="0" dirty="0" smtClean="0">
                <a:solidFill>
                  <a:schemeClr val="tx1"/>
                </a:solidFill>
                <a:latin typeface="+mn-lt"/>
                <a:ea typeface="+mn-ea"/>
                <a:cs typeface="+mn-cs"/>
              </a:rPr>
              <a:t> Technology </a:t>
            </a:r>
          </a:p>
          <a:p>
            <a:r>
              <a:rPr lang="en-US" sz="1200" b="0" i="0" u="none" strike="noStrike" kern="1200" baseline="0" dirty="0" smtClean="0">
                <a:solidFill>
                  <a:schemeClr val="tx1"/>
                </a:solidFill>
                <a:latin typeface="+mn-lt"/>
                <a:ea typeface="+mn-ea"/>
                <a:cs typeface="+mn-cs"/>
              </a:rPr>
              <a:t>http://www.youtube.com/watch?v=8v3Bsh1E_8Y </a:t>
            </a:r>
            <a:endParaRPr lang="en-US" dirty="0"/>
          </a:p>
        </p:txBody>
      </p:sp>
      <p:sp>
        <p:nvSpPr>
          <p:cNvPr id="4" name="Slide Number Placeholder 3"/>
          <p:cNvSpPr>
            <a:spLocks noGrp="1"/>
          </p:cNvSpPr>
          <p:nvPr>
            <p:ph type="sldNum" sz="quarter" idx="10"/>
          </p:nvPr>
        </p:nvSpPr>
        <p:spPr/>
        <p:txBody>
          <a:bodyPr/>
          <a:lstStyle/>
          <a:p>
            <a:fld id="{3AE7BC1D-D704-4942-816F-FCABB0559720}" type="slidenum">
              <a:rPr lang="en-US" smtClean="0"/>
              <a:t>21</a:t>
            </a:fld>
            <a:endParaRPr lang="en-US"/>
          </a:p>
        </p:txBody>
      </p:sp>
    </p:spTree>
    <p:extLst>
      <p:ext uri="{BB962C8B-B14F-4D97-AF65-F5344CB8AC3E}">
        <p14:creationId xmlns:p14="http://schemas.microsoft.com/office/powerpoint/2010/main" val="165843832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Ralph and Marsha Ring : Anti-gravity and Conscious Awareness in </a:t>
            </a:r>
            <a:r>
              <a:rPr lang="en-US" sz="1200" b="0" i="0" u="none" strike="noStrike" kern="1200" baseline="0" dirty="0" err="1" smtClean="0">
                <a:solidFill>
                  <a:schemeClr val="tx1"/>
                </a:solidFill>
                <a:latin typeface="+mn-lt"/>
                <a:ea typeface="+mn-ea"/>
                <a:cs typeface="+mn-cs"/>
              </a:rPr>
              <a:t>Aether</a:t>
            </a:r>
            <a:r>
              <a:rPr lang="en-US" sz="1200" b="0" i="0" u="none" strike="noStrike" kern="1200" baseline="0" dirty="0" smtClean="0">
                <a:solidFill>
                  <a:schemeClr val="tx1"/>
                </a:solidFill>
                <a:latin typeface="+mn-lt"/>
                <a:ea typeface="+mn-ea"/>
                <a:cs typeface="+mn-cs"/>
              </a:rPr>
              <a:t> Technology. </a:t>
            </a:r>
          </a:p>
          <a:p>
            <a:r>
              <a:rPr lang="en-US" sz="1200" b="0" i="0" u="none" strike="noStrike" kern="1200" baseline="0" dirty="0" smtClean="0">
                <a:solidFill>
                  <a:schemeClr val="tx1"/>
                </a:solidFill>
                <a:latin typeface="+mn-lt"/>
                <a:ea typeface="+mn-ea"/>
                <a:cs typeface="+mn-cs"/>
              </a:rPr>
              <a:t>http://www.youtube.com/watch?v=8v3Bsh1E_8Y </a:t>
            </a:r>
          </a:p>
          <a:p>
            <a:r>
              <a:rPr lang="en-US" sz="1200" b="0" i="0" u="none" strike="noStrike" kern="1200" baseline="0" dirty="0" smtClean="0">
                <a:solidFill>
                  <a:schemeClr val="tx1"/>
                </a:solidFill>
                <a:latin typeface="+mn-lt"/>
                <a:ea typeface="+mn-ea"/>
                <a:cs typeface="+mn-cs"/>
              </a:rPr>
              <a:t>A Machine to Die For; The Quest For Free Energy </a:t>
            </a:r>
          </a:p>
          <a:p>
            <a:r>
              <a:rPr lang="en-US" sz="1200" b="0" i="0" u="none" strike="noStrike" kern="1200" baseline="0" dirty="0" smtClean="0">
                <a:solidFill>
                  <a:schemeClr val="tx1"/>
                </a:solidFill>
                <a:latin typeface="+mn-lt"/>
                <a:ea typeface="+mn-ea"/>
                <a:cs typeface="+mn-cs"/>
              </a:rPr>
              <a:t>http://www.youtube.com/watch?v=c6UgV3gVmd0 </a:t>
            </a:r>
            <a:endParaRPr lang="en-US" dirty="0"/>
          </a:p>
        </p:txBody>
      </p:sp>
      <p:sp>
        <p:nvSpPr>
          <p:cNvPr id="4" name="Slide Number Placeholder 3"/>
          <p:cNvSpPr>
            <a:spLocks noGrp="1"/>
          </p:cNvSpPr>
          <p:nvPr>
            <p:ph type="sldNum" sz="quarter" idx="10"/>
          </p:nvPr>
        </p:nvSpPr>
        <p:spPr/>
        <p:txBody>
          <a:bodyPr/>
          <a:lstStyle/>
          <a:p>
            <a:fld id="{3AE7BC1D-D704-4942-816F-FCABB0559720}" type="slidenum">
              <a:rPr lang="en-US" smtClean="0"/>
              <a:t>22</a:t>
            </a:fld>
            <a:endParaRPr lang="en-US"/>
          </a:p>
        </p:txBody>
      </p:sp>
    </p:spTree>
    <p:extLst>
      <p:ext uri="{BB962C8B-B14F-4D97-AF65-F5344CB8AC3E}">
        <p14:creationId xmlns:p14="http://schemas.microsoft.com/office/powerpoint/2010/main" val="165843832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Suppressed Energy Technologies: </a:t>
            </a:r>
          </a:p>
          <a:p>
            <a:r>
              <a:rPr lang="en-US" sz="1200" b="0" i="0" u="none" strike="noStrike" kern="1200" baseline="0" dirty="0" smtClean="0">
                <a:solidFill>
                  <a:schemeClr val="tx1"/>
                </a:solidFill>
                <a:latin typeface="+mn-lt"/>
                <a:ea typeface="+mn-ea"/>
                <a:cs typeface="+mn-cs"/>
              </a:rPr>
              <a:t>http://www.theorionproject.org/en/suppressed.html </a:t>
            </a:r>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PROTECTING THE PRIVATE INVENTOR UNDER THE PEACETIME http://www.handpen.com/Bio/patents.htm </a:t>
            </a:r>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A Machine to Die For. The Quest For Free Energy http://www.youtube.com/watch?v=c6UgV3gVmd0 </a:t>
            </a:r>
          </a:p>
          <a:p>
            <a:endParaRPr lang="en-US" sz="1200" b="0" i="0" u="none" strike="noStrike" kern="1200" baseline="0" dirty="0" smtClean="0">
              <a:solidFill>
                <a:schemeClr val="tx1"/>
              </a:solidFill>
              <a:latin typeface="+mn-lt"/>
              <a:ea typeface="+mn-ea"/>
              <a:cs typeface="+mn-cs"/>
            </a:endParaRPr>
          </a:p>
          <a:p>
            <a:pPr fontAlgn="t"/>
            <a:r>
              <a:rPr lang="en-US" sz="1200" u="none" strike="noStrike" kern="1200" dirty="0" smtClean="0">
                <a:solidFill>
                  <a:schemeClr val="tx1"/>
                </a:solidFill>
                <a:effectLst/>
                <a:latin typeface="+mn-lt"/>
                <a:ea typeface="+mn-ea"/>
                <a:cs typeface="+mn-cs"/>
              </a:rPr>
              <a:t>MIT graduates cannot power a light bulb with a battery.</a:t>
            </a: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3:08</a:t>
            </a:r>
            <a:br>
              <a:rPr lang="en-US" sz="1200" kern="1200" dirty="0" smtClean="0">
                <a:solidFill>
                  <a:schemeClr val="tx1"/>
                </a:solidFill>
                <a:effectLst/>
                <a:latin typeface="+mn-lt"/>
                <a:ea typeface="+mn-ea"/>
                <a:cs typeface="+mn-cs"/>
              </a:rPr>
            </a:br>
            <a:r>
              <a:rPr lang="en-US" sz="1200" u="sng" kern="1200" dirty="0" smtClean="0">
                <a:solidFill>
                  <a:schemeClr val="tx1"/>
                </a:solidFill>
                <a:effectLst/>
                <a:latin typeface="+mn-lt"/>
                <a:ea typeface="+mn-ea"/>
                <a:cs typeface="+mn-cs"/>
                <a:hlinkClick r:id="rId3"/>
              </a:rPr>
              <a:t>https://www.youtube.com/watch?v=aIhk9eKOLzQ</a:t>
            </a:r>
            <a:r>
              <a:rPr lang="en-US" sz="1200" kern="1200" dirty="0" smtClean="0">
                <a:solidFill>
                  <a:schemeClr val="tx1"/>
                </a:solidFill>
                <a:effectLst/>
                <a:latin typeface="+mn-lt"/>
                <a:ea typeface="+mn-ea"/>
                <a:cs typeface="+mn-cs"/>
              </a:rPr>
              <a:t> </a:t>
            </a:r>
          </a:p>
          <a:p>
            <a:endParaRPr lang="en-US" dirty="0"/>
          </a:p>
        </p:txBody>
      </p:sp>
      <p:sp>
        <p:nvSpPr>
          <p:cNvPr id="4" name="Slide Number Placeholder 3"/>
          <p:cNvSpPr>
            <a:spLocks noGrp="1"/>
          </p:cNvSpPr>
          <p:nvPr>
            <p:ph type="sldNum" sz="quarter" idx="10"/>
          </p:nvPr>
        </p:nvSpPr>
        <p:spPr/>
        <p:txBody>
          <a:bodyPr/>
          <a:lstStyle/>
          <a:p>
            <a:fld id="{3AE7BC1D-D704-4942-816F-FCABB0559720}" type="slidenum">
              <a:rPr lang="en-US" smtClean="0"/>
              <a:t>23</a:t>
            </a:fld>
            <a:endParaRPr lang="en-US"/>
          </a:p>
        </p:txBody>
      </p:sp>
    </p:spTree>
    <p:extLst>
      <p:ext uri="{BB962C8B-B14F-4D97-AF65-F5344CB8AC3E}">
        <p14:creationId xmlns:p14="http://schemas.microsoft.com/office/powerpoint/2010/main" val="165843832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Suppressed Energy Technologies: </a:t>
            </a:r>
          </a:p>
          <a:p>
            <a:r>
              <a:rPr lang="en-US" sz="1200" b="0" i="0" u="none" strike="noStrike" kern="1200" baseline="0" dirty="0" smtClean="0">
                <a:solidFill>
                  <a:schemeClr val="tx1"/>
                </a:solidFill>
                <a:latin typeface="+mn-lt"/>
                <a:ea typeface="+mn-ea"/>
                <a:cs typeface="+mn-cs"/>
              </a:rPr>
              <a:t>http://www.theorionproject.org/en/suppressed.html </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3AE7BC1D-D704-4942-816F-FCABB0559720}" type="slidenum">
              <a:rPr lang="en-US" smtClean="0"/>
              <a:t>24</a:t>
            </a:fld>
            <a:endParaRPr lang="en-US"/>
          </a:p>
        </p:txBody>
      </p:sp>
    </p:spTree>
    <p:extLst>
      <p:ext uri="{BB962C8B-B14F-4D97-AF65-F5344CB8AC3E}">
        <p14:creationId xmlns:p14="http://schemas.microsoft.com/office/powerpoint/2010/main" val="366330965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p:cNvSpPr>
            <a:spLocks noGrp="1" noChangeArrowheads="1"/>
          </p:cNvSpPr>
          <p:nvPr>
            <p:ph type="sldNum"/>
          </p:nvPr>
        </p:nvSpPr>
        <p:spPr>
          <a:ln/>
        </p:spPr>
        <p:txBody>
          <a:bodyPr/>
          <a:lstStyle/>
          <a:p>
            <a:fld id="{4C51B203-E204-497F-9B69-29AF7D7099A6}" type="slidenum">
              <a:rPr lang="en-US" altLang="en-US"/>
              <a:pPr/>
              <a:t>2</a:t>
            </a:fld>
            <a:endParaRPr lang="en-US" altLang="en-US"/>
          </a:p>
        </p:txBody>
      </p:sp>
      <p:sp>
        <p:nvSpPr>
          <p:cNvPr id="17409" name="Rectangle 1"/>
          <p:cNvSpPr txBox="1">
            <a:spLocks noChangeArrowheads="1"/>
          </p:cNvSpPr>
          <p:nvPr>
            <p:ph type="sldImg"/>
          </p:nvPr>
        </p:nvSpPr>
        <p:spPr bwMode="auto">
          <a:xfrm>
            <a:off x="1143000" y="693738"/>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7410" name="Rectangle 2"/>
          <p:cNvSpPr txBox="1">
            <a:spLocks noChangeArrowheads="1"/>
          </p:cNvSpPr>
          <p:nvPr>
            <p:ph type="body" idx="1"/>
          </p:nvPr>
        </p:nvSpPr>
        <p:spPr bwMode="auto">
          <a:xfrm>
            <a:off x="686360" y="4342535"/>
            <a:ext cx="5486681" cy="4114511"/>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a:p>
            <a:r>
              <a:rPr lang="en-US" dirty="0" smtClean="0"/>
              <a:t>Full Text</a:t>
            </a:r>
            <a:r>
              <a:rPr lang="en-US" baseline="0" dirty="0" smtClean="0"/>
              <a:t> of 1951 Secrecy Act</a:t>
            </a:r>
            <a:endParaRPr lang="en-US" dirty="0" smtClean="0"/>
          </a:p>
          <a:p>
            <a:r>
              <a:rPr lang="en-US" dirty="0" smtClean="0"/>
              <a:t>http://www.hopegirlblog.com/wp-content/uploads/2016/02/1951-secrecy-act.txt</a:t>
            </a:r>
            <a:endParaRPr lang="en-US" dirty="0"/>
          </a:p>
        </p:txBody>
      </p:sp>
      <p:sp>
        <p:nvSpPr>
          <p:cNvPr id="4" name="Slide Number Placeholder 3"/>
          <p:cNvSpPr>
            <a:spLocks noGrp="1"/>
          </p:cNvSpPr>
          <p:nvPr>
            <p:ph type="sldNum" sz="quarter" idx="10"/>
          </p:nvPr>
        </p:nvSpPr>
        <p:spPr/>
        <p:txBody>
          <a:bodyPr/>
          <a:lstStyle/>
          <a:p>
            <a:fld id="{3AE7BC1D-D704-4942-816F-FCABB0559720}" type="slidenum">
              <a:rPr lang="en-US" smtClean="0"/>
              <a:t>25</a:t>
            </a:fld>
            <a:endParaRPr lang="en-US"/>
          </a:p>
        </p:txBody>
      </p:sp>
    </p:spTree>
    <p:extLst>
      <p:ext uri="{BB962C8B-B14F-4D97-AF65-F5344CB8AC3E}">
        <p14:creationId xmlns:p14="http://schemas.microsoft.com/office/powerpoint/2010/main" val="366330965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p:cNvSpPr>
            <a:spLocks noRot="1" noChangeArrowheads="1" noTextEdit="1"/>
          </p:cNvSpPr>
          <p:nvPr>
            <p:ph type="sldImg"/>
          </p:nvPr>
        </p:nvSpPr>
        <p:spPr bwMode="auto">
          <a:xfrm>
            <a:off x="1143000" y="685800"/>
            <a:ext cx="4572000" cy="3429000"/>
          </a:xfrm>
          <a:prstGeom prst="rect">
            <a:avLst/>
          </a:prstGeo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7587" name="Rectangle 3"/>
          <p:cNvSpPr>
            <a:spLocks noGrp="1" noChangeArrowheads="1"/>
          </p:cNvSpPr>
          <p:nvPr>
            <p:ph type="body" idx="1"/>
          </p:nvPr>
        </p:nvSpPr>
        <p:spPr bwMode="auto">
          <a:xfrm>
            <a:off x="685800" y="4343400"/>
            <a:ext cx="54864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altLang="en-US" dirty="0" smtClean="0"/>
              <a:t>Source:</a:t>
            </a:r>
            <a:r>
              <a:rPr lang="en-GB" altLang="en-US" baseline="0" dirty="0" smtClean="0"/>
              <a:t> Andrew Johnson “Infinite energy for all”</a:t>
            </a:r>
            <a:br>
              <a:rPr lang="en-GB" altLang="en-US" baseline="0" dirty="0" smtClean="0"/>
            </a:br>
            <a:r>
              <a:rPr lang="en-US" sz="1200" b="0" i="0" kern="1200" dirty="0" smtClean="0">
                <a:solidFill>
                  <a:schemeClr val="tx1"/>
                </a:solidFill>
                <a:effectLst/>
                <a:latin typeface="+mn-lt"/>
                <a:ea typeface="+mn-ea"/>
                <a:cs typeface="+mn-cs"/>
                <a:hlinkClick r:id="rId3"/>
              </a:rPr>
              <a:t>http://www.checktheevidence.com/Presentations/</a:t>
            </a:r>
            <a:endParaRPr lang="en-GB" altLang="en-US" dirty="0"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2"/>
          <p:cNvSpPr>
            <a:spLocks noRot="1" noChangeArrowheads="1" noTextEdit="1"/>
          </p:cNvSpPr>
          <p:nvPr>
            <p:ph type="sldImg"/>
          </p:nvPr>
        </p:nvSpPr>
        <p:spPr bwMode="auto">
          <a:xfrm>
            <a:off x="1143000" y="685800"/>
            <a:ext cx="4572000" cy="3429000"/>
          </a:xfrm>
          <a:prstGeom prst="rect">
            <a:avLst/>
          </a:prstGeom>
          <a:no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111619" name="Rectangle 3"/>
          <p:cNvSpPr>
            <a:spLocks noGrp="1" noChangeArrowheads="1"/>
          </p:cNvSpPr>
          <p:nvPr>
            <p:ph type="body" idx="1"/>
          </p:nvPr>
        </p:nvSpPr>
        <p:spPr bwMode="auto">
          <a:xfrm>
            <a:off x="685800" y="4343400"/>
            <a:ext cx="5486400" cy="4114800"/>
          </a:xfrm>
          <a:prstGeom prst="rect">
            <a:avLst/>
          </a:prstGeom>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altLang="en-US" dirty="0" smtClean="0"/>
              <a:t>Source:</a:t>
            </a:r>
            <a:r>
              <a:rPr lang="en-GB" altLang="en-US" baseline="0" dirty="0" smtClean="0"/>
              <a:t> Andrew Johnson “Infinite energy for all”</a:t>
            </a:r>
            <a:br>
              <a:rPr lang="en-GB" altLang="en-US" baseline="0" dirty="0" smtClean="0"/>
            </a:br>
            <a:r>
              <a:rPr lang="en-US" sz="1200" b="0" i="0" kern="1200" dirty="0" smtClean="0">
                <a:solidFill>
                  <a:schemeClr val="tx1"/>
                </a:solidFill>
                <a:effectLst/>
                <a:latin typeface="+mn-lt"/>
                <a:ea typeface="+mn-ea"/>
                <a:cs typeface="+mn-cs"/>
                <a:hlinkClick r:id="rId3"/>
              </a:rPr>
              <a:t>http://www.checktheevidence.com/Presentations/</a:t>
            </a:r>
            <a:endParaRPr lang="en-GB" altLang="en-US" dirty="0" smtClean="0"/>
          </a:p>
          <a:p>
            <a:endParaRPr lang="en-GB" altLang="en-US" dirty="0"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u="none" strike="noStrike" kern="1200" dirty="0" smtClean="0">
                <a:solidFill>
                  <a:schemeClr val="tx1"/>
                </a:solidFill>
                <a:effectLst/>
                <a:latin typeface="+mn-lt"/>
                <a:ea typeface="+mn-ea"/>
                <a:cs typeface="+mn-cs"/>
                <a:hlinkClick r:id="rId3"/>
              </a:rPr>
              <a:t>Humanitarian Technology Annual Membership Drive. 2016 Fix the World.</a:t>
            </a:r>
            <a:r>
              <a:rPr lang="en-US" sz="1200" kern="1200" dirty="0" smtClean="0">
                <a:solidFill>
                  <a:schemeClr val="tx1"/>
                </a:solidFill>
                <a:effectLst/>
                <a:latin typeface="+mn-lt"/>
                <a:ea typeface="+mn-ea"/>
                <a:cs typeface="+mn-cs"/>
              </a:rPr>
              <a:t> </a:t>
            </a:r>
            <a:br>
              <a:rPr lang="en-US" sz="1200" kern="1200" dirty="0" smtClean="0">
                <a:solidFill>
                  <a:schemeClr val="tx1"/>
                </a:solidFill>
                <a:effectLst/>
                <a:latin typeface="+mn-lt"/>
                <a:ea typeface="+mn-ea"/>
                <a:cs typeface="+mn-cs"/>
              </a:rPr>
            </a:br>
            <a:r>
              <a:rPr lang="en-US" sz="1200" kern="1200" dirty="0" smtClean="0">
                <a:solidFill>
                  <a:schemeClr val="tx1"/>
                </a:solidFill>
                <a:effectLst/>
                <a:latin typeface="+mn-lt"/>
                <a:ea typeface="+mn-ea"/>
                <a:cs typeface="+mn-cs"/>
              </a:rPr>
              <a:t/>
            </a:r>
            <a:br>
              <a:rPr lang="en-US" sz="1200" kern="1200" dirty="0" smtClean="0">
                <a:solidFill>
                  <a:schemeClr val="tx1"/>
                </a:solidFill>
                <a:effectLst/>
                <a:latin typeface="+mn-lt"/>
                <a:ea typeface="+mn-ea"/>
                <a:cs typeface="+mn-cs"/>
              </a:rPr>
            </a:br>
            <a:r>
              <a:rPr lang="en-US" sz="1200" u="sng" kern="1200" dirty="0" smtClean="0">
                <a:solidFill>
                  <a:schemeClr val="tx1"/>
                </a:solidFill>
                <a:effectLst/>
                <a:latin typeface="+mn-lt"/>
                <a:ea typeface="+mn-ea"/>
                <a:cs typeface="+mn-cs"/>
                <a:hlinkClick r:id="rId3"/>
              </a:rPr>
              <a:t>https://www.youtube.com/watch?v=ji5ZJCWEV_E</a:t>
            </a:r>
            <a:endParaRPr lang="en-US" dirty="0"/>
          </a:p>
        </p:txBody>
      </p:sp>
      <p:sp>
        <p:nvSpPr>
          <p:cNvPr id="4" name="Slide Number Placeholder 3"/>
          <p:cNvSpPr>
            <a:spLocks noGrp="1"/>
          </p:cNvSpPr>
          <p:nvPr>
            <p:ph type="sldNum" sz="quarter" idx="10"/>
          </p:nvPr>
        </p:nvSpPr>
        <p:spPr/>
        <p:txBody>
          <a:bodyPr/>
          <a:lstStyle/>
          <a:p>
            <a:fld id="{3AE7BC1D-D704-4942-816F-FCABB0559720}" type="slidenum">
              <a:rPr lang="en-US" smtClean="0"/>
              <a:t>28</a:t>
            </a:fld>
            <a:endParaRPr lang="en-US"/>
          </a:p>
        </p:txBody>
      </p:sp>
    </p:spTree>
    <p:extLst>
      <p:ext uri="{BB962C8B-B14F-4D97-AF65-F5344CB8AC3E}">
        <p14:creationId xmlns:p14="http://schemas.microsoft.com/office/powerpoint/2010/main" val="409477707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p:cNvSpPr>
            <a:spLocks noGrp="1" noChangeArrowheads="1"/>
          </p:cNvSpPr>
          <p:nvPr>
            <p:ph type="sldNum"/>
          </p:nvPr>
        </p:nvSpPr>
        <p:spPr>
          <a:ln/>
        </p:spPr>
        <p:txBody>
          <a:bodyPr/>
          <a:lstStyle/>
          <a:p>
            <a:fld id="{AE4BCC99-510E-49CD-ACB7-5A3E844D290A}" type="slidenum">
              <a:rPr lang="en-US" altLang="en-US"/>
              <a:pPr/>
              <a:t>29</a:t>
            </a:fld>
            <a:endParaRPr lang="en-US" altLang="en-US"/>
          </a:p>
        </p:txBody>
      </p:sp>
      <p:sp>
        <p:nvSpPr>
          <p:cNvPr id="23553" name="Rectangle 1"/>
          <p:cNvSpPr txBox="1">
            <a:spLocks noChangeArrowheads="1"/>
          </p:cNvSpPr>
          <p:nvPr>
            <p:ph type="sldImg"/>
          </p:nvPr>
        </p:nvSpPr>
        <p:spPr bwMode="auto">
          <a:xfrm>
            <a:off x="1143000" y="693738"/>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23554" name="Rectangle 2"/>
          <p:cNvSpPr txBox="1">
            <a:spLocks noChangeArrowheads="1"/>
          </p:cNvSpPr>
          <p:nvPr>
            <p:ph type="body" idx="1"/>
          </p:nvPr>
        </p:nvSpPr>
        <p:spPr bwMode="auto">
          <a:xfrm>
            <a:off x="686360" y="4342535"/>
            <a:ext cx="5486681" cy="4114511"/>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p:cNvSpPr>
            <a:spLocks noGrp="1" noChangeArrowheads="1"/>
          </p:cNvSpPr>
          <p:nvPr>
            <p:ph type="sldNum"/>
          </p:nvPr>
        </p:nvSpPr>
        <p:spPr>
          <a:ln/>
        </p:spPr>
        <p:txBody>
          <a:bodyPr/>
          <a:lstStyle/>
          <a:p>
            <a:fld id="{FF3A90AA-0AEF-4842-B0A7-44B19CDB144F}" type="slidenum">
              <a:rPr lang="en-US" altLang="en-US"/>
              <a:pPr/>
              <a:t>30</a:t>
            </a:fld>
            <a:endParaRPr lang="en-US" altLang="en-US"/>
          </a:p>
        </p:txBody>
      </p:sp>
      <p:sp>
        <p:nvSpPr>
          <p:cNvPr id="24577" name="Rectangle 1"/>
          <p:cNvSpPr txBox="1">
            <a:spLocks noChangeArrowheads="1"/>
          </p:cNvSpPr>
          <p:nvPr>
            <p:ph type="sldImg"/>
          </p:nvPr>
        </p:nvSpPr>
        <p:spPr bwMode="auto">
          <a:xfrm>
            <a:off x="1143000" y="693738"/>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24578" name="Rectangle 2"/>
          <p:cNvSpPr txBox="1">
            <a:spLocks noChangeArrowheads="1"/>
          </p:cNvSpPr>
          <p:nvPr>
            <p:ph type="body" idx="1"/>
          </p:nvPr>
        </p:nvSpPr>
        <p:spPr bwMode="auto">
          <a:xfrm>
            <a:off x="686360" y="4342535"/>
            <a:ext cx="5486681" cy="4114511"/>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p:cNvSpPr>
            <a:spLocks noGrp="1" noChangeArrowheads="1"/>
          </p:cNvSpPr>
          <p:nvPr>
            <p:ph type="sldNum"/>
          </p:nvPr>
        </p:nvSpPr>
        <p:spPr>
          <a:ln/>
        </p:spPr>
        <p:txBody>
          <a:bodyPr/>
          <a:lstStyle/>
          <a:p>
            <a:fld id="{E627B967-8F73-4944-B996-1AE56876B32F}" type="slidenum">
              <a:rPr lang="en-US" altLang="en-US"/>
              <a:pPr/>
              <a:t>31</a:t>
            </a:fld>
            <a:endParaRPr lang="en-US" altLang="en-US"/>
          </a:p>
        </p:txBody>
      </p:sp>
      <p:sp>
        <p:nvSpPr>
          <p:cNvPr id="25601" name="Rectangle 1"/>
          <p:cNvSpPr txBox="1">
            <a:spLocks noChangeArrowheads="1"/>
          </p:cNvSpPr>
          <p:nvPr>
            <p:ph type="sldImg"/>
          </p:nvPr>
        </p:nvSpPr>
        <p:spPr bwMode="auto">
          <a:xfrm>
            <a:off x="1143000" y="693738"/>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25602" name="Rectangle 2"/>
          <p:cNvSpPr txBox="1">
            <a:spLocks noChangeArrowheads="1"/>
          </p:cNvSpPr>
          <p:nvPr>
            <p:ph type="body" idx="1"/>
          </p:nvPr>
        </p:nvSpPr>
        <p:spPr bwMode="auto">
          <a:xfrm>
            <a:off x="686360" y="4342535"/>
            <a:ext cx="5486681" cy="4114511"/>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p:cNvSpPr>
            <a:spLocks noGrp="1" noChangeArrowheads="1"/>
          </p:cNvSpPr>
          <p:nvPr>
            <p:ph type="sldNum"/>
          </p:nvPr>
        </p:nvSpPr>
        <p:spPr>
          <a:ln/>
        </p:spPr>
        <p:txBody>
          <a:bodyPr/>
          <a:lstStyle/>
          <a:p>
            <a:fld id="{5BA91BBC-531F-4DC0-A910-D9A1F09D6ED7}" type="slidenum">
              <a:rPr lang="en-US" altLang="en-US"/>
              <a:pPr/>
              <a:t>32</a:t>
            </a:fld>
            <a:endParaRPr lang="en-US" altLang="en-US"/>
          </a:p>
        </p:txBody>
      </p:sp>
      <p:sp>
        <p:nvSpPr>
          <p:cNvPr id="26625" name="Rectangle 1"/>
          <p:cNvSpPr txBox="1">
            <a:spLocks noChangeArrowheads="1"/>
          </p:cNvSpPr>
          <p:nvPr>
            <p:ph type="sldImg"/>
          </p:nvPr>
        </p:nvSpPr>
        <p:spPr bwMode="auto">
          <a:xfrm>
            <a:off x="1143000" y="693738"/>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26626" name="Rectangle 2"/>
          <p:cNvSpPr txBox="1">
            <a:spLocks noChangeArrowheads="1"/>
          </p:cNvSpPr>
          <p:nvPr>
            <p:ph type="body" idx="1"/>
          </p:nvPr>
        </p:nvSpPr>
        <p:spPr bwMode="auto">
          <a:xfrm>
            <a:off x="686360" y="4342535"/>
            <a:ext cx="5486681" cy="4114511"/>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p:cNvSpPr>
            <a:spLocks noGrp="1" noChangeArrowheads="1"/>
          </p:cNvSpPr>
          <p:nvPr>
            <p:ph type="sldNum"/>
          </p:nvPr>
        </p:nvSpPr>
        <p:spPr>
          <a:ln/>
        </p:spPr>
        <p:txBody>
          <a:bodyPr/>
          <a:lstStyle/>
          <a:p>
            <a:fld id="{4284894F-5003-4505-95D9-BF583062D0BA}" type="slidenum">
              <a:rPr lang="en-US" altLang="en-US"/>
              <a:pPr/>
              <a:t>33</a:t>
            </a:fld>
            <a:endParaRPr lang="en-US" altLang="en-US"/>
          </a:p>
        </p:txBody>
      </p:sp>
      <p:sp>
        <p:nvSpPr>
          <p:cNvPr id="27649" name="Rectangle 1"/>
          <p:cNvSpPr txBox="1">
            <a:spLocks noChangeArrowheads="1"/>
          </p:cNvSpPr>
          <p:nvPr>
            <p:ph type="sldImg"/>
          </p:nvPr>
        </p:nvSpPr>
        <p:spPr bwMode="auto">
          <a:xfrm>
            <a:off x="1143000" y="693738"/>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27650" name="Rectangle 2"/>
          <p:cNvSpPr txBox="1">
            <a:spLocks noChangeArrowheads="1"/>
          </p:cNvSpPr>
          <p:nvPr>
            <p:ph type="body" idx="1"/>
          </p:nvPr>
        </p:nvSpPr>
        <p:spPr bwMode="auto">
          <a:xfrm>
            <a:off x="686360" y="4342535"/>
            <a:ext cx="5486681" cy="4114511"/>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7"/>
          <p:cNvSpPr>
            <a:spLocks noGrp="1" noChangeArrowheads="1"/>
          </p:cNvSpPr>
          <p:nvPr>
            <p:ph type="sldNum"/>
          </p:nvPr>
        </p:nvSpPr>
        <p:spPr>
          <a:ln/>
        </p:spPr>
        <p:txBody>
          <a:bodyPr/>
          <a:lstStyle/>
          <a:p>
            <a:fld id="{AFCC7815-4FBE-43EA-B5B8-D51AABC2E0E4}" type="slidenum">
              <a:rPr lang="en-US" altLang="en-US"/>
              <a:pPr/>
              <a:t>34</a:t>
            </a:fld>
            <a:endParaRPr lang="en-US" altLang="en-US"/>
          </a:p>
        </p:txBody>
      </p:sp>
      <p:sp>
        <p:nvSpPr>
          <p:cNvPr id="30721" name="Rectangle 1"/>
          <p:cNvSpPr txBox="1">
            <a:spLocks noChangeArrowheads="1"/>
          </p:cNvSpPr>
          <p:nvPr>
            <p:ph type="sldImg"/>
          </p:nvPr>
        </p:nvSpPr>
        <p:spPr bwMode="auto">
          <a:xfrm>
            <a:off x="1143000" y="693738"/>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30722" name="Rectangle 2"/>
          <p:cNvSpPr txBox="1">
            <a:spLocks noChangeArrowheads="1"/>
          </p:cNvSpPr>
          <p:nvPr>
            <p:ph type="body" idx="1"/>
          </p:nvPr>
        </p:nvSpPr>
        <p:spPr bwMode="auto">
          <a:xfrm>
            <a:off x="686360" y="4342535"/>
            <a:ext cx="5486681" cy="4114511"/>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p:cNvSpPr>
            <a:spLocks noGrp="1" noChangeArrowheads="1"/>
          </p:cNvSpPr>
          <p:nvPr>
            <p:ph type="sldNum"/>
          </p:nvPr>
        </p:nvSpPr>
        <p:spPr>
          <a:ln/>
        </p:spPr>
        <p:txBody>
          <a:bodyPr/>
          <a:lstStyle/>
          <a:p>
            <a:fld id="{B777B204-FFC5-4817-8509-002A507C9662}" type="slidenum">
              <a:rPr lang="en-US" altLang="en-US"/>
              <a:pPr/>
              <a:t>3</a:t>
            </a:fld>
            <a:endParaRPr lang="en-US" altLang="en-US"/>
          </a:p>
        </p:txBody>
      </p:sp>
      <p:sp>
        <p:nvSpPr>
          <p:cNvPr id="16385" name="Rectangle 1"/>
          <p:cNvSpPr txBox="1">
            <a:spLocks noChangeArrowheads="1"/>
          </p:cNvSpPr>
          <p:nvPr>
            <p:ph type="sldImg"/>
          </p:nvPr>
        </p:nvSpPr>
        <p:spPr bwMode="auto">
          <a:xfrm>
            <a:off x="1143000" y="693738"/>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6386" name="Rectangle 2"/>
          <p:cNvSpPr txBox="1">
            <a:spLocks noChangeArrowheads="1"/>
          </p:cNvSpPr>
          <p:nvPr>
            <p:ph type="body" idx="1"/>
          </p:nvPr>
        </p:nvSpPr>
        <p:spPr bwMode="auto">
          <a:xfrm>
            <a:off x="686360" y="4342535"/>
            <a:ext cx="5486681" cy="4114511"/>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7"/>
          <p:cNvSpPr>
            <a:spLocks noGrp="1" noChangeArrowheads="1"/>
          </p:cNvSpPr>
          <p:nvPr>
            <p:ph type="sldNum"/>
          </p:nvPr>
        </p:nvSpPr>
        <p:spPr>
          <a:ln/>
        </p:spPr>
        <p:txBody>
          <a:bodyPr/>
          <a:lstStyle/>
          <a:p>
            <a:fld id="{6B96DA72-C5B1-40AD-981B-D5F32C4E5551}" type="slidenum">
              <a:rPr lang="en-US" altLang="en-US"/>
              <a:pPr/>
              <a:t>35</a:t>
            </a:fld>
            <a:endParaRPr lang="en-US" altLang="en-US"/>
          </a:p>
        </p:txBody>
      </p:sp>
      <p:sp>
        <p:nvSpPr>
          <p:cNvPr id="31745" name="Rectangle 1"/>
          <p:cNvSpPr txBox="1">
            <a:spLocks noChangeArrowheads="1"/>
          </p:cNvSpPr>
          <p:nvPr>
            <p:ph type="sldImg"/>
          </p:nvPr>
        </p:nvSpPr>
        <p:spPr bwMode="auto">
          <a:xfrm>
            <a:off x="1143000" y="693738"/>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31746" name="Rectangle 2"/>
          <p:cNvSpPr txBox="1">
            <a:spLocks noChangeArrowheads="1"/>
          </p:cNvSpPr>
          <p:nvPr>
            <p:ph type="body" idx="1"/>
          </p:nvPr>
        </p:nvSpPr>
        <p:spPr bwMode="auto">
          <a:xfrm>
            <a:off x="686360" y="4342535"/>
            <a:ext cx="5486681" cy="4114511"/>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http://shop.spreadshirt.com/ConsciousConsumerNetwork/</a:t>
            </a:r>
            <a:endParaRPr lang="en-US" dirty="0"/>
          </a:p>
        </p:txBody>
      </p:sp>
      <p:sp>
        <p:nvSpPr>
          <p:cNvPr id="4" name="Slide Number Placeholder 3"/>
          <p:cNvSpPr>
            <a:spLocks noGrp="1"/>
          </p:cNvSpPr>
          <p:nvPr>
            <p:ph type="sldNum" sz="quarter" idx="10"/>
          </p:nvPr>
        </p:nvSpPr>
        <p:spPr/>
        <p:txBody>
          <a:bodyPr/>
          <a:lstStyle/>
          <a:p>
            <a:fld id="{3AE7BC1D-D704-4942-816F-FCABB0559720}" type="slidenum">
              <a:rPr lang="en-US" smtClean="0"/>
              <a:t>36</a:t>
            </a:fld>
            <a:endParaRPr lang="en-US"/>
          </a:p>
        </p:txBody>
      </p:sp>
    </p:spTree>
    <p:extLst>
      <p:ext uri="{BB962C8B-B14F-4D97-AF65-F5344CB8AC3E}">
        <p14:creationId xmlns:p14="http://schemas.microsoft.com/office/powerpoint/2010/main" val="409477707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p:cNvSpPr>
            <a:spLocks noGrp="1" noChangeArrowheads="1"/>
          </p:cNvSpPr>
          <p:nvPr>
            <p:ph type="sldNum"/>
          </p:nvPr>
        </p:nvSpPr>
        <p:spPr>
          <a:ln/>
        </p:spPr>
        <p:txBody>
          <a:bodyPr/>
          <a:lstStyle/>
          <a:p>
            <a:fld id="{71D3F243-A231-42CC-BEAE-2F9F1C40A7A4}" type="slidenum">
              <a:rPr lang="en-US" altLang="en-US"/>
              <a:pPr/>
              <a:t>4</a:t>
            </a:fld>
            <a:endParaRPr lang="en-US" altLang="en-US"/>
          </a:p>
        </p:txBody>
      </p:sp>
      <p:sp>
        <p:nvSpPr>
          <p:cNvPr id="18433" name="Rectangle 1"/>
          <p:cNvSpPr txBox="1">
            <a:spLocks noChangeArrowheads="1"/>
          </p:cNvSpPr>
          <p:nvPr>
            <p:ph type="sldImg"/>
          </p:nvPr>
        </p:nvSpPr>
        <p:spPr bwMode="auto">
          <a:xfrm>
            <a:off x="1143000" y="693738"/>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8434" name="Rectangle 2"/>
          <p:cNvSpPr txBox="1">
            <a:spLocks noChangeArrowheads="1"/>
          </p:cNvSpPr>
          <p:nvPr>
            <p:ph type="body" idx="1"/>
          </p:nvPr>
        </p:nvSpPr>
        <p:spPr bwMode="auto">
          <a:xfrm>
            <a:off x="686360" y="4342535"/>
            <a:ext cx="5486681" cy="4114511"/>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p:cNvSpPr>
            <a:spLocks noGrp="1" noChangeArrowheads="1"/>
          </p:cNvSpPr>
          <p:nvPr>
            <p:ph type="sldNum"/>
          </p:nvPr>
        </p:nvSpPr>
        <p:spPr>
          <a:ln/>
        </p:spPr>
        <p:txBody>
          <a:bodyPr/>
          <a:lstStyle/>
          <a:p>
            <a:fld id="{4A9D7633-2776-48E8-9230-A574517849F7}" type="slidenum">
              <a:rPr lang="en-US" altLang="en-US"/>
              <a:pPr/>
              <a:t>5</a:t>
            </a:fld>
            <a:endParaRPr lang="en-US" altLang="en-US"/>
          </a:p>
        </p:txBody>
      </p:sp>
      <p:sp>
        <p:nvSpPr>
          <p:cNvPr id="19457" name="Rectangle 1"/>
          <p:cNvSpPr txBox="1">
            <a:spLocks noChangeArrowheads="1"/>
          </p:cNvSpPr>
          <p:nvPr>
            <p:ph type="sldImg"/>
          </p:nvPr>
        </p:nvSpPr>
        <p:spPr bwMode="auto">
          <a:xfrm>
            <a:off x="1143000" y="693738"/>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9458" name="Rectangle 2"/>
          <p:cNvSpPr txBox="1">
            <a:spLocks noChangeArrowheads="1"/>
          </p:cNvSpPr>
          <p:nvPr>
            <p:ph type="body" idx="1"/>
          </p:nvPr>
        </p:nvSpPr>
        <p:spPr bwMode="auto">
          <a:xfrm>
            <a:off x="686360" y="4342535"/>
            <a:ext cx="5486681" cy="4114511"/>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p:cNvSpPr>
            <a:spLocks noGrp="1" noChangeArrowheads="1"/>
          </p:cNvSpPr>
          <p:nvPr>
            <p:ph type="sldNum"/>
          </p:nvPr>
        </p:nvSpPr>
        <p:spPr>
          <a:ln/>
        </p:spPr>
        <p:txBody>
          <a:bodyPr/>
          <a:lstStyle/>
          <a:p>
            <a:fld id="{157C9BF4-3F9F-4D3B-945E-51BEDFB28B95}" type="slidenum">
              <a:rPr lang="en-US" altLang="en-US"/>
              <a:pPr/>
              <a:t>6</a:t>
            </a:fld>
            <a:endParaRPr lang="en-US" altLang="en-US"/>
          </a:p>
        </p:txBody>
      </p:sp>
      <p:sp>
        <p:nvSpPr>
          <p:cNvPr id="20481" name="Rectangle 1"/>
          <p:cNvSpPr txBox="1">
            <a:spLocks noChangeArrowheads="1"/>
          </p:cNvSpPr>
          <p:nvPr>
            <p:ph type="sldImg"/>
          </p:nvPr>
        </p:nvSpPr>
        <p:spPr bwMode="auto">
          <a:xfrm>
            <a:off x="1143000" y="693738"/>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20482" name="Rectangle 2"/>
          <p:cNvSpPr txBox="1">
            <a:spLocks noChangeArrowheads="1"/>
          </p:cNvSpPr>
          <p:nvPr>
            <p:ph type="body" idx="1"/>
          </p:nvPr>
        </p:nvSpPr>
        <p:spPr bwMode="auto">
          <a:xfrm>
            <a:off x="686360" y="4342535"/>
            <a:ext cx="5486681" cy="4114511"/>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p:cNvSpPr>
            <a:spLocks noGrp="1" noChangeArrowheads="1"/>
          </p:cNvSpPr>
          <p:nvPr>
            <p:ph type="sldNum"/>
          </p:nvPr>
        </p:nvSpPr>
        <p:spPr>
          <a:ln/>
        </p:spPr>
        <p:txBody>
          <a:bodyPr/>
          <a:lstStyle/>
          <a:p>
            <a:fld id="{3F702906-710B-42BD-B15D-8DBBED684B38}" type="slidenum">
              <a:rPr lang="en-US" altLang="en-US"/>
              <a:pPr/>
              <a:t>7</a:t>
            </a:fld>
            <a:endParaRPr lang="en-US" altLang="en-US"/>
          </a:p>
        </p:txBody>
      </p:sp>
      <p:sp>
        <p:nvSpPr>
          <p:cNvPr id="21505" name="Rectangle 1"/>
          <p:cNvSpPr txBox="1">
            <a:spLocks noChangeArrowheads="1"/>
          </p:cNvSpPr>
          <p:nvPr>
            <p:ph type="sldImg"/>
          </p:nvPr>
        </p:nvSpPr>
        <p:spPr bwMode="auto">
          <a:xfrm>
            <a:off x="1143000" y="693738"/>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21506" name="Rectangle 2"/>
          <p:cNvSpPr txBox="1">
            <a:spLocks noChangeArrowheads="1"/>
          </p:cNvSpPr>
          <p:nvPr>
            <p:ph type="body" idx="1"/>
          </p:nvPr>
        </p:nvSpPr>
        <p:spPr bwMode="auto">
          <a:xfrm>
            <a:off x="686360" y="4342535"/>
            <a:ext cx="5486681" cy="4114511"/>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p:cNvSpPr>
            <a:spLocks noGrp="1" noChangeArrowheads="1"/>
          </p:cNvSpPr>
          <p:nvPr>
            <p:ph type="sldNum"/>
          </p:nvPr>
        </p:nvSpPr>
        <p:spPr>
          <a:ln/>
        </p:spPr>
        <p:txBody>
          <a:bodyPr/>
          <a:lstStyle/>
          <a:p>
            <a:fld id="{68599B89-E502-4A9F-94F3-504AAC7D74C7}" type="slidenum">
              <a:rPr lang="en-US" altLang="en-US"/>
              <a:pPr/>
              <a:t>8</a:t>
            </a:fld>
            <a:endParaRPr lang="en-US" altLang="en-US"/>
          </a:p>
        </p:txBody>
      </p:sp>
      <p:sp>
        <p:nvSpPr>
          <p:cNvPr id="22529" name="Rectangle 1"/>
          <p:cNvSpPr txBox="1">
            <a:spLocks noChangeArrowheads="1"/>
          </p:cNvSpPr>
          <p:nvPr>
            <p:ph type="sldImg"/>
          </p:nvPr>
        </p:nvSpPr>
        <p:spPr bwMode="auto">
          <a:xfrm>
            <a:off x="1143000" y="693738"/>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22530" name="Rectangle 2"/>
          <p:cNvSpPr txBox="1">
            <a:spLocks noChangeArrowheads="1"/>
          </p:cNvSpPr>
          <p:nvPr>
            <p:ph type="body" idx="1"/>
          </p:nvPr>
        </p:nvSpPr>
        <p:spPr bwMode="auto">
          <a:xfrm>
            <a:off x="686360" y="4342535"/>
            <a:ext cx="5486681" cy="4114511"/>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QEG Build Manual </a:t>
            </a:r>
            <a:br>
              <a:rPr lang="en-US" sz="1200" kern="1200" dirty="0" smtClean="0">
                <a:solidFill>
                  <a:schemeClr val="tx1"/>
                </a:solidFill>
                <a:effectLst/>
                <a:latin typeface="+mn-lt"/>
                <a:ea typeface="+mn-ea"/>
                <a:cs typeface="+mn-cs"/>
              </a:rPr>
            </a:br>
            <a:r>
              <a:rPr lang="en-US" sz="1200" kern="1200" dirty="0" smtClean="0">
                <a:solidFill>
                  <a:schemeClr val="tx1"/>
                </a:solidFill>
                <a:effectLst/>
                <a:latin typeface="+mn-lt"/>
                <a:ea typeface="+mn-ea"/>
                <a:cs typeface="+mn-cs"/>
              </a:rPr>
              <a:t>4:45</a:t>
            </a:r>
            <a:br>
              <a:rPr lang="en-US" sz="1200" kern="1200" dirty="0" smtClean="0">
                <a:solidFill>
                  <a:schemeClr val="tx1"/>
                </a:solidFill>
                <a:effectLst/>
                <a:latin typeface="+mn-lt"/>
                <a:ea typeface="+mn-ea"/>
                <a:cs typeface="+mn-cs"/>
              </a:rPr>
            </a:br>
            <a:r>
              <a:rPr lang="en-US" sz="1200" u="sng" kern="1200" dirty="0" smtClean="0">
                <a:solidFill>
                  <a:schemeClr val="tx1"/>
                </a:solidFill>
                <a:effectLst/>
                <a:latin typeface="+mn-lt"/>
                <a:ea typeface="+mn-ea"/>
                <a:cs typeface="+mn-cs"/>
                <a:hlinkClick r:id="rId3"/>
              </a:rPr>
              <a:t>https://www.youtube.com/watch?v=Tp8SPMLxQh4</a:t>
            </a:r>
            <a:r>
              <a:rPr lang="en-US" sz="1200" kern="1200" dirty="0" smtClean="0">
                <a:solidFill>
                  <a:schemeClr val="tx1"/>
                </a:solidFill>
                <a:effectLst/>
                <a:latin typeface="+mn-lt"/>
                <a:ea typeface="+mn-ea"/>
                <a:cs typeface="+mn-cs"/>
              </a:rPr>
              <a:t> </a:t>
            </a:r>
            <a:endParaRPr lang="en-US" dirty="0"/>
          </a:p>
        </p:txBody>
      </p:sp>
      <p:sp>
        <p:nvSpPr>
          <p:cNvPr id="4" name="Slide Number Placeholder 3"/>
          <p:cNvSpPr>
            <a:spLocks noGrp="1"/>
          </p:cNvSpPr>
          <p:nvPr>
            <p:ph type="sldNum" sz="quarter" idx="10"/>
          </p:nvPr>
        </p:nvSpPr>
        <p:spPr/>
        <p:txBody>
          <a:bodyPr/>
          <a:lstStyle/>
          <a:p>
            <a:fld id="{3AE7BC1D-D704-4942-816F-FCABB0559720}" type="slidenum">
              <a:rPr lang="en-US" smtClean="0"/>
              <a:t>9</a:t>
            </a:fld>
            <a:endParaRPr lang="en-US"/>
          </a:p>
        </p:txBody>
      </p:sp>
    </p:spTree>
    <p:extLst>
      <p:ext uri="{BB962C8B-B14F-4D97-AF65-F5344CB8AC3E}">
        <p14:creationId xmlns:p14="http://schemas.microsoft.com/office/powerpoint/2010/main" val="409477707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9B8D6956-3A27-4CB3-88B4-C04D927BFC27}" type="datetimeFigureOut">
              <a:rPr lang="en-US" smtClean="0"/>
              <a:t>2/15/2016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F952E92-D425-4C49-84EE-1683580ED3EB}" type="slidenum">
              <a:rPr lang="en-US" smtClean="0"/>
              <a:t>‹#›</a:t>
            </a:fld>
            <a:endParaRPr lang="en-US"/>
          </a:p>
        </p:txBody>
      </p:sp>
    </p:spTree>
    <p:extLst>
      <p:ext uri="{BB962C8B-B14F-4D97-AF65-F5344CB8AC3E}">
        <p14:creationId xmlns:p14="http://schemas.microsoft.com/office/powerpoint/2010/main" val="410015439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B8D6956-3A27-4CB3-88B4-C04D927BFC27}" type="datetimeFigureOut">
              <a:rPr lang="en-US" smtClean="0"/>
              <a:t>2/15/2016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F952E92-D425-4C49-84EE-1683580ED3EB}" type="slidenum">
              <a:rPr lang="en-US" smtClean="0"/>
              <a:t>‹#›</a:t>
            </a:fld>
            <a:endParaRPr lang="en-US"/>
          </a:p>
        </p:txBody>
      </p:sp>
    </p:spTree>
    <p:extLst>
      <p:ext uri="{BB962C8B-B14F-4D97-AF65-F5344CB8AC3E}">
        <p14:creationId xmlns:p14="http://schemas.microsoft.com/office/powerpoint/2010/main" val="309166094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B8D6956-3A27-4CB3-88B4-C04D927BFC27}" type="datetimeFigureOut">
              <a:rPr lang="en-US" smtClean="0"/>
              <a:t>2/15/2016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F952E92-D425-4C49-84EE-1683580ED3EB}" type="slidenum">
              <a:rPr lang="en-US" smtClean="0"/>
              <a:t>‹#›</a:t>
            </a:fld>
            <a:endParaRPr lang="en-US"/>
          </a:p>
        </p:txBody>
      </p:sp>
    </p:spTree>
    <p:extLst>
      <p:ext uri="{BB962C8B-B14F-4D97-AF65-F5344CB8AC3E}">
        <p14:creationId xmlns:p14="http://schemas.microsoft.com/office/powerpoint/2010/main" val="261374161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685800" y="2130425"/>
            <a:ext cx="7770813" cy="1468438"/>
          </a:xfrm>
        </p:spPr>
        <p:txBody>
          <a:bodyPr/>
          <a:lstStyle/>
          <a:p>
            <a:r>
              <a:rPr lang="en-US" smtClean="0"/>
              <a:t>Click to edit Master title style</a:t>
            </a:r>
            <a:endParaRPr lang="en-US"/>
          </a:p>
        </p:txBody>
      </p:sp>
      <p:sp>
        <p:nvSpPr>
          <p:cNvPr id="3" name="Date Placeholder 2"/>
          <p:cNvSpPr>
            <a:spLocks noGrp="1"/>
          </p:cNvSpPr>
          <p:nvPr>
            <p:ph type="dt" idx="10"/>
          </p:nvPr>
        </p:nvSpPr>
        <p:spPr>
          <a:xfrm>
            <a:off x="457200" y="6356350"/>
            <a:ext cx="2132013" cy="363538"/>
          </a:xfrm>
        </p:spPr>
        <p:txBody>
          <a:bodyPr/>
          <a:lstStyle>
            <a:lvl1pPr>
              <a:defRPr/>
            </a:lvl1pPr>
          </a:lstStyle>
          <a:p>
            <a:r>
              <a:rPr lang="en-US" altLang="en-US"/>
              <a:t>2/15/16</a:t>
            </a:r>
          </a:p>
        </p:txBody>
      </p:sp>
      <p:sp>
        <p:nvSpPr>
          <p:cNvPr id="4" name="Slide Number Placeholder 3"/>
          <p:cNvSpPr>
            <a:spLocks noGrp="1"/>
          </p:cNvSpPr>
          <p:nvPr>
            <p:ph type="sldNum" idx="11"/>
          </p:nvPr>
        </p:nvSpPr>
        <p:spPr>
          <a:xfrm>
            <a:off x="6553200" y="6356350"/>
            <a:ext cx="2132013" cy="363538"/>
          </a:xfrm>
        </p:spPr>
        <p:txBody>
          <a:bodyPr/>
          <a:lstStyle>
            <a:lvl1pPr>
              <a:defRPr/>
            </a:lvl1pPr>
          </a:lstStyle>
          <a:p>
            <a:fld id="{18D849DA-3203-480C-884E-EF13B248F968}" type="slidenum">
              <a:rPr lang="en-US" altLang="en-US"/>
              <a:pPr/>
              <a:t>‹#›</a:t>
            </a:fld>
            <a:endParaRPr lang="en-US" altLang="en-US"/>
          </a:p>
        </p:txBody>
      </p:sp>
    </p:spTree>
    <p:extLst>
      <p:ext uri="{BB962C8B-B14F-4D97-AF65-F5344CB8AC3E}">
        <p14:creationId xmlns:p14="http://schemas.microsoft.com/office/powerpoint/2010/main" val="25096914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fourObj">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457200" y="274638"/>
            <a:ext cx="8226425" cy="1139825"/>
          </a:xfr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457200" y="1600200"/>
            <a:ext cx="4037013" cy="2184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6613" y="1600200"/>
            <a:ext cx="4037012" cy="2184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57200" y="3937000"/>
            <a:ext cx="4037013"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6613" y="3937000"/>
            <a:ext cx="4037012"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idx="10"/>
          </p:nvPr>
        </p:nvSpPr>
        <p:spPr>
          <a:xfrm>
            <a:off x="457200" y="6356350"/>
            <a:ext cx="2130425" cy="361950"/>
          </a:xfrm>
        </p:spPr>
        <p:txBody>
          <a:bodyPr/>
          <a:lstStyle>
            <a:lvl1pPr>
              <a:defRPr/>
            </a:lvl1pPr>
          </a:lstStyle>
          <a:p>
            <a:r>
              <a:rPr lang="en-US" altLang="en-US"/>
              <a:t>2/15/16</a:t>
            </a:r>
          </a:p>
        </p:txBody>
      </p:sp>
      <p:sp>
        <p:nvSpPr>
          <p:cNvPr id="8" name="Slide Number Placeholder 7"/>
          <p:cNvSpPr>
            <a:spLocks noGrp="1"/>
          </p:cNvSpPr>
          <p:nvPr>
            <p:ph type="sldNum" idx="11"/>
          </p:nvPr>
        </p:nvSpPr>
        <p:spPr>
          <a:xfrm>
            <a:off x="6553200" y="6356350"/>
            <a:ext cx="2130425" cy="361950"/>
          </a:xfrm>
        </p:spPr>
        <p:txBody>
          <a:bodyPr/>
          <a:lstStyle>
            <a:lvl1pPr>
              <a:defRPr/>
            </a:lvl1pPr>
          </a:lstStyle>
          <a:p>
            <a:fld id="{84E5D456-78DB-4365-A2F4-B33055017F41}" type="slidenum">
              <a:rPr lang="en-US" altLang="en-US"/>
              <a:pPr/>
              <a:t>‹#›</a:t>
            </a:fld>
            <a:endParaRPr lang="en-US" altLang="en-US"/>
          </a:p>
        </p:txBody>
      </p:sp>
    </p:spTree>
    <p:extLst>
      <p:ext uri="{BB962C8B-B14F-4D97-AF65-F5344CB8AC3E}">
        <p14:creationId xmlns:p14="http://schemas.microsoft.com/office/powerpoint/2010/main" val="10721124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B8D6956-3A27-4CB3-88B4-C04D927BFC27}" type="datetimeFigureOut">
              <a:rPr lang="en-US" smtClean="0"/>
              <a:t>2/15/2016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F952E92-D425-4C49-84EE-1683580ED3EB}" type="slidenum">
              <a:rPr lang="en-US" smtClean="0"/>
              <a:t>‹#›</a:t>
            </a:fld>
            <a:endParaRPr lang="en-US"/>
          </a:p>
        </p:txBody>
      </p:sp>
    </p:spTree>
    <p:extLst>
      <p:ext uri="{BB962C8B-B14F-4D97-AF65-F5344CB8AC3E}">
        <p14:creationId xmlns:p14="http://schemas.microsoft.com/office/powerpoint/2010/main" val="196914616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B8D6956-3A27-4CB3-88B4-C04D927BFC27}" type="datetimeFigureOut">
              <a:rPr lang="en-US" smtClean="0"/>
              <a:t>2/15/2016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F952E92-D425-4C49-84EE-1683580ED3EB}" type="slidenum">
              <a:rPr lang="en-US" smtClean="0"/>
              <a:t>‹#›</a:t>
            </a:fld>
            <a:endParaRPr lang="en-US"/>
          </a:p>
        </p:txBody>
      </p:sp>
    </p:spTree>
    <p:extLst>
      <p:ext uri="{BB962C8B-B14F-4D97-AF65-F5344CB8AC3E}">
        <p14:creationId xmlns:p14="http://schemas.microsoft.com/office/powerpoint/2010/main" val="76482256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9B8D6956-3A27-4CB3-88B4-C04D927BFC27}" type="datetimeFigureOut">
              <a:rPr lang="en-US" smtClean="0"/>
              <a:t>2/15/2016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F952E92-D425-4C49-84EE-1683580ED3EB}" type="slidenum">
              <a:rPr lang="en-US" smtClean="0"/>
              <a:t>‹#›</a:t>
            </a:fld>
            <a:endParaRPr lang="en-US"/>
          </a:p>
        </p:txBody>
      </p:sp>
    </p:spTree>
    <p:extLst>
      <p:ext uri="{BB962C8B-B14F-4D97-AF65-F5344CB8AC3E}">
        <p14:creationId xmlns:p14="http://schemas.microsoft.com/office/powerpoint/2010/main" val="159444217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9B8D6956-3A27-4CB3-88B4-C04D927BFC27}" type="datetimeFigureOut">
              <a:rPr lang="en-US" smtClean="0"/>
              <a:t>2/15/2016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F952E92-D425-4C49-84EE-1683580ED3EB}" type="slidenum">
              <a:rPr lang="en-US" smtClean="0"/>
              <a:t>‹#›</a:t>
            </a:fld>
            <a:endParaRPr lang="en-US"/>
          </a:p>
        </p:txBody>
      </p:sp>
    </p:spTree>
    <p:extLst>
      <p:ext uri="{BB962C8B-B14F-4D97-AF65-F5344CB8AC3E}">
        <p14:creationId xmlns:p14="http://schemas.microsoft.com/office/powerpoint/2010/main" val="39128258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B8D6956-3A27-4CB3-88B4-C04D927BFC27}" type="datetimeFigureOut">
              <a:rPr lang="en-US" smtClean="0"/>
              <a:t>2/15/2016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F952E92-D425-4C49-84EE-1683580ED3EB}" type="slidenum">
              <a:rPr lang="en-US" smtClean="0"/>
              <a:t>‹#›</a:t>
            </a:fld>
            <a:endParaRPr lang="en-US"/>
          </a:p>
        </p:txBody>
      </p:sp>
    </p:spTree>
    <p:extLst>
      <p:ext uri="{BB962C8B-B14F-4D97-AF65-F5344CB8AC3E}">
        <p14:creationId xmlns:p14="http://schemas.microsoft.com/office/powerpoint/2010/main" val="20249818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B8D6956-3A27-4CB3-88B4-C04D927BFC27}" type="datetimeFigureOut">
              <a:rPr lang="en-US" smtClean="0"/>
              <a:t>2/15/2016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F952E92-D425-4C49-84EE-1683580ED3EB}" type="slidenum">
              <a:rPr lang="en-US" smtClean="0"/>
              <a:t>‹#›</a:t>
            </a:fld>
            <a:endParaRPr lang="en-US"/>
          </a:p>
        </p:txBody>
      </p:sp>
    </p:spTree>
    <p:extLst>
      <p:ext uri="{BB962C8B-B14F-4D97-AF65-F5344CB8AC3E}">
        <p14:creationId xmlns:p14="http://schemas.microsoft.com/office/powerpoint/2010/main" val="271129430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B8D6956-3A27-4CB3-88B4-C04D927BFC27}" type="datetimeFigureOut">
              <a:rPr lang="en-US" smtClean="0"/>
              <a:t>2/15/2016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F952E92-D425-4C49-84EE-1683580ED3EB}" type="slidenum">
              <a:rPr lang="en-US" smtClean="0"/>
              <a:t>‹#›</a:t>
            </a:fld>
            <a:endParaRPr lang="en-US"/>
          </a:p>
        </p:txBody>
      </p:sp>
    </p:spTree>
    <p:extLst>
      <p:ext uri="{BB962C8B-B14F-4D97-AF65-F5344CB8AC3E}">
        <p14:creationId xmlns:p14="http://schemas.microsoft.com/office/powerpoint/2010/main" val="209448374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B8D6956-3A27-4CB3-88B4-C04D927BFC27}" type="datetimeFigureOut">
              <a:rPr lang="en-US" smtClean="0"/>
              <a:t>2/15/2016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F952E92-D425-4C49-84EE-1683580ED3EB}" type="slidenum">
              <a:rPr lang="en-US" smtClean="0"/>
              <a:t>‹#›</a:t>
            </a:fld>
            <a:endParaRPr lang="en-US"/>
          </a:p>
        </p:txBody>
      </p:sp>
    </p:spTree>
    <p:extLst>
      <p:ext uri="{BB962C8B-B14F-4D97-AF65-F5344CB8AC3E}">
        <p14:creationId xmlns:p14="http://schemas.microsoft.com/office/powerpoint/2010/main" val="12235028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5">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B8D6956-3A27-4CB3-88B4-C04D927BFC27}" type="datetimeFigureOut">
              <a:rPr lang="en-US" smtClean="0"/>
              <a:t>2/15/2016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F952E92-D425-4C49-84EE-1683580ED3EB}" type="slidenum">
              <a:rPr lang="en-US" smtClean="0"/>
              <a:t>‹#›</a:t>
            </a:fld>
            <a:endParaRPr lang="en-US"/>
          </a:p>
        </p:txBody>
      </p:sp>
    </p:spTree>
    <p:extLst>
      <p:ext uri="{BB962C8B-B14F-4D97-AF65-F5344CB8AC3E}">
        <p14:creationId xmlns:p14="http://schemas.microsoft.com/office/powerpoint/2010/main" val="348301020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5.jpg"/><Relationship Id="rId5" Type="http://schemas.openxmlformats.org/officeDocument/2006/relationships/image" Target="../media/image4.jpg"/><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0.xml"/><Relationship Id="rId1" Type="http://schemas.openxmlformats.org/officeDocument/2006/relationships/slideLayout" Target="../slideLayouts/slideLayout1.xml"/><Relationship Id="rId6" Type="http://schemas.openxmlformats.org/officeDocument/2006/relationships/image" Target="../media/image5.jpg"/><Relationship Id="rId5" Type="http://schemas.openxmlformats.org/officeDocument/2006/relationships/image" Target="../media/image4.jpg"/><Relationship Id="rId4" Type="http://schemas.openxmlformats.org/officeDocument/2006/relationships/image" Target="../media/image3.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23.jpeg"/></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3" Type="http://schemas.openxmlformats.org/officeDocument/2006/relationships/image" Target="../media/image24.png"/><Relationship Id="rId7" Type="http://schemas.openxmlformats.org/officeDocument/2006/relationships/image" Target="../media/image28.jpeg"/><Relationship Id="rId2" Type="http://schemas.openxmlformats.org/officeDocument/2006/relationships/notesSlide" Target="../notesSlides/notesSlide25.xml"/><Relationship Id="rId1" Type="http://schemas.openxmlformats.org/officeDocument/2006/relationships/slideLayout" Target="../slideLayouts/slideLayout2.xml"/><Relationship Id="rId6" Type="http://schemas.openxmlformats.org/officeDocument/2006/relationships/image" Target="../media/image27.jpeg"/><Relationship Id="rId5" Type="http://schemas.openxmlformats.org/officeDocument/2006/relationships/image" Target="../media/image26.jpeg"/><Relationship Id="rId4" Type="http://schemas.openxmlformats.org/officeDocument/2006/relationships/image" Target="../media/image25.jpeg"/></Relationships>
</file>

<file path=ppt/slides/_rels/slide31.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27.xml"/><Relationship Id="rId1" Type="http://schemas.openxmlformats.org/officeDocument/2006/relationships/slideLayout" Target="../slideLayouts/slideLayout2.xml"/><Relationship Id="rId5" Type="http://schemas.openxmlformats.org/officeDocument/2006/relationships/image" Target="../media/image32.png"/><Relationship Id="rId4" Type="http://schemas.openxmlformats.org/officeDocument/2006/relationships/image" Target="../media/image31.jpeg"/></Relationships>
</file>

<file path=ppt/slides/_rels/slide33.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29.xml"/><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8" Type="http://schemas.openxmlformats.org/officeDocument/2006/relationships/image" Target="../media/image38.png"/><Relationship Id="rId3" Type="http://schemas.openxmlformats.org/officeDocument/2006/relationships/notesSlide" Target="../notesSlides/notesSlide30.xml"/><Relationship Id="rId7" Type="http://schemas.openxmlformats.org/officeDocument/2006/relationships/image" Target="../media/image37.png"/><Relationship Id="rId2" Type="http://schemas.openxmlformats.org/officeDocument/2006/relationships/slideLayout" Target="../slideLayouts/slideLayout13.xml"/><Relationship Id="rId1" Type="http://schemas.openxmlformats.org/officeDocument/2006/relationships/vmlDrawing" Target="../drawings/vmlDrawing1.vml"/><Relationship Id="rId6" Type="http://schemas.openxmlformats.org/officeDocument/2006/relationships/image" Target="../media/image36.png"/><Relationship Id="rId5" Type="http://schemas.openxmlformats.org/officeDocument/2006/relationships/image" Target="../media/image35.emf"/><Relationship Id="rId4" Type="http://schemas.openxmlformats.org/officeDocument/2006/relationships/oleObject" Target="../embeddings/oleObject1.bin"/></Relationships>
</file>

<file path=ppt/slides/_rels/slide36.xml.rels><?xml version="1.0" encoding="UTF-8" standalone="yes"?>
<Relationships xmlns="http://schemas.openxmlformats.org/package/2006/relationships"><Relationship Id="rId8" Type="http://schemas.openxmlformats.org/officeDocument/2006/relationships/image" Target="../media/image44.png"/><Relationship Id="rId3" Type="http://schemas.openxmlformats.org/officeDocument/2006/relationships/image" Target="../media/image39.png"/><Relationship Id="rId7" Type="http://schemas.openxmlformats.org/officeDocument/2006/relationships/image" Target="../media/image43.png"/><Relationship Id="rId12" Type="http://schemas.openxmlformats.org/officeDocument/2006/relationships/image" Target="../media/image48.png"/><Relationship Id="rId2" Type="http://schemas.openxmlformats.org/officeDocument/2006/relationships/notesSlide" Target="../notesSlides/notesSlide31.xml"/><Relationship Id="rId1" Type="http://schemas.openxmlformats.org/officeDocument/2006/relationships/slideLayout" Target="../slideLayouts/slideLayout2.xml"/><Relationship Id="rId6" Type="http://schemas.openxmlformats.org/officeDocument/2006/relationships/image" Target="../media/image42.png"/><Relationship Id="rId11" Type="http://schemas.openxmlformats.org/officeDocument/2006/relationships/image" Target="../media/image47.png"/><Relationship Id="rId5" Type="http://schemas.openxmlformats.org/officeDocument/2006/relationships/image" Target="../media/image41.png"/><Relationship Id="rId10" Type="http://schemas.openxmlformats.org/officeDocument/2006/relationships/image" Target="../media/image46.png"/><Relationship Id="rId4" Type="http://schemas.openxmlformats.org/officeDocument/2006/relationships/image" Target="../media/image40.png"/><Relationship Id="rId9" Type="http://schemas.openxmlformats.org/officeDocument/2006/relationships/image" Target="../media/image45.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1.jpeg"/></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2.jpeg"/></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40142" y="381000"/>
            <a:ext cx="8760496" cy="1754326"/>
          </a:xfrm>
          <a:prstGeom prst="rect">
            <a:avLst/>
          </a:prstGeom>
        </p:spPr>
        <p:txBody>
          <a:bodyPr wrap="square">
            <a:spAutoFit/>
          </a:bodyPr>
          <a:lstStyle/>
          <a:p>
            <a:pPr algn="ctr"/>
            <a:r>
              <a:rPr lang="en-US" sz="3600" b="1" dirty="0" smtClean="0">
                <a:latin typeface="Book Antiqua" panose="02040602050305030304" pitchFamily="18" charset="0"/>
                <a:cs typeface="Aharoni" pitchFamily="2" charset="-79"/>
              </a:rPr>
              <a:t>       </a:t>
            </a:r>
            <a:r>
              <a:rPr lang="en-US" sz="3200" b="1" dirty="0" smtClean="0">
                <a:latin typeface="Book Antiqua" panose="02040602050305030304" pitchFamily="18" charset="0"/>
                <a:cs typeface="Aharoni" pitchFamily="2" charset="-79"/>
              </a:rPr>
              <a:t>THE PEOPLE’S FREE ENERGY SHOW</a:t>
            </a:r>
            <a:br>
              <a:rPr lang="en-US" sz="3200" b="1" dirty="0" smtClean="0">
                <a:latin typeface="Book Antiqua" panose="02040602050305030304" pitchFamily="18" charset="0"/>
                <a:cs typeface="Aharoni" pitchFamily="2" charset="-79"/>
              </a:rPr>
            </a:br>
            <a:r>
              <a:rPr lang="en-US" sz="3600" b="1" dirty="0" smtClean="0">
                <a:latin typeface="Book Antiqua" panose="02040602050305030304" pitchFamily="18" charset="0"/>
                <a:cs typeface="Aharoni" pitchFamily="2" charset="-79"/>
              </a:rPr>
              <a:t>Season 2 Episode 1</a:t>
            </a:r>
            <a:br>
              <a:rPr lang="en-US" sz="3600" b="1" dirty="0" smtClean="0">
                <a:latin typeface="Book Antiqua" panose="02040602050305030304" pitchFamily="18" charset="0"/>
                <a:cs typeface="Aharoni" pitchFamily="2" charset="-79"/>
              </a:rPr>
            </a:br>
            <a:r>
              <a:rPr lang="en-US" sz="3600" b="1" dirty="0" smtClean="0">
                <a:latin typeface="Book Antiqua" panose="02040602050305030304" pitchFamily="18" charset="0"/>
                <a:cs typeface="Aharoni" pitchFamily="2" charset="-79"/>
              </a:rPr>
              <a:t>History is Written by the Winners</a:t>
            </a:r>
            <a:endParaRPr lang="en-US" sz="3600" b="1" dirty="0">
              <a:latin typeface="Book Antiqua" panose="02040602050305030304" pitchFamily="18" charset="0"/>
              <a:cs typeface="Aharoni" pitchFamily="2" charset="-79"/>
            </a:endParaRPr>
          </a:p>
        </p:txBody>
      </p:sp>
      <p:sp>
        <p:nvSpPr>
          <p:cNvPr id="5" name="Rectangle 4"/>
          <p:cNvSpPr/>
          <p:nvPr/>
        </p:nvSpPr>
        <p:spPr>
          <a:xfrm>
            <a:off x="289560" y="609600"/>
            <a:ext cx="8763000" cy="1200329"/>
          </a:xfrm>
          <a:prstGeom prst="rect">
            <a:avLst/>
          </a:prstGeom>
        </p:spPr>
        <p:txBody>
          <a:bodyPr wrap="square">
            <a:spAutoFit/>
          </a:bodyPr>
          <a:lstStyle/>
          <a:p>
            <a:pPr marL="285750" indent="-285750">
              <a:buFont typeface="Arial" pitchFamily="34" charset="0"/>
              <a:buChar char="•"/>
            </a:pPr>
            <a:endParaRPr lang="en-US" dirty="0">
              <a:solidFill>
                <a:srgbClr val="7030A0"/>
              </a:solidFill>
              <a:latin typeface="Calibri" pitchFamily="34" charset="0"/>
              <a:cs typeface="Aharoni" pitchFamily="2" charset="-79"/>
            </a:endParaRPr>
          </a:p>
          <a:p>
            <a:pPr marL="285750" indent="-285750">
              <a:buFont typeface="Arial" pitchFamily="34" charset="0"/>
              <a:buChar char="•"/>
            </a:pPr>
            <a:endParaRPr lang="en-US" dirty="0">
              <a:solidFill>
                <a:srgbClr val="7030A0"/>
              </a:solidFill>
              <a:latin typeface="Calibri" pitchFamily="34" charset="0"/>
              <a:cs typeface="Aharoni" pitchFamily="2" charset="-79"/>
            </a:endParaRPr>
          </a:p>
          <a:p>
            <a:pPr marL="285750" indent="-285750">
              <a:buFont typeface="Arial" pitchFamily="34" charset="0"/>
              <a:buChar char="•"/>
            </a:pPr>
            <a:endParaRPr lang="en-US" dirty="0">
              <a:solidFill>
                <a:srgbClr val="7030A0"/>
              </a:solidFill>
              <a:latin typeface="Calibri" pitchFamily="34" charset="0"/>
              <a:cs typeface="Aharoni" pitchFamily="2" charset="-79"/>
            </a:endParaRPr>
          </a:p>
          <a:p>
            <a:endParaRPr lang="en-US" dirty="0">
              <a:solidFill>
                <a:srgbClr val="7030A0"/>
              </a:solidFill>
              <a:latin typeface="Calibri" pitchFamily="34" charset="0"/>
              <a:cs typeface="Aharoni" pitchFamily="2" charset="-79"/>
            </a:endParaRPr>
          </a:p>
        </p:txBody>
      </p:sp>
      <p:sp>
        <p:nvSpPr>
          <p:cNvPr id="7" name="TextBox 6"/>
          <p:cNvSpPr txBox="1"/>
          <p:nvPr/>
        </p:nvSpPr>
        <p:spPr>
          <a:xfrm>
            <a:off x="8681792" y="6336268"/>
            <a:ext cx="462208" cy="369332"/>
          </a:xfrm>
          <a:prstGeom prst="rect">
            <a:avLst/>
          </a:prstGeom>
          <a:noFill/>
        </p:spPr>
        <p:txBody>
          <a:bodyPr wrap="square" rtlCol="0">
            <a:spAutoFit/>
          </a:bodyPr>
          <a:lstStyle/>
          <a:p>
            <a:fld id="{C8EC07E9-E2D9-4130-B03E-96566B760575}" type="slidenum">
              <a:rPr lang="en-US">
                <a:solidFill>
                  <a:srgbClr val="A379BB">
                    <a:lumMod val="50000"/>
                  </a:srgbClr>
                </a:solidFill>
              </a:rPr>
              <a:pPr/>
              <a:t>1</a:t>
            </a:fld>
            <a:endParaRPr lang="en-US" dirty="0">
              <a:solidFill>
                <a:srgbClr val="A379BB">
                  <a:lumMod val="50000"/>
                </a:srgbClr>
              </a:solidFill>
            </a:endParaRPr>
          </a:p>
        </p:txBody>
      </p:sp>
      <p:sp>
        <p:nvSpPr>
          <p:cNvPr id="6" name="TextBox 5"/>
          <p:cNvSpPr txBox="1"/>
          <p:nvPr/>
        </p:nvSpPr>
        <p:spPr>
          <a:xfrm>
            <a:off x="265403" y="1651337"/>
            <a:ext cx="8611712" cy="1015663"/>
          </a:xfrm>
          <a:prstGeom prst="rect">
            <a:avLst/>
          </a:prstGeom>
          <a:noFill/>
        </p:spPr>
        <p:txBody>
          <a:bodyPr wrap="square" rtlCol="0">
            <a:spAutoFit/>
          </a:bodyPr>
          <a:lstStyle/>
          <a:p>
            <a:r>
              <a:rPr lang="en-US" sz="1600" dirty="0">
                <a:solidFill>
                  <a:srgbClr val="7030A0"/>
                </a:solidFill>
              </a:rPr>
              <a:t/>
            </a:r>
            <a:br>
              <a:rPr lang="en-US" sz="1600" dirty="0">
                <a:solidFill>
                  <a:srgbClr val="7030A0"/>
                </a:solidFill>
              </a:rPr>
            </a:br>
            <a:r>
              <a:rPr lang="en-US" sz="1600" dirty="0">
                <a:solidFill>
                  <a:srgbClr val="7030A0"/>
                </a:solidFill>
              </a:rPr>
              <a:t/>
            </a:r>
            <a:br>
              <a:rPr lang="en-US" sz="1600" dirty="0">
                <a:solidFill>
                  <a:srgbClr val="7030A0"/>
                </a:solidFill>
              </a:rPr>
            </a:br>
            <a:r>
              <a:rPr lang="en-US" sz="1600" dirty="0" smtClean="0">
                <a:solidFill>
                  <a:srgbClr val="7030A0"/>
                </a:solidFill>
              </a:rPr>
              <a:t>      </a:t>
            </a:r>
            <a:r>
              <a:rPr lang="en-US" sz="2800" dirty="0" smtClean="0"/>
              <a:t>Tesla           JP Morgan         Edison           Maxwell</a:t>
            </a:r>
            <a:r>
              <a:rPr lang="en-US" sz="1600" dirty="0" smtClean="0"/>
              <a:t>       </a:t>
            </a:r>
            <a:endParaRPr lang="en-US" sz="1600" dirty="0">
              <a:latin typeface="Calibri" pitchFamily="34" charset="0"/>
            </a:endParaRPr>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5403" y="2667000"/>
            <a:ext cx="1743075" cy="2619375"/>
          </a:xfrm>
          <a:prstGeom prst="rect">
            <a:avLst/>
          </a:prstGeom>
        </p:spPr>
      </p:pic>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209800" y="2690854"/>
            <a:ext cx="1933782" cy="2591666"/>
          </a:xfrm>
          <a:prstGeom prst="rect">
            <a:avLst/>
          </a:prstGeom>
        </p:spPr>
      </p:pic>
      <p:pic>
        <p:nvPicPr>
          <p:cNvPr id="10" name="Picture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781800" y="2715250"/>
            <a:ext cx="2075398" cy="2591666"/>
          </a:xfrm>
          <a:prstGeom prst="rect">
            <a:avLst/>
          </a:prstGeom>
        </p:spPr>
      </p:pic>
      <p:pic>
        <p:nvPicPr>
          <p:cNvPr id="11" name="Picture 10"/>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501432" y="2715250"/>
            <a:ext cx="2020275" cy="2591666"/>
          </a:xfrm>
          <a:prstGeom prst="rect">
            <a:avLst/>
          </a:prstGeom>
        </p:spPr>
      </p:pic>
    </p:spTree>
    <p:extLst>
      <p:ext uri="{BB962C8B-B14F-4D97-AF65-F5344CB8AC3E}">
        <p14:creationId xmlns:p14="http://schemas.microsoft.com/office/powerpoint/2010/main" val="356413062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91011" y="381000"/>
            <a:ext cx="8760496" cy="1138773"/>
          </a:xfrm>
          <a:prstGeom prst="rect">
            <a:avLst/>
          </a:prstGeom>
        </p:spPr>
        <p:txBody>
          <a:bodyPr wrap="square">
            <a:spAutoFit/>
          </a:bodyPr>
          <a:lstStyle/>
          <a:p>
            <a:r>
              <a:rPr lang="en-US" sz="3600" b="1" dirty="0" smtClean="0">
                <a:latin typeface="Arial" panose="020B0604020202020204" pitchFamily="34" charset="0"/>
                <a:cs typeface="Arial" panose="020B0604020202020204" pitchFamily="34" charset="0"/>
              </a:rPr>
              <a:t>       </a:t>
            </a:r>
            <a:r>
              <a:rPr lang="en-US" sz="4000" b="1" dirty="0" smtClean="0">
                <a:latin typeface="Arial" panose="020B0604020202020204" pitchFamily="34" charset="0"/>
                <a:cs typeface="Arial" panose="020B0604020202020204" pitchFamily="34" charset="0"/>
              </a:rPr>
              <a:t>HISTORY </a:t>
            </a:r>
            <a:r>
              <a:rPr lang="en-US" sz="4000" b="1" dirty="0" smtClean="0">
                <a:latin typeface="Arial" panose="020B0604020202020204" pitchFamily="34" charset="0"/>
                <a:cs typeface="Arial" panose="020B0604020202020204" pitchFamily="34" charset="0"/>
              </a:rPr>
              <a:t>OF FREE </a:t>
            </a:r>
            <a:r>
              <a:rPr lang="en-US" sz="4000" b="1" dirty="0" smtClean="0">
                <a:latin typeface="Arial" panose="020B0604020202020204" pitchFamily="34" charset="0"/>
                <a:cs typeface="Arial" panose="020B0604020202020204" pitchFamily="34" charset="0"/>
              </a:rPr>
              <a:t>ENERGY</a:t>
            </a:r>
            <a:r>
              <a:rPr lang="en-US" sz="3200" b="1" dirty="0" smtClean="0">
                <a:latin typeface="Arial" panose="020B0604020202020204" pitchFamily="34" charset="0"/>
                <a:cs typeface="Arial" panose="020B0604020202020204" pitchFamily="34" charset="0"/>
              </a:rPr>
              <a:t/>
            </a:r>
            <a:br>
              <a:rPr lang="en-US" sz="3200" b="1" dirty="0" smtClean="0">
                <a:latin typeface="Arial" panose="020B0604020202020204" pitchFamily="34" charset="0"/>
                <a:cs typeface="Arial" panose="020B0604020202020204" pitchFamily="34" charset="0"/>
              </a:rPr>
            </a:br>
            <a:r>
              <a:rPr lang="en-US" sz="2800" b="1" dirty="0" smtClean="0">
                <a:latin typeface="Arial" panose="020B0604020202020204" pitchFamily="34" charset="0"/>
                <a:cs typeface="Arial" panose="020B0604020202020204" pitchFamily="34" charset="0"/>
              </a:rPr>
              <a:t>How Banking Families Robbed You of Your Future</a:t>
            </a:r>
            <a:endParaRPr lang="en-US" sz="2800" b="1" dirty="0">
              <a:latin typeface="Arial" panose="020B0604020202020204" pitchFamily="34" charset="0"/>
              <a:cs typeface="Arial" panose="020B0604020202020204" pitchFamily="34" charset="0"/>
            </a:endParaRPr>
          </a:p>
        </p:txBody>
      </p:sp>
      <p:sp>
        <p:nvSpPr>
          <p:cNvPr id="5" name="Rectangle 4"/>
          <p:cNvSpPr/>
          <p:nvPr/>
        </p:nvSpPr>
        <p:spPr>
          <a:xfrm>
            <a:off x="289560" y="609600"/>
            <a:ext cx="8763000" cy="1200329"/>
          </a:xfrm>
          <a:prstGeom prst="rect">
            <a:avLst/>
          </a:prstGeom>
        </p:spPr>
        <p:txBody>
          <a:bodyPr wrap="square">
            <a:spAutoFit/>
          </a:bodyPr>
          <a:lstStyle/>
          <a:p>
            <a:pPr marL="285750" indent="-285750">
              <a:buFont typeface="Arial" pitchFamily="34" charset="0"/>
              <a:buChar char="•"/>
            </a:pPr>
            <a:endParaRPr lang="en-US" dirty="0">
              <a:solidFill>
                <a:srgbClr val="7030A0"/>
              </a:solidFill>
              <a:latin typeface="Calibri" pitchFamily="34" charset="0"/>
              <a:cs typeface="Aharoni" pitchFamily="2" charset="-79"/>
            </a:endParaRPr>
          </a:p>
          <a:p>
            <a:pPr marL="285750" indent="-285750">
              <a:buFont typeface="Arial" pitchFamily="34" charset="0"/>
              <a:buChar char="•"/>
            </a:pPr>
            <a:endParaRPr lang="en-US" dirty="0">
              <a:solidFill>
                <a:srgbClr val="7030A0"/>
              </a:solidFill>
              <a:latin typeface="Calibri" pitchFamily="34" charset="0"/>
              <a:cs typeface="Aharoni" pitchFamily="2" charset="-79"/>
            </a:endParaRPr>
          </a:p>
          <a:p>
            <a:pPr marL="285750" indent="-285750">
              <a:buFont typeface="Arial" pitchFamily="34" charset="0"/>
              <a:buChar char="•"/>
            </a:pPr>
            <a:endParaRPr lang="en-US" dirty="0">
              <a:solidFill>
                <a:srgbClr val="7030A0"/>
              </a:solidFill>
              <a:latin typeface="Calibri" pitchFamily="34" charset="0"/>
              <a:cs typeface="Aharoni" pitchFamily="2" charset="-79"/>
            </a:endParaRPr>
          </a:p>
          <a:p>
            <a:endParaRPr lang="en-US" dirty="0">
              <a:solidFill>
                <a:srgbClr val="7030A0"/>
              </a:solidFill>
              <a:latin typeface="Calibri" pitchFamily="34" charset="0"/>
              <a:cs typeface="Aharoni" pitchFamily="2" charset="-79"/>
            </a:endParaRPr>
          </a:p>
        </p:txBody>
      </p:sp>
      <p:sp>
        <p:nvSpPr>
          <p:cNvPr id="7" name="TextBox 6"/>
          <p:cNvSpPr txBox="1"/>
          <p:nvPr/>
        </p:nvSpPr>
        <p:spPr>
          <a:xfrm>
            <a:off x="8681792" y="6336268"/>
            <a:ext cx="462208" cy="369332"/>
          </a:xfrm>
          <a:prstGeom prst="rect">
            <a:avLst/>
          </a:prstGeom>
          <a:noFill/>
        </p:spPr>
        <p:txBody>
          <a:bodyPr wrap="square" rtlCol="0">
            <a:spAutoFit/>
          </a:bodyPr>
          <a:lstStyle/>
          <a:p>
            <a:fld id="{C8EC07E9-E2D9-4130-B03E-96566B760575}" type="slidenum">
              <a:rPr lang="en-US">
                <a:solidFill>
                  <a:srgbClr val="A379BB">
                    <a:lumMod val="50000"/>
                  </a:srgbClr>
                </a:solidFill>
              </a:rPr>
              <a:pPr/>
              <a:t>10</a:t>
            </a:fld>
            <a:endParaRPr lang="en-US" dirty="0">
              <a:solidFill>
                <a:srgbClr val="A379BB">
                  <a:lumMod val="50000"/>
                </a:srgbClr>
              </a:solidFill>
            </a:endParaRPr>
          </a:p>
        </p:txBody>
      </p:sp>
      <p:sp>
        <p:nvSpPr>
          <p:cNvPr id="6" name="TextBox 5"/>
          <p:cNvSpPr txBox="1"/>
          <p:nvPr/>
        </p:nvSpPr>
        <p:spPr>
          <a:xfrm>
            <a:off x="265403" y="1651337"/>
            <a:ext cx="8611712" cy="1015663"/>
          </a:xfrm>
          <a:prstGeom prst="rect">
            <a:avLst/>
          </a:prstGeom>
          <a:noFill/>
        </p:spPr>
        <p:txBody>
          <a:bodyPr wrap="square" rtlCol="0">
            <a:spAutoFit/>
          </a:bodyPr>
          <a:lstStyle/>
          <a:p>
            <a:r>
              <a:rPr lang="en-US" sz="1600" dirty="0">
                <a:solidFill>
                  <a:srgbClr val="7030A0"/>
                </a:solidFill>
              </a:rPr>
              <a:t/>
            </a:r>
            <a:br>
              <a:rPr lang="en-US" sz="1600" dirty="0">
                <a:solidFill>
                  <a:srgbClr val="7030A0"/>
                </a:solidFill>
              </a:rPr>
            </a:br>
            <a:r>
              <a:rPr lang="en-US" sz="1600" dirty="0">
                <a:solidFill>
                  <a:srgbClr val="7030A0"/>
                </a:solidFill>
              </a:rPr>
              <a:t/>
            </a:r>
            <a:br>
              <a:rPr lang="en-US" sz="1600" dirty="0">
                <a:solidFill>
                  <a:srgbClr val="7030A0"/>
                </a:solidFill>
              </a:rPr>
            </a:br>
            <a:r>
              <a:rPr lang="en-US" sz="1600" dirty="0" smtClean="0">
                <a:solidFill>
                  <a:srgbClr val="7030A0"/>
                </a:solidFill>
              </a:rPr>
              <a:t>      </a:t>
            </a:r>
            <a:r>
              <a:rPr lang="en-US" sz="2800" dirty="0" smtClean="0"/>
              <a:t>Tesla           JP Morgan         Edison           Maxwell</a:t>
            </a:r>
            <a:r>
              <a:rPr lang="en-US" sz="1600" dirty="0" smtClean="0"/>
              <a:t>       </a:t>
            </a:r>
            <a:endParaRPr lang="en-US" sz="1600" dirty="0">
              <a:latin typeface="Calibri" pitchFamily="34" charset="0"/>
            </a:endParaRPr>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5403" y="2667000"/>
            <a:ext cx="1743075" cy="2619375"/>
          </a:xfrm>
          <a:prstGeom prst="rect">
            <a:avLst/>
          </a:prstGeom>
        </p:spPr>
      </p:pic>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209800" y="2690854"/>
            <a:ext cx="1933782" cy="2591666"/>
          </a:xfrm>
          <a:prstGeom prst="rect">
            <a:avLst/>
          </a:prstGeom>
        </p:spPr>
      </p:pic>
      <p:pic>
        <p:nvPicPr>
          <p:cNvPr id="10" name="Picture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781800" y="2715250"/>
            <a:ext cx="2075398" cy="2591666"/>
          </a:xfrm>
          <a:prstGeom prst="rect">
            <a:avLst/>
          </a:prstGeom>
        </p:spPr>
      </p:pic>
      <p:pic>
        <p:nvPicPr>
          <p:cNvPr id="11" name="Picture 10"/>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501432" y="2715250"/>
            <a:ext cx="2020275" cy="2591666"/>
          </a:xfrm>
          <a:prstGeom prst="rect">
            <a:avLst/>
          </a:prstGeom>
        </p:spPr>
      </p:pic>
    </p:spTree>
    <p:extLst>
      <p:ext uri="{BB962C8B-B14F-4D97-AF65-F5344CB8AC3E}">
        <p14:creationId xmlns:p14="http://schemas.microsoft.com/office/powerpoint/2010/main" val="199754573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latin typeface="Arial" panose="020B0604020202020204" pitchFamily="34" charset="0"/>
                <a:cs typeface="Arial" panose="020B0604020202020204" pitchFamily="34" charset="0"/>
              </a:rPr>
              <a:t>THE CURRENT WAR</a:t>
            </a:r>
            <a:r>
              <a:rPr lang="en-US" sz="2400" b="1" dirty="0" smtClean="0">
                <a:latin typeface="Arial" panose="020B0604020202020204" pitchFamily="34" charset="0"/>
                <a:cs typeface="Arial" panose="020B0604020202020204" pitchFamily="34" charset="0"/>
              </a:rPr>
              <a:t/>
            </a:r>
            <a:br>
              <a:rPr lang="en-US" sz="2400" b="1" dirty="0" smtClean="0">
                <a:latin typeface="Arial" panose="020B0604020202020204" pitchFamily="34" charset="0"/>
                <a:cs typeface="Arial" panose="020B0604020202020204" pitchFamily="34" charset="0"/>
              </a:rPr>
            </a:br>
            <a:r>
              <a:rPr lang="en-US" sz="2400" b="1" dirty="0" smtClean="0">
                <a:latin typeface="Arial" panose="020B0604020202020204" pitchFamily="34" charset="0"/>
                <a:cs typeface="Arial" panose="020B0604020202020204" pitchFamily="34" charset="0"/>
              </a:rPr>
              <a:t>TESLA</a:t>
            </a:r>
            <a:r>
              <a:rPr lang="en-US" sz="2400" b="1" dirty="0">
                <a:latin typeface="Arial" panose="020B0604020202020204" pitchFamily="34" charset="0"/>
                <a:cs typeface="Arial" panose="020B0604020202020204" pitchFamily="34" charset="0"/>
              </a:rPr>
              <a:t>, EDISON, and JP MORGAN </a:t>
            </a:r>
            <a:endParaRPr lang="en-US" sz="2400"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457200" y="1524000"/>
            <a:ext cx="8229600" cy="4525963"/>
          </a:xfrm>
        </p:spPr>
        <p:txBody>
          <a:bodyPr>
            <a:normAutofit fontScale="62500" lnSpcReduction="20000"/>
          </a:bodyPr>
          <a:lstStyle/>
          <a:p>
            <a:r>
              <a:rPr lang="en-US" dirty="0">
                <a:latin typeface="Arial" panose="020B0604020202020204" pitchFamily="34" charset="0"/>
                <a:cs typeface="Arial" panose="020B0604020202020204" pitchFamily="34" charset="0"/>
              </a:rPr>
              <a:t>In 1897 Nikola Tesla was involved in a DC vs. AC current war with Thomas Edison. Tesla was financially backed by Westinghouse to promote AC current, and Edison was financially backed by J.P. Morgan to promote DC current. AC current won the war and is still used to this day. While Tesla’s AC current was only one of his many inventions, his true passion was to bring a source of energy to the world that would be freely available to everyone. However, J.P. Morgan told Tesla “If I can’t put a meter on it, it will never happen!” </a:t>
            </a:r>
            <a:endParaRPr lang="en-US" dirty="0" smtClean="0">
              <a:latin typeface="Arial" panose="020B0604020202020204" pitchFamily="34" charset="0"/>
              <a:cs typeface="Arial" panose="020B0604020202020204" pitchFamily="34" charset="0"/>
            </a:endParaRPr>
          </a:p>
          <a:p>
            <a:endParaRPr lang="en-US" dirty="0" smtClean="0">
              <a:latin typeface="Arial" panose="020B0604020202020204" pitchFamily="34" charset="0"/>
              <a:cs typeface="Arial" panose="020B0604020202020204" pitchFamily="34" charset="0"/>
            </a:endParaRPr>
          </a:p>
          <a:p>
            <a:r>
              <a:rPr lang="en-US" dirty="0" smtClean="0">
                <a:latin typeface="Arial" panose="020B0604020202020204" pitchFamily="34" charset="0"/>
                <a:cs typeface="Arial" panose="020B0604020202020204" pitchFamily="34" charset="0"/>
              </a:rPr>
              <a:t>From </a:t>
            </a:r>
            <a:r>
              <a:rPr lang="en-US" dirty="0">
                <a:latin typeface="Arial" panose="020B0604020202020204" pitchFamily="34" charset="0"/>
                <a:cs typeface="Arial" panose="020B0604020202020204" pitchFamily="34" charset="0"/>
              </a:rPr>
              <a:t>that day forward, many of Tesla’s inventions, which were nonpolluting, worked according to the laws of nature and were intended for the benefit of humanity, would be stolen, suppressed, marginalized and removed from the public eye due to the financial interests of banking families such as J.P. Morgan and Rockefeller. Many of the inventions we all use today would not exist if it wasn’t for Tesla’s work. Many, such as Edison and Marconi, have stolen Tesla’s work and taken the credit. </a:t>
            </a:r>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94225927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438150"/>
            <a:ext cx="8534400" cy="51206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58177123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Arial" panose="020B0604020202020204" pitchFamily="34" charset="0"/>
                <a:cs typeface="Arial" panose="020B0604020202020204" pitchFamily="34" charset="0"/>
              </a:rPr>
              <a:t>Movie: Secret of Nikola Tesla</a:t>
            </a:r>
            <a:endParaRPr lang="en-US" dirty="0">
              <a:latin typeface="Arial" panose="020B0604020202020204" pitchFamily="34" charset="0"/>
              <a:cs typeface="Arial" panose="020B0604020202020204" pitchFamily="34" charset="0"/>
            </a:endParaRPr>
          </a:p>
        </p:txBody>
      </p:sp>
      <p:pic>
        <p:nvPicPr>
          <p:cNvPr id="2050" name="Picture 2" descr="https://s-media-cache-ak0.pinimg.com/236x/ac/01/15/ac01153b9ec5dde8c70a9bd95ee00f5c.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48199" y="2643187"/>
            <a:ext cx="3542143" cy="1981200"/>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66800" y="1676400"/>
            <a:ext cx="2736222" cy="39147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96108940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4000" b="1" dirty="0">
                <a:latin typeface="Arial" panose="020B0604020202020204" pitchFamily="34" charset="0"/>
                <a:cs typeface="Arial" panose="020B0604020202020204" pitchFamily="34" charset="0"/>
              </a:rPr>
              <a:t>MAXWELL, EDISON, JP MORGAN </a:t>
            </a:r>
            <a:r>
              <a:rPr lang="en-US" b="1" dirty="0" smtClean="0">
                <a:latin typeface="Arial" panose="020B0604020202020204" pitchFamily="34" charset="0"/>
                <a:cs typeface="Arial" panose="020B0604020202020204" pitchFamily="34" charset="0"/>
              </a:rPr>
              <a:t/>
            </a:r>
            <a:br>
              <a:rPr lang="en-US" b="1" dirty="0" smtClean="0">
                <a:latin typeface="Arial" panose="020B0604020202020204" pitchFamily="34" charset="0"/>
                <a:cs typeface="Arial" panose="020B0604020202020204" pitchFamily="34" charset="0"/>
              </a:rPr>
            </a:br>
            <a:r>
              <a:rPr lang="en-US" dirty="0" smtClean="0">
                <a:latin typeface="Arial" panose="020B0604020202020204" pitchFamily="34" charset="0"/>
                <a:cs typeface="Arial" panose="020B0604020202020204" pitchFamily="34" charset="0"/>
              </a:rPr>
              <a:t>The Laws of Physics</a:t>
            </a:r>
            <a:endParaRPr lang="en-US"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457200" y="1600200"/>
            <a:ext cx="6019800" cy="4525963"/>
          </a:xfrm>
        </p:spPr>
        <p:txBody>
          <a:bodyPr>
            <a:normAutofit lnSpcReduction="10000"/>
          </a:bodyPr>
          <a:lstStyle/>
          <a:p>
            <a:r>
              <a:rPr lang="en-US" sz="2400" dirty="0">
                <a:latin typeface="Arial" panose="020B0604020202020204" pitchFamily="34" charset="0"/>
                <a:cs typeface="Arial" panose="020B0604020202020204" pitchFamily="34" charset="0"/>
              </a:rPr>
              <a:t>James Clerk Maxwell FRS FRSE (1831–1879) was a Scottish mathematical physicist. His most prominent achievement was to formulate a set of equations that describe electricity, magnetism, and optics as manifestations of the same phenomenon, namely the electromagnetic field. His discoveries helped usher in the era of modern physics, laying the foundation for such fields as special relativity and quantum mechanics. </a:t>
            </a:r>
            <a:endParaRPr lang="en-US" sz="2400" dirty="0">
              <a:latin typeface="Arial" panose="020B0604020202020204" pitchFamily="34" charset="0"/>
              <a:cs typeface="Arial" panose="020B0604020202020204" pitchFamily="34" charset="0"/>
            </a:endParaRPr>
          </a:p>
        </p:txBody>
      </p:sp>
      <p:pic>
        <p:nvPicPr>
          <p:cNvPr id="307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29400" y="2105984"/>
            <a:ext cx="2073275" cy="2597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3483251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4000" b="1" dirty="0" smtClean="0">
                <a:latin typeface="Arial" panose="020B0604020202020204" pitchFamily="34" charset="0"/>
                <a:cs typeface="Arial" panose="020B0604020202020204" pitchFamily="34" charset="0"/>
              </a:rPr>
              <a:t>2 Types of Energy Systems</a:t>
            </a:r>
            <a:br>
              <a:rPr lang="en-US" sz="4000" b="1" dirty="0" smtClean="0">
                <a:latin typeface="Arial" panose="020B0604020202020204" pitchFamily="34" charset="0"/>
                <a:cs typeface="Arial" panose="020B0604020202020204" pitchFamily="34" charset="0"/>
              </a:rPr>
            </a:br>
            <a:r>
              <a:rPr lang="en-US" sz="4000" b="1" dirty="0" smtClean="0">
                <a:latin typeface="Arial" panose="020B0604020202020204" pitchFamily="34" charset="0"/>
                <a:cs typeface="Arial" panose="020B0604020202020204" pitchFamily="34" charset="0"/>
              </a:rPr>
              <a:t>Asymmetrical Symmetrical</a:t>
            </a:r>
            <a:endParaRPr lang="en-US"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457200" y="1600200"/>
            <a:ext cx="8229600" cy="4525963"/>
          </a:xfrm>
        </p:spPr>
        <p:txBody>
          <a:bodyPr>
            <a:normAutofit fontScale="85000" lnSpcReduction="20000"/>
          </a:bodyPr>
          <a:lstStyle/>
          <a:p>
            <a:r>
              <a:rPr lang="en-US" sz="2400" dirty="0">
                <a:latin typeface="Arial" panose="020B0604020202020204" pitchFamily="34" charset="0"/>
                <a:cs typeface="Arial" panose="020B0604020202020204" pitchFamily="34" charset="0"/>
              </a:rPr>
              <a:t>In his </a:t>
            </a:r>
            <a:r>
              <a:rPr lang="en-US" sz="2400" b="1" u="sng" dirty="0">
                <a:latin typeface="Arial" panose="020B0604020202020204" pitchFamily="34" charset="0"/>
                <a:cs typeface="Arial" panose="020B0604020202020204" pitchFamily="34" charset="0"/>
              </a:rPr>
              <a:t>ORIGINAL</a:t>
            </a:r>
            <a:r>
              <a:rPr lang="en-US" sz="2400" dirty="0">
                <a:latin typeface="Arial" panose="020B0604020202020204" pitchFamily="34" charset="0"/>
                <a:cs typeface="Arial" panose="020B0604020202020204" pitchFamily="34" charset="0"/>
              </a:rPr>
              <a:t> work: </a:t>
            </a:r>
            <a:r>
              <a:rPr lang="en-US" sz="2400" i="1" dirty="0">
                <a:latin typeface="Arial" panose="020B0604020202020204" pitchFamily="34" charset="0"/>
                <a:cs typeface="Arial" panose="020B0604020202020204" pitchFamily="34" charset="0"/>
              </a:rPr>
              <a:t>The Dynamical Theory of the Electromagnetic Field, </a:t>
            </a:r>
            <a:r>
              <a:rPr lang="en-US" sz="2400" dirty="0">
                <a:latin typeface="Arial" panose="020B0604020202020204" pitchFamily="34" charset="0"/>
                <a:cs typeface="Arial" panose="020B0604020202020204" pitchFamily="34" charset="0"/>
              </a:rPr>
              <a:t>Maxwell identified two separate systems, both of which were completely different from each other</a:t>
            </a:r>
            <a:r>
              <a:rPr lang="en-US" sz="2400" dirty="0" smtClean="0">
                <a:latin typeface="Arial" panose="020B0604020202020204" pitchFamily="34" charset="0"/>
                <a:cs typeface="Arial" panose="020B0604020202020204" pitchFamily="34" charset="0"/>
              </a:rPr>
              <a:t>:</a:t>
            </a:r>
            <a:br>
              <a:rPr lang="en-US" sz="2400" dirty="0" smtClean="0">
                <a:latin typeface="Arial" panose="020B0604020202020204" pitchFamily="34" charset="0"/>
                <a:cs typeface="Arial" panose="020B0604020202020204" pitchFamily="34" charset="0"/>
              </a:rPr>
            </a:br>
            <a:r>
              <a:rPr lang="en-US" sz="2400" dirty="0" smtClean="0">
                <a:latin typeface="Arial" panose="020B0604020202020204" pitchFamily="34" charset="0"/>
                <a:cs typeface="Arial" panose="020B0604020202020204" pitchFamily="34" charset="0"/>
              </a:rPr>
              <a:t/>
            </a:r>
            <a:br>
              <a:rPr lang="en-US" sz="2400" dirty="0" smtClean="0">
                <a:latin typeface="Arial" panose="020B0604020202020204" pitchFamily="34" charset="0"/>
                <a:cs typeface="Arial" panose="020B0604020202020204" pitchFamily="34" charset="0"/>
              </a:rPr>
            </a:br>
            <a:r>
              <a:rPr lang="en-US" sz="2400" dirty="0" smtClean="0">
                <a:latin typeface="Arial" panose="020B0604020202020204" pitchFamily="34" charset="0"/>
                <a:cs typeface="Arial" panose="020B0604020202020204" pitchFamily="34" charset="0"/>
              </a:rPr>
              <a:t> </a:t>
            </a:r>
            <a:r>
              <a:rPr lang="en-US" sz="2400" dirty="0">
                <a:latin typeface="Arial" panose="020B0604020202020204" pitchFamily="34" charset="0"/>
                <a:cs typeface="Arial" panose="020B0604020202020204" pitchFamily="34" charset="0"/>
              </a:rPr>
              <a:t>1) </a:t>
            </a:r>
            <a:r>
              <a:rPr lang="en-US" sz="2400" b="1" dirty="0">
                <a:latin typeface="Arial" panose="020B0604020202020204" pitchFamily="34" charset="0"/>
                <a:cs typeface="Arial" panose="020B0604020202020204" pitchFamily="34" charset="0"/>
              </a:rPr>
              <a:t>Asymmetrical system </a:t>
            </a:r>
            <a:r>
              <a:rPr lang="en-US" sz="2400" dirty="0">
                <a:latin typeface="Arial" panose="020B0604020202020204" pitchFamily="34" charset="0"/>
                <a:cs typeface="Arial" panose="020B0604020202020204" pitchFamily="34" charset="0"/>
              </a:rPr>
              <a:t>- an ‘open’ system that allows the creation of a series of exchange of energy reaction to our inputs, based on electromagnetic resonance or electromagnetic feedback in every spin (on a motor), or in every pulse of input in a static coil. One of the first asymmetrical motors was Faraday's ‘Unipolar Motor,’ later modified by Nikola Tesla. These systems generate their own energy and do not require fossil fuels</a:t>
            </a:r>
            <a:r>
              <a:rPr lang="en-US" sz="2400" dirty="0" smtClean="0">
                <a:latin typeface="Arial" panose="020B0604020202020204" pitchFamily="34" charset="0"/>
                <a:cs typeface="Arial" panose="020B0604020202020204" pitchFamily="34" charset="0"/>
              </a:rPr>
              <a:t>.</a:t>
            </a:r>
            <a:br>
              <a:rPr lang="en-US" sz="2400" dirty="0" smtClean="0">
                <a:latin typeface="Arial" panose="020B0604020202020204" pitchFamily="34" charset="0"/>
                <a:cs typeface="Arial" panose="020B0604020202020204" pitchFamily="34" charset="0"/>
              </a:rPr>
            </a:br>
            <a:r>
              <a:rPr lang="en-US" sz="2400" dirty="0" smtClean="0">
                <a:latin typeface="Arial" panose="020B0604020202020204" pitchFamily="34" charset="0"/>
                <a:cs typeface="Arial" panose="020B0604020202020204" pitchFamily="34" charset="0"/>
              </a:rPr>
              <a:t/>
            </a:r>
            <a:br>
              <a:rPr lang="en-US" sz="2400" dirty="0" smtClean="0">
                <a:latin typeface="Arial" panose="020B0604020202020204" pitchFamily="34" charset="0"/>
                <a:cs typeface="Arial" panose="020B0604020202020204" pitchFamily="34" charset="0"/>
              </a:rPr>
            </a:br>
            <a:r>
              <a:rPr lang="en-US" sz="2400" dirty="0" smtClean="0">
                <a:latin typeface="Arial" panose="020B0604020202020204" pitchFamily="34" charset="0"/>
                <a:cs typeface="Arial" panose="020B0604020202020204" pitchFamily="34" charset="0"/>
              </a:rPr>
              <a:t> </a:t>
            </a:r>
            <a:r>
              <a:rPr lang="en-US" sz="2400" dirty="0">
                <a:latin typeface="Arial" panose="020B0604020202020204" pitchFamily="34" charset="0"/>
                <a:cs typeface="Arial" panose="020B0604020202020204" pitchFamily="34" charset="0"/>
              </a:rPr>
              <a:t>2) </a:t>
            </a:r>
            <a:r>
              <a:rPr lang="en-US" sz="2400" b="1" dirty="0">
                <a:latin typeface="Arial" panose="020B0604020202020204" pitchFamily="34" charset="0"/>
                <a:cs typeface="Arial" panose="020B0604020202020204" pitchFamily="34" charset="0"/>
              </a:rPr>
              <a:t>Symmetrical system </a:t>
            </a:r>
            <a:r>
              <a:rPr lang="en-US" sz="2400" dirty="0">
                <a:latin typeface="Arial" panose="020B0604020202020204" pitchFamily="34" charset="0"/>
                <a:cs typeface="Arial" panose="020B0604020202020204" pitchFamily="34" charset="0"/>
              </a:rPr>
              <a:t>– a ‘closed’ system that cancels the electromagnetic resonance with every spin, which creates wasted energy in excessive heat and requires an additional energy source to run such as fossil fuels. These are the "symmetrical obsolete systems" we use every day in all of our electrical appliances. </a:t>
            </a:r>
            <a:endParaRPr lang="en-US" sz="2400" dirty="0">
              <a:latin typeface="Arial" panose="020B0604020202020204" pitchFamily="34" charset="0"/>
              <a:cs typeface="Arial" panose="020B0604020202020204" pitchFamily="34" charset="0"/>
            </a:endParaRPr>
          </a:p>
        </p:txBody>
      </p:sp>
      <p:sp>
        <p:nvSpPr>
          <p:cNvPr id="4" name="TextBox 3"/>
          <p:cNvSpPr txBox="1"/>
          <p:nvPr/>
        </p:nvSpPr>
        <p:spPr>
          <a:xfrm>
            <a:off x="3810000" y="6337816"/>
            <a:ext cx="2743200" cy="369332"/>
          </a:xfrm>
          <a:prstGeom prst="rect">
            <a:avLst/>
          </a:prstGeom>
          <a:noFill/>
        </p:spPr>
        <p:txBody>
          <a:bodyPr wrap="square" rtlCol="0">
            <a:spAutoFit/>
          </a:bodyPr>
          <a:lstStyle/>
          <a:p>
            <a:r>
              <a:rPr lang="en-US" dirty="0" smtClean="0">
                <a:solidFill>
                  <a:schemeClr val="bg1">
                    <a:lumMod val="10000"/>
                  </a:schemeClr>
                </a:solidFill>
                <a:latin typeface="Arial" panose="020B0604020202020204" pitchFamily="34" charset="0"/>
                <a:cs typeface="Arial" panose="020B0604020202020204" pitchFamily="34" charset="0"/>
              </a:rPr>
              <a:t>Reference Links in Notes </a:t>
            </a:r>
            <a:endParaRPr lang="en-US" dirty="0">
              <a:solidFill>
                <a:schemeClr val="bg1">
                  <a:lumMod val="10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32755544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normAutofit/>
          </a:bodyPr>
          <a:lstStyle/>
          <a:p>
            <a:r>
              <a:rPr lang="en-US" sz="3200" b="1" dirty="0" smtClean="0">
                <a:latin typeface="Arial" panose="020B0604020202020204" pitchFamily="34" charset="0"/>
                <a:cs typeface="Arial" panose="020B0604020202020204" pitchFamily="34" charset="0"/>
              </a:rPr>
              <a:t>2 Types of Energy Systems</a:t>
            </a:r>
            <a:br>
              <a:rPr lang="en-US" sz="3200" b="1" dirty="0" smtClean="0">
                <a:latin typeface="Arial" panose="020B0604020202020204" pitchFamily="34" charset="0"/>
                <a:cs typeface="Arial" panose="020B0604020202020204" pitchFamily="34" charset="0"/>
              </a:rPr>
            </a:br>
            <a:r>
              <a:rPr lang="en-US" sz="3200" b="1" dirty="0" smtClean="0">
                <a:latin typeface="Arial" panose="020B0604020202020204" pitchFamily="34" charset="0"/>
                <a:cs typeface="Arial" panose="020B0604020202020204" pitchFamily="34" charset="0"/>
              </a:rPr>
              <a:t>Asymmetrical Symmetrical</a:t>
            </a:r>
            <a:endParaRPr lang="en-US" sz="3200"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457200" y="1143000"/>
            <a:ext cx="8229600" cy="4876800"/>
          </a:xfrm>
        </p:spPr>
        <p:txBody>
          <a:bodyPr>
            <a:normAutofit fontScale="92500" lnSpcReduction="10000"/>
          </a:bodyPr>
          <a:lstStyle/>
          <a:p>
            <a:r>
              <a:rPr lang="en-US" sz="2000" b="1" i="1" dirty="0">
                <a:latin typeface="Arial" panose="020B0604020202020204" pitchFamily="34" charset="0"/>
                <a:cs typeface="Arial" panose="020B0604020202020204" pitchFamily="34" charset="0"/>
              </a:rPr>
              <a:t>One year after Maxwell’s death in 1879, scientists Hendrick Lorentz financed by J.P. Morgan and Thomas Edison, mutilated Maxwell’s original work and spent the next two decades deleting all knowledge of asymmetrical systems that would not require the profitable oil industry to operate. They ‘symmetrized’ all of Maxwell’s equations, and labeled these incomplete theories as the “Laws of Physics”. While the laws of physics do indeed apply to symmetrical closed systems of energy, there is another set of laws: The Laws of Nature, which apply to the asymmetrical systems that have been suppressed by the financial interests of the banking families for the last 130 years</a:t>
            </a:r>
            <a:r>
              <a:rPr lang="en-US" sz="2000" i="1" dirty="0">
                <a:latin typeface="Arial" panose="020B0604020202020204" pitchFamily="34" charset="0"/>
                <a:cs typeface="Arial" panose="020B0604020202020204" pitchFamily="34" charset="0"/>
              </a:rPr>
              <a:t>. </a:t>
            </a:r>
            <a:endParaRPr lang="en-US" sz="2000" i="1" dirty="0" smtClean="0">
              <a:latin typeface="Arial" panose="020B0604020202020204" pitchFamily="34" charset="0"/>
              <a:cs typeface="Arial" panose="020B0604020202020204" pitchFamily="34" charset="0"/>
            </a:endParaRPr>
          </a:p>
          <a:p>
            <a:endParaRPr lang="en-US" sz="2000" dirty="0">
              <a:latin typeface="Arial" panose="020B0604020202020204" pitchFamily="34" charset="0"/>
              <a:cs typeface="Arial" panose="020B0604020202020204" pitchFamily="34" charset="0"/>
            </a:endParaRPr>
          </a:p>
          <a:p>
            <a:r>
              <a:rPr lang="en-US" sz="2000" dirty="0">
                <a:latin typeface="Arial" panose="020B0604020202020204" pitchFamily="34" charset="0"/>
                <a:cs typeface="Arial" panose="020B0604020202020204" pitchFamily="34" charset="0"/>
              </a:rPr>
              <a:t>This knowledge was banned from our educational system, and no physics or electrical engineering school on our planet would ever teach about asymmetrical systems. Instead, the first and second laws of thermodynamics, which depend on the consumption of profitable fossil fuels, would conveniently prevail in our public knowledge base. </a:t>
            </a:r>
            <a:endParaRPr lang="en-US" sz="2000" dirty="0" smtClean="0">
              <a:latin typeface="Arial" panose="020B0604020202020204" pitchFamily="34" charset="0"/>
              <a:cs typeface="Arial" panose="020B0604020202020204" pitchFamily="34" charset="0"/>
            </a:endParaRPr>
          </a:p>
          <a:p>
            <a:endParaRPr lang="en-US" sz="2000" dirty="0" smtClean="0">
              <a:latin typeface="Arial" panose="020B0604020202020204" pitchFamily="34" charset="0"/>
              <a:cs typeface="Arial" panose="020B0604020202020204" pitchFamily="34" charset="0"/>
            </a:endParaRPr>
          </a:p>
          <a:p>
            <a:endParaRPr lang="en-US" sz="2000" dirty="0"/>
          </a:p>
          <a:p>
            <a:endParaRPr lang="en-US" sz="2400" dirty="0"/>
          </a:p>
        </p:txBody>
      </p:sp>
      <p:sp>
        <p:nvSpPr>
          <p:cNvPr id="6" name="TextBox 5"/>
          <p:cNvSpPr txBox="1"/>
          <p:nvPr/>
        </p:nvSpPr>
        <p:spPr>
          <a:xfrm>
            <a:off x="3657600" y="6248400"/>
            <a:ext cx="2743200" cy="369332"/>
          </a:xfrm>
          <a:prstGeom prst="rect">
            <a:avLst/>
          </a:prstGeom>
          <a:noFill/>
        </p:spPr>
        <p:txBody>
          <a:bodyPr wrap="square" rtlCol="0">
            <a:spAutoFit/>
          </a:bodyPr>
          <a:lstStyle/>
          <a:p>
            <a:r>
              <a:rPr lang="en-US" dirty="0" smtClean="0">
                <a:solidFill>
                  <a:schemeClr val="bg1">
                    <a:lumMod val="10000"/>
                  </a:schemeClr>
                </a:solidFill>
                <a:latin typeface="Arial" panose="020B0604020202020204" pitchFamily="34" charset="0"/>
                <a:cs typeface="Arial" panose="020B0604020202020204" pitchFamily="34" charset="0"/>
              </a:rPr>
              <a:t>Reference Links in Notes </a:t>
            </a:r>
            <a:endParaRPr lang="en-US" dirty="0">
              <a:solidFill>
                <a:schemeClr val="bg1">
                  <a:lumMod val="10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901935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289560" y="609600"/>
            <a:ext cx="8763000" cy="1200329"/>
          </a:xfrm>
          <a:prstGeom prst="rect">
            <a:avLst/>
          </a:prstGeom>
        </p:spPr>
        <p:txBody>
          <a:bodyPr wrap="square">
            <a:spAutoFit/>
          </a:bodyPr>
          <a:lstStyle/>
          <a:p>
            <a:pPr marL="285750" indent="-285750">
              <a:buFont typeface="Arial" pitchFamily="34" charset="0"/>
              <a:buChar char="•"/>
            </a:pPr>
            <a:endParaRPr lang="en-US" dirty="0">
              <a:solidFill>
                <a:srgbClr val="7030A0"/>
              </a:solidFill>
              <a:latin typeface="Calibri" pitchFamily="34" charset="0"/>
              <a:cs typeface="Aharoni" pitchFamily="2" charset="-79"/>
            </a:endParaRPr>
          </a:p>
          <a:p>
            <a:pPr marL="285750" indent="-285750">
              <a:buFont typeface="Arial" pitchFamily="34" charset="0"/>
              <a:buChar char="•"/>
            </a:pPr>
            <a:endParaRPr lang="en-US" dirty="0">
              <a:solidFill>
                <a:srgbClr val="7030A0"/>
              </a:solidFill>
              <a:latin typeface="Calibri" pitchFamily="34" charset="0"/>
              <a:cs typeface="Aharoni" pitchFamily="2" charset="-79"/>
            </a:endParaRPr>
          </a:p>
          <a:p>
            <a:pPr marL="285750" indent="-285750">
              <a:buFont typeface="Arial" pitchFamily="34" charset="0"/>
              <a:buChar char="•"/>
            </a:pPr>
            <a:endParaRPr lang="en-US" dirty="0">
              <a:solidFill>
                <a:srgbClr val="7030A0"/>
              </a:solidFill>
              <a:latin typeface="Calibri" pitchFamily="34" charset="0"/>
              <a:cs typeface="Aharoni" pitchFamily="2" charset="-79"/>
            </a:endParaRPr>
          </a:p>
          <a:p>
            <a:endParaRPr lang="en-US" dirty="0">
              <a:solidFill>
                <a:srgbClr val="7030A0"/>
              </a:solidFill>
              <a:latin typeface="Calibri" pitchFamily="34" charset="0"/>
              <a:cs typeface="Aharoni" pitchFamily="2" charset="-79"/>
            </a:endParaRPr>
          </a:p>
        </p:txBody>
      </p:sp>
      <p:sp>
        <p:nvSpPr>
          <p:cNvPr id="7" name="TextBox 6"/>
          <p:cNvSpPr txBox="1"/>
          <p:nvPr/>
        </p:nvSpPr>
        <p:spPr>
          <a:xfrm>
            <a:off x="8681792" y="6336268"/>
            <a:ext cx="462208" cy="369332"/>
          </a:xfrm>
          <a:prstGeom prst="rect">
            <a:avLst/>
          </a:prstGeom>
          <a:noFill/>
        </p:spPr>
        <p:txBody>
          <a:bodyPr wrap="square" rtlCol="0">
            <a:spAutoFit/>
          </a:bodyPr>
          <a:lstStyle/>
          <a:p>
            <a:fld id="{C8EC07E9-E2D9-4130-B03E-96566B760575}" type="slidenum">
              <a:rPr lang="en-US">
                <a:solidFill>
                  <a:srgbClr val="A379BB">
                    <a:lumMod val="50000"/>
                  </a:srgbClr>
                </a:solidFill>
              </a:rPr>
              <a:pPr/>
              <a:t>17</a:t>
            </a:fld>
            <a:endParaRPr lang="en-US" dirty="0">
              <a:solidFill>
                <a:srgbClr val="A379BB">
                  <a:lumMod val="50000"/>
                </a:srgbClr>
              </a:solidFill>
            </a:endParaRPr>
          </a:p>
        </p:txBody>
      </p:sp>
      <p:sp>
        <p:nvSpPr>
          <p:cNvPr id="6" name="TextBox 5"/>
          <p:cNvSpPr txBox="1"/>
          <p:nvPr/>
        </p:nvSpPr>
        <p:spPr>
          <a:xfrm>
            <a:off x="625491" y="344150"/>
            <a:ext cx="8056299" cy="6186309"/>
          </a:xfrm>
          <a:prstGeom prst="rect">
            <a:avLst/>
          </a:prstGeom>
          <a:noFill/>
        </p:spPr>
        <p:txBody>
          <a:bodyPr wrap="square" rtlCol="0">
            <a:spAutoFit/>
          </a:bodyPr>
          <a:lstStyle/>
          <a:p>
            <a:endParaRPr lang="en-US" sz="2000" dirty="0">
              <a:latin typeface="Arial" panose="020B0604020202020204" pitchFamily="34" charset="0"/>
              <a:cs typeface="Arial" panose="020B0604020202020204" pitchFamily="34" charset="0"/>
            </a:endParaRPr>
          </a:p>
          <a:p>
            <a:r>
              <a:rPr lang="en-US" sz="4000" dirty="0" smtClean="0">
                <a:latin typeface="Arial" panose="020B0604020202020204" pitchFamily="34" charset="0"/>
                <a:cs typeface="Arial" panose="020B0604020202020204" pitchFamily="34" charset="0"/>
              </a:rPr>
              <a:t>The Laws of Physics only apply to Symmetrical Systems and are incomplete. 50% of them </a:t>
            </a:r>
            <a:r>
              <a:rPr lang="en-US" sz="4000" dirty="0" smtClean="0">
                <a:latin typeface="Arial" panose="020B0604020202020204" pitchFamily="34" charset="0"/>
                <a:cs typeface="Arial" panose="020B0604020202020204" pitchFamily="34" charset="0"/>
              </a:rPr>
              <a:t>(those that apply to free energy) were </a:t>
            </a:r>
            <a:r>
              <a:rPr lang="en-US" sz="4000" dirty="0" smtClean="0">
                <a:latin typeface="Arial" panose="020B0604020202020204" pitchFamily="34" charset="0"/>
                <a:cs typeface="Arial" panose="020B0604020202020204" pitchFamily="34" charset="0"/>
              </a:rPr>
              <a:t>removed from our public teachings by JP Morgan and </a:t>
            </a:r>
            <a:r>
              <a:rPr lang="en-US" sz="4000" dirty="0" smtClean="0">
                <a:latin typeface="Arial" panose="020B0604020202020204" pitchFamily="34" charset="0"/>
                <a:cs typeface="Arial" panose="020B0604020202020204" pitchFamily="34" charset="0"/>
              </a:rPr>
              <a:t>Edison. This is why you will never learn abou</a:t>
            </a:r>
            <a:r>
              <a:rPr lang="en-US" sz="4000" dirty="0" smtClean="0">
                <a:latin typeface="Arial" panose="020B0604020202020204" pitchFamily="34" charset="0"/>
                <a:cs typeface="Arial" panose="020B0604020202020204" pitchFamily="34" charset="0"/>
              </a:rPr>
              <a:t>t this in engineering </a:t>
            </a:r>
            <a:r>
              <a:rPr lang="en-US" sz="4000" dirty="0">
                <a:latin typeface="Arial" panose="020B0604020202020204" pitchFamily="34" charset="0"/>
                <a:cs typeface="Arial" panose="020B0604020202020204" pitchFamily="34" charset="0"/>
              </a:rPr>
              <a:t>s</a:t>
            </a:r>
            <a:r>
              <a:rPr lang="en-US" sz="4000" dirty="0" smtClean="0">
                <a:latin typeface="Arial" panose="020B0604020202020204" pitchFamily="34" charset="0"/>
                <a:cs typeface="Arial" panose="020B0604020202020204" pitchFamily="34" charset="0"/>
              </a:rPr>
              <a:t>chool.</a:t>
            </a:r>
            <a:endParaRPr lang="en-US" sz="4000" dirty="0" smtClean="0">
              <a:latin typeface="Arial" panose="020B0604020202020204" pitchFamily="34" charset="0"/>
              <a:cs typeface="Arial" panose="020B0604020202020204" pitchFamily="34" charset="0"/>
            </a:endParaRPr>
          </a:p>
          <a:p>
            <a:endParaRPr lang="en-US" sz="2000" dirty="0">
              <a:latin typeface="Arial" panose="020B0604020202020204" pitchFamily="34" charset="0"/>
              <a:cs typeface="Arial" panose="020B0604020202020204" pitchFamily="34" charset="0"/>
            </a:endParaRPr>
          </a:p>
          <a:p>
            <a:endParaRPr lang="en-US" sz="2000" dirty="0">
              <a:solidFill>
                <a:srgbClr val="7030A0"/>
              </a:solidFill>
              <a:latin typeface="Calibri" pitchFamily="34" charset="0"/>
            </a:endParaRPr>
          </a:p>
          <a:p>
            <a:endParaRPr lang="en-US" sz="1600" dirty="0">
              <a:solidFill>
                <a:srgbClr val="7030A0"/>
              </a:solidFill>
              <a:latin typeface="Calibri" pitchFamily="34" charset="0"/>
            </a:endParaRPr>
          </a:p>
        </p:txBody>
      </p:sp>
    </p:spTree>
    <p:extLst>
      <p:ext uri="{BB962C8B-B14F-4D97-AF65-F5344CB8AC3E}">
        <p14:creationId xmlns:p14="http://schemas.microsoft.com/office/powerpoint/2010/main" val="284032021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latin typeface="Arial" panose="020B0604020202020204" pitchFamily="34" charset="0"/>
                <a:cs typeface="Arial" panose="020B0604020202020204" pitchFamily="34" charset="0"/>
              </a:rPr>
              <a:t>THE LAWS OF NATURE </a:t>
            </a:r>
            <a:endParaRPr lang="en-US"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457200" y="1371600"/>
            <a:ext cx="8229600" cy="4525963"/>
          </a:xfrm>
        </p:spPr>
        <p:txBody>
          <a:bodyPr>
            <a:normAutofit fontScale="62500" lnSpcReduction="20000"/>
          </a:bodyPr>
          <a:lstStyle/>
          <a:p>
            <a:r>
              <a:rPr lang="en-US" dirty="0">
                <a:latin typeface="Arial" panose="020B0604020202020204" pitchFamily="34" charset="0"/>
                <a:cs typeface="Arial" panose="020B0604020202020204" pitchFamily="34" charset="0"/>
              </a:rPr>
              <a:t>The laws of physics tell us that perpetual motion is not possible, yet how does the earth rotate? </a:t>
            </a:r>
            <a:endParaRPr lang="en-US" dirty="0" smtClean="0">
              <a:latin typeface="Arial" panose="020B0604020202020204" pitchFamily="34" charset="0"/>
              <a:cs typeface="Arial" panose="020B0604020202020204" pitchFamily="34" charset="0"/>
            </a:endParaRPr>
          </a:p>
          <a:p>
            <a:r>
              <a:rPr lang="en-US" dirty="0" smtClean="0">
                <a:latin typeface="Arial" panose="020B0604020202020204" pitchFamily="34" charset="0"/>
                <a:cs typeface="Arial" panose="020B0604020202020204" pitchFamily="34" charset="0"/>
              </a:rPr>
              <a:t>The </a:t>
            </a:r>
            <a:r>
              <a:rPr lang="en-US" dirty="0">
                <a:latin typeface="Arial" panose="020B0604020202020204" pitchFamily="34" charset="0"/>
                <a:cs typeface="Arial" panose="020B0604020202020204" pitchFamily="34" charset="0"/>
              </a:rPr>
              <a:t>laws of aerodynamics tell us that bumblebees are incapable of flight, yet how do they fly? </a:t>
            </a:r>
            <a:endParaRPr lang="en-US" dirty="0" smtClean="0">
              <a:latin typeface="Arial" panose="020B0604020202020204" pitchFamily="34" charset="0"/>
              <a:cs typeface="Arial" panose="020B0604020202020204" pitchFamily="34" charset="0"/>
            </a:endParaRPr>
          </a:p>
          <a:p>
            <a:r>
              <a:rPr lang="en-US" dirty="0" smtClean="0">
                <a:latin typeface="Arial" panose="020B0604020202020204" pitchFamily="34" charset="0"/>
                <a:cs typeface="Arial" panose="020B0604020202020204" pitchFamily="34" charset="0"/>
              </a:rPr>
              <a:t>Conventional </a:t>
            </a:r>
            <a:r>
              <a:rPr lang="en-US" dirty="0">
                <a:latin typeface="Arial" panose="020B0604020202020204" pitchFamily="34" charset="0"/>
                <a:cs typeface="Arial" panose="020B0604020202020204" pitchFamily="34" charset="0"/>
              </a:rPr>
              <a:t>scientists from all over the world will make statements such as: “The claim that this is going to run permanently or indefinitely doesn't seem to hold because the second law of thermodynamics tells us that this is not possible” </a:t>
            </a:r>
          </a:p>
          <a:p>
            <a:r>
              <a:rPr lang="en-US" dirty="0">
                <a:latin typeface="Arial" panose="020B0604020202020204" pitchFamily="34" charset="0"/>
                <a:cs typeface="Arial" panose="020B0604020202020204" pitchFamily="34" charset="0"/>
              </a:rPr>
              <a:t>Around the turn-of-the-century eminent British scientist Lord Kelvin said “Radio has no future, heavier-than-air flying machines are impossible, and x-rays are a hoax” - so much for conventional </a:t>
            </a:r>
            <a:r>
              <a:rPr lang="en-US" dirty="0" smtClean="0">
                <a:latin typeface="Arial" panose="020B0604020202020204" pitchFamily="34" charset="0"/>
                <a:cs typeface="Arial" panose="020B0604020202020204" pitchFamily="34" charset="0"/>
              </a:rPr>
              <a:t>science</a:t>
            </a:r>
            <a:r>
              <a:rPr lang="en-US" dirty="0">
                <a:latin typeface="Arial" panose="020B0604020202020204" pitchFamily="34" charset="0"/>
                <a:cs typeface="Arial" panose="020B0604020202020204" pitchFamily="34" charset="0"/>
              </a:rPr>
              <a:t>!</a:t>
            </a:r>
            <a:endParaRPr lang="en-U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The laws of nature contain concepts that focus on frequency, resonation, vibration, magnetics and energy. A perfect example of this can be found in the aerodynamics-law-breaking flight of the bumblebee. </a:t>
            </a:r>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75577586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9050"/>
            <a:ext cx="8229600" cy="1143000"/>
          </a:xfrm>
        </p:spPr>
        <p:txBody>
          <a:bodyPr>
            <a:normAutofit/>
          </a:bodyPr>
          <a:lstStyle/>
          <a:p>
            <a:r>
              <a:rPr lang="en-US" sz="3600" b="1" dirty="0">
                <a:latin typeface="Arial" panose="020B0604020202020204" pitchFamily="34" charset="0"/>
                <a:cs typeface="Arial" panose="020B0604020202020204" pitchFamily="34" charset="0"/>
              </a:rPr>
              <a:t>THE FLIGHT OF THE BUMBLEBEE </a:t>
            </a:r>
            <a:endParaRPr lang="en-US" sz="3600"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457200" y="1371601"/>
            <a:ext cx="5791200" cy="1238249"/>
          </a:xfrm>
        </p:spPr>
        <p:txBody>
          <a:bodyPr>
            <a:normAutofit fontScale="55000" lnSpcReduction="20000"/>
          </a:bodyPr>
          <a:lstStyle/>
          <a:p>
            <a:r>
              <a:rPr lang="en-US" dirty="0">
                <a:latin typeface="Arial" panose="020B0604020202020204" pitchFamily="34" charset="0"/>
                <a:cs typeface="Arial" panose="020B0604020202020204" pitchFamily="34" charset="0"/>
              </a:rPr>
              <a:t>Ralph Ring is an innovative technician who worked with Otis T. </a:t>
            </a:r>
            <a:r>
              <a:rPr lang="en-US" dirty="0" err="1">
                <a:latin typeface="Arial" panose="020B0604020202020204" pitchFamily="34" charset="0"/>
                <a:cs typeface="Arial" panose="020B0604020202020204" pitchFamily="34" charset="0"/>
              </a:rPr>
              <a:t>Carr</a:t>
            </a:r>
            <a:r>
              <a:rPr lang="en-US" dirty="0">
                <a:latin typeface="Arial" panose="020B0604020202020204" pitchFamily="34" charset="0"/>
                <a:cs typeface="Arial" panose="020B0604020202020204" pitchFamily="34" charset="0"/>
              </a:rPr>
              <a:t>, a direct apprentice of Nikola Tesla. In his presentation at the Breakthrough Energy Movement Conference, Mr. Ring gives an amazing explanation of the flight of the bumblebee</a:t>
            </a:r>
            <a:r>
              <a:rPr lang="en-US" dirty="0" smtClean="0">
                <a:latin typeface="Arial" panose="020B0604020202020204" pitchFamily="34" charset="0"/>
                <a:cs typeface="Arial" panose="020B0604020202020204" pitchFamily="34" charset="0"/>
              </a:rPr>
              <a:t>:</a:t>
            </a:r>
            <a:endParaRPr lang="en-US" dirty="0">
              <a:latin typeface="Arial" panose="020B0604020202020204" pitchFamily="34" charset="0"/>
              <a:cs typeface="Arial" panose="020B0604020202020204" pitchFamily="34" charset="0"/>
            </a:endParaRPr>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53200" y="990600"/>
            <a:ext cx="2139950" cy="2133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685800" y="3152775"/>
            <a:ext cx="7772400" cy="2585323"/>
          </a:xfrm>
          <a:prstGeom prst="rect">
            <a:avLst/>
          </a:prstGeom>
          <a:noFill/>
        </p:spPr>
        <p:txBody>
          <a:bodyPr wrap="square" rtlCol="0">
            <a:spAutoFit/>
          </a:bodyPr>
          <a:lstStyle/>
          <a:p>
            <a:r>
              <a:rPr lang="en-US" sz="1600" dirty="0">
                <a:latin typeface="Arial" panose="020B0604020202020204" pitchFamily="34" charset="0"/>
                <a:cs typeface="Arial" panose="020B0604020202020204" pitchFamily="34" charset="0"/>
              </a:rPr>
              <a:t>“Next to the larynx in the bumblebees throat, there is a tiny hollow tube that acts as a resonance cavity that accumulates frequency. When the bee starts beating its wings, it does this to accumulate frequency which bounces back and forth in the resonator cavity until it reaches the same frequency of the earth, known as the Schumann frequency. Once the bee reaches the same frequency as its surroundings it evens out into what is known as zero point. When anything reaches zero point you can then change the energy. The bee is now free from the gravitational influence around it, creates its own little magnetic bubble and hovers around. There are some lizards and hummingbirds that do the same thing.” </a:t>
            </a:r>
          </a:p>
          <a:p>
            <a:endParaRPr lang="en-US" dirty="0"/>
          </a:p>
        </p:txBody>
      </p:sp>
      <p:sp>
        <p:nvSpPr>
          <p:cNvPr id="6" name="TextBox 5"/>
          <p:cNvSpPr txBox="1"/>
          <p:nvPr/>
        </p:nvSpPr>
        <p:spPr>
          <a:xfrm>
            <a:off x="3657600" y="6248400"/>
            <a:ext cx="2743200" cy="369332"/>
          </a:xfrm>
          <a:prstGeom prst="rect">
            <a:avLst/>
          </a:prstGeom>
          <a:noFill/>
        </p:spPr>
        <p:txBody>
          <a:bodyPr wrap="square" rtlCol="0">
            <a:spAutoFit/>
          </a:bodyPr>
          <a:lstStyle/>
          <a:p>
            <a:r>
              <a:rPr lang="en-US" dirty="0" smtClean="0">
                <a:solidFill>
                  <a:schemeClr val="bg1">
                    <a:lumMod val="10000"/>
                  </a:schemeClr>
                </a:solidFill>
                <a:latin typeface="Arial" panose="020B0604020202020204" pitchFamily="34" charset="0"/>
                <a:cs typeface="Arial" panose="020B0604020202020204" pitchFamily="34" charset="0"/>
              </a:rPr>
              <a:t>Reference Links in Notes </a:t>
            </a:r>
            <a:endParaRPr lang="en-US" dirty="0">
              <a:solidFill>
                <a:schemeClr val="bg1">
                  <a:lumMod val="10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19856278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1" name="Rectangle 1"/>
          <p:cNvSpPr>
            <a:spLocks noGrp="1" noChangeArrowheads="1"/>
          </p:cNvSpPr>
          <p:nvPr>
            <p:ph type="title" idx="4294967295"/>
          </p:nvPr>
        </p:nvSpPr>
        <p:spPr>
          <a:xfrm>
            <a:off x="658813" y="92075"/>
            <a:ext cx="7772400" cy="549275"/>
          </a:xfrm>
          <a:ln/>
        </p:spPr>
        <p:txBody>
          <a:bodyPr>
            <a:normAutofit fontScale="90000"/>
          </a:bodyPr>
          <a:lstStyle/>
          <a:p>
            <a:pPr algn="ctr">
              <a:lnSpc>
                <a:spcPct val="100000"/>
              </a:lnSpc>
              <a:tabLst>
                <a:tab pos="723900" algn="l"/>
                <a:tab pos="1447800" algn="l"/>
                <a:tab pos="2171700" algn="l"/>
                <a:tab pos="2895600" algn="l"/>
                <a:tab pos="3619500" algn="l"/>
                <a:tab pos="4343400" algn="l"/>
                <a:tab pos="5067300" algn="l"/>
                <a:tab pos="5791200" algn="l"/>
                <a:tab pos="6515100" algn="l"/>
                <a:tab pos="7239000" algn="l"/>
              </a:tabLst>
            </a:pPr>
            <a:r>
              <a:rPr lang="en-US" altLang="en-US" sz="2800">
                <a:solidFill>
                  <a:srgbClr val="99CCFF"/>
                </a:solidFill>
                <a:effectLst>
                  <a:outerShdw blurRad="38100" dist="38100" dir="2700000" algn="tl">
                    <a:srgbClr val="C0C0C0"/>
                  </a:outerShdw>
                </a:effectLst>
                <a:latin typeface="Arial Black" pitchFamily="32" charset="0"/>
              </a:rPr>
              <a:t>Common Statements - “There's No</a:t>
            </a:r>
            <a:br>
              <a:rPr lang="en-US" altLang="en-US" sz="2800">
                <a:solidFill>
                  <a:srgbClr val="99CCFF"/>
                </a:solidFill>
                <a:effectLst>
                  <a:outerShdw blurRad="38100" dist="38100" dir="2700000" algn="tl">
                    <a:srgbClr val="C0C0C0"/>
                  </a:outerShdw>
                </a:effectLst>
                <a:latin typeface="Arial Black" pitchFamily="32" charset="0"/>
              </a:rPr>
            </a:br>
            <a:r>
              <a:rPr lang="en-US" altLang="en-US" sz="2800">
                <a:solidFill>
                  <a:srgbClr val="99CCFF"/>
                </a:solidFill>
                <a:effectLst>
                  <a:outerShdw blurRad="38100" dist="38100" dir="2700000" algn="tl">
                    <a:srgbClr val="C0C0C0"/>
                  </a:outerShdw>
                </a:effectLst>
                <a:latin typeface="Arial Black" pitchFamily="32" charset="0"/>
              </a:rPr>
              <a:t>Such Thing As Free Energy”</a:t>
            </a:r>
          </a:p>
        </p:txBody>
      </p:sp>
      <p:sp>
        <p:nvSpPr>
          <p:cNvPr id="5122" name="Rectangle 2"/>
          <p:cNvSpPr>
            <a:spLocks noGrp="1" noChangeArrowheads="1"/>
          </p:cNvSpPr>
          <p:nvPr>
            <p:ph type="subTitle" idx="4294967295"/>
          </p:nvPr>
        </p:nvSpPr>
        <p:spPr>
          <a:xfrm>
            <a:off x="274638" y="1279525"/>
            <a:ext cx="8578850" cy="5621338"/>
          </a:xfrm>
          <a:ln/>
        </p:spPr>
        <p:txBody>
          <a:bodyPr lIns="90000" tIns="45000" rIns="90000" bIns="45000"/>
          <a:lstStyle/>
          <a:p>
            <a:pPr marL="215900" indent="-215900">
              <a:lnSpc>
                <a:spcPct val="80000"/>
              </a:lnSpc>
              <a:spcBef>
                <a:spcPts val="700"/>
              </a:spcBef>
              <a:spcAft>
                <a:spcPct val="0"/>
              </a:spcAft>
              <a:buClr>
                <a:srgbClr val="FFFFFF"/>
              </a:buClr>
              <a:buSzPct val="45000"/>
              <a:buFont typeface="Wingdings" charset="2"/>
              <a:buChar char=""/>
              <a:tabLst>
                <a:tab pos="723900" algn="l"/>
                <a:tab pos="1447800" algn="l"/>
                <a:tab pos="2171700" algn="l"/>
                <a:tab pos="2895600" algn="l"/>
                <a:tab pos="3619500" algn="l"/>
                <a:tab pos="4343400" algn="l"/>
                <a:tab pos="5067300" algn="l"/>
                <a:tab pos="5791200" algn="l"/>
                <a:tab pos="6515100" algn="l"/>
                <a:tab pos="7239000" algn="l"/>
                <a:tab pos="7962900" algn="l"/>
              </a:tabLst>
            </a:pPr>
            <a:r>
              <a:rPr lang="en-GB" altLang="en-US" sz="1800" dirty="0">
                <a:latin typeface="Arial" charset="0"/>
                <a:cs typeface="Arial" charset="0"/>
              </a:rPr>
              <a:t>“Free Energy” is impossible – there is no such thing as a “free lunch”</a:t>
            </a:r>
          </a:p>
          <a:p>
            <a:pPr marL="215900" indent="-215900">
              <a:lnSpc>
                <a:spcPct val="80000"/>
              </a:lnSpc>
              <a:spcBef>
                <a:spcPts val="700"/>
              </a:spcBef>
              <a:spcAft>
                <a:spcPct val="0"/>
              </a:spcAft>
              <a:buClr>
                <a:srgbClr val="FFFFFF"/>
              </a:buClr>
              <a:buSzPct val="45000"/>
              <a:buFont typeface="Wingdings" charset="2"/>
              <a:buNone/>
              <a:tabLst>
                <a:tab pos="723900" algn="l"/>
                <a:tab pos="1447800" algn="l"/>
                <a:tab pos="2171700" algn="l"/>
                <a:tab pos="2895600" algn="l"/>
                <a:tab pos="3619500" algn="l"/>
                <a:tab pos="4343400" algn="l"/>
                <a:tab pos="5067300" algn="l"/>
                <a:tab pos="5791200" algn="l"/>
                <a:tab pos="6515100" algn="l"/>
                <a:tab pos="7239000" algn="l"/>
                <a:tab pos="7962900" algn="l"/>
              </a:tabLst>
            </a:pPr>
            <a:endParaRPr lang="en-GB" altLang="en-US" sz="1800" dirty="0">
              <a:latin typeface="Arial" charset="0"/>
              <a:cs typeface="Arial" charset="0"/>
            </a:endParaRPr>
          </a:p>
          <a:p>
            <a:pPr marL="215900" indent="-215900">
              <a:lnSpc>
                <a:spcPct val="80000"/>
              </a:lnSpc>
              <a:spcBef>
                <a:spcPts val="700"/>
              </a:spcBef>
              <a:spcAft>
                <a:spcPct val="0"/>
              </a:spcAft>
              <a:buClr>
                <a:srgbClr val="FFFFFF"/>
              </a:buClr>
              <a:buSzPct val="45000"/>
              <a:buFont typeface="Wingdings" charset="2"/>
              <a:buChar char=""/>
              <a:tabLst>
                <a:tab pos="723900" algn="l"/>
                <a:tab pos="1447800" algn="l"/>
                <a:tab pos="2171700" algn="l"/>
                <a:tab pos="2895600" algn="l"/>
                <a:tab pos="3619500" algn="l"/>
                <a:tab pos="4343400" algn="l"/>
                <a:tab pos="5067300" algn="l"/>
                <a:tab pos="5791200" algn="l"/>
                <a:tab pos="6515100" algn="l"/>
                <a:tab pos="7239000" algn="l"/>
                <a:tab pos="7962900" algn="l"/>
              </a:tabLst>
            </a:pPr>
            <a:r>
              <a:rPr lang="en-GB" altLang="en-US" sz="1800" dirty="0">
                <a:latin typeface="Arial" charset="0"/>
                <a:cs typeface="Arial" charset="0"/>
              </a:rPr>
              <a:t>“Free Energy” is impossible –it breaks the 1</a:t>
            </a:r>
            <a:r>
              <a:rPr lang="en-GB" altLang="en-US" sz="1800" baseline="30000" dirty="0">
                <a:latin typeface="Arial" charset="0"/>
                <a:cs typeface="Arial" charset="0"/>
              </a:rPr>
              <a:t>st</a:t>
            </a:r>
            <a:r>
              <a:rPr lang="en-GB" altLang="en-US" sz="1800" dirty="0">
                <a:latin typeface="Arial" charset="0"/>
                <a:cs typeface="Arial" charset="0"/>
              </a:rPr>
              <a:t> law of thermodynamics – </a:t>
            </a:r>
          </a:p>
          <a:p>
            <a:pPr marL="215900" indent="-215900">
              <a:lnSpc>
                <a:spcPct val="80000"/>
              </a:lnSpc>
              <a:spcBef>
                <a:spcPts val="700"/>
              </a:spcBef>
              <a:spcAft>
                <a:spcPct val="0"/>
              </a:spcAft>
              <a:buClr>
                <a:srgbClr val="FFFFFF"/>
              </a:buClr>
              <a:buSzPct val="45000"/>
              <a:buFont typeface="Wingdings" charset="2"/>
              <a:buNone/>
              <a:tabLst>
                <a:tab pos="723900" algn="l"/>
                <a:tab pos="1447800" algn="l"/>
                <a:tab pos="2171700" algn="l"/>
                <a:tab pos="2895600" algn="l"/>
                <a:tab pos="3619500" algn="l"/>
                <a:tab pos="4343400" algn="l"/>
                <a:tab pos="5067300" algn="l"/>
                <a:tab pos="5791200" algn="l"/>
                <a:tab pos="6515100" algn="l"/>
                <a:tab pos="7239000" algn="l"/>
                <a:tab pos="7962900" algn="l"/>
              </a:tabLst>
            </a:pPr>
            <a:r>
              <a:rPr lang="en-US" altLang="en-US" sz="1800" dirty="0">
                <a:solidFill>
                  <a:srgbClr val="FFFF00"/>
                </a:solidFill>
                <a:latin typeface="Arial" charset="0"/>
                <a:cs typeface="Arial" charset="0"/>
              </a:rPr>
              <a:t>“energy can be neither created nor destroyed, heat and mechanical work being mutually convertible”</a:t>
            </a:r>
          </a:p>
          <a:p>
            <a:pPr marL="215900" indent="-215900">
              <a:lnSpc>
                <a:spcPct val="80000"/>
              </a:lnSpc>
              <a:spcBef>
                <a:spcPts val="700"/>
              </a:spcBef>
              <a:spcAft>
                <a:spcPct val="0"/>
              </a:spcAft>
              <a:buClr>
                <a:srgbClr val="FFFFFF"/>
              </a:buClr>
              <a:buSzPct val="45000"/>
              <a:buFont typeface="Wingdings" charset="2"/>
              <a:buNone/>
              <a:tabLst>
                <a:tab pos="723900" algn="l"/>
                <a:tab pos="1447800" algn="l"/>
                <a:tab pos="2171700" algn="l"/>
                <a:tab pos="2895600" algn="l"/>
                <a:tab pos="3619500" algn="l"/>
                <a:tab pos="4343400" algn="l"/>
                <a:tab pos="5067300" algn="l"/>
                <a:tab pos="5791200" algn="l"/>
                <a:tab pos="6515100" algn="l"/>
                <a:tab pos="7239000" algn="l"/>
                <a:tab pos="7962900" algn="l"/>
              </a:tabLst>
            </a:pPr>
            <a:endParaRPr lang="en-US" altLang="en-US" sz="1800" dirty="0">
              <a:solidFill>
                <a:srgbClr val="FFFF00"/>
              </a:solidFill>
              <a:latin typeface="Arial" charset="0"/>
              <a:cs typeface="Arial" charset="0"/>
            </a:endParaRPr>
          </a:p>
          <a:p>
            <a:pPr marL="215900" indent="-215900">
              <a:lnSpc>
                <a:spcPct val="80000"/>
              </a:lnSpc>
              <a:spcBef>
                <a:spcPts val="700"/>
              </a:spcBef>
              <a:spcAft>
                <a:spcPct val="0"/>
              </a:spcAft>
              <a:buClr>
                <a:srgbClr val="FFFFFF"/>
              </a:buClr>
              <a:buSzPct val="45000"/>
              <a:buFont typeface="Wingdings" charset="2"/>
              <a:buChar char=""/>
              <a:tabLst>
                <a:tab pos="723900" algn="l"/>
                <a:tab pos="1447800" algn="l"/>
                <a:tab pos="2171700" algn="l"/>
                <a:tab pos="2895600" algn="l"/>
                <a:tab pos="3619500" algn="l"/>
                <a:tab pos="4343400" algn="l"/>
                <a:tab pos="5067300" algn="l"/>
                <a:tab pos="5791200" algn="l"/>
                <a:tab pos="6515100" algn="l"/>
                <a:tab pos="7239000" algn="l"/>
                <a:tab pos="7962900" algn="l"/>
              </a:tabLst>
            </a:pPr>
            <a:r>
              <a:rPr lang="en-US" altLang="en-US" sz="1800" dirty="0">
                <a:latin typeface="Arial" charset="0"/>
                <a:cs typeface="Arial" charset="0"/>
              </a:rPr>
              <a:t>“If someone had created a free energy device, they’d be a billionaire!”</a:t>
            </a:r>
          </a:p>
          <a:p>
            <a:pPr marL="215900" indent="-215900">
              <a:lnSpc>
                <a:spcPct val="80000"/>
              </a:lnSpc>
              <a:spcBef>
                <a:spcPts val="700"/>
              </a:spcBef>
              <a:spcAft>
                <a:spcPct val="0"/>
              </a:spcAft>
              <a:buClr>
                <a:srgbClr val="FFFFFF"/>
              </a:buClr>
              <a:buSzPct val="45000"/>
              <a:buFont typeface="Wingdings" charset="2"/>
              <a:buNone/>
              <a:tabLst>
                <a:tab pos="723900" algn="l"/>
                <a:tab pos="1447800" algn="l"/>
                <a:tab pos="2171700" algn="l"/>
                <a:tab pos="2895600" algn="l"/>
                <a:tab pos="3619500" algn="l"/>
                <a:tab pos="4343400" algn="l"/>
                <a:tab pos="5067300" algn="l"/>
                <a:tab pos="5791200" algn="l"/>
                <a:tab pos="6515100" algn="l"/>
                <a:tab pos="7239000" algn="l"/>
                <a:tab pos="7962900" algn="l"/>
              </a:tabLst>
            </a:pPr>
            <a:endParaRPr lang="en-US" altLang="en-US" sz="1800" dirty="0">
              <a:latin typeface="Arial" charset="0"/>
              <a:cs typeface="Arial" charset="0"/>
            </a:endParaRPr>
          </a:p>
          <a:p>
            <a:pPr marL="215900" indent="-215900">
              <a:lnSpc>
                <a:spcPct val="80000"/>
              </a:lnSpc>
              <a:spcBef>
                <a:spcPts val="700"/>
              </a:spcBef>
              <a:spcAft>
                <a:spcPct val="0"/>
              </a:spcAft>
              <a:buClr>
                <a:srgbClr val="FFFFFF"/>
              </a:buClr>
              <a:buSzPct val="45000"/>
              <a:buFont typeface="Wingdings" charset="2"/>
              <a:buChar char=""/>
              <a:tabLst>
                <a:tab pos="723900" algn="l"/>
                <a:tab pos="1447800" algn="l"/>
                <a:tab pos="2171700" algn="l"/>
                <a:tab pos="2895600" algn="l"/>
                <a:tab pos="3619500" algn="l"/>
                <a:tab pos="4343400" algn="l"/>
                <a:tab pos="5067300" algn="l"/>
                <a:tab pos="5791200" algn="l"/>
                <a:tab pos="6515100" algn="l"/>
                <a:tab pos="7239000" algn="l"/>
                <a:tab pos="7962900" algn="l"/>
              </a:tabLst>
            </a:pPr>
            <a:r>
              <a:rPr lang="en-US" altLang="en-US" sz="1800" dirty="0">
                <a:latin typeface="Arial" charset="0"/>
                <a:cs typeface="Arial" charset="0"/>
              </a:rPr>
              <a:t>“Perpetual Motion is impossible!” </a:t>
            </a:r>
            <a:r>
              <a:rPr lang="en-US" altLang="en-US" sz="1800" b="1" dirty="0">
                <a:solidFill>
                  <a:srgbClr val="FF6600"/>
                </a:solidFill>
                <a:effectLst>
                  <a:outerShdw blurRad="38100" dist="38100" dir="2700000" algn="tl">
                    <a:srgbClr val="C0C0C0"/>
                  </a:outerShdw>
                </a:effectLst>
                <a:latin typeface="Arial" charset="0"/>
                <a:cs typeface="Arial" charset="0"/>
              </a:rPr>
              <a:t>Followed by the 'programmed' Implicit/Explicit Ad homonym attacks like: </a:t>
            </a:r>
            <a:r>
              <a:rPr lang="en-US" altLang="en-US" sz="1800" b="1" dirty="0">
                <a:effectLst>
                  <a:outerShdw blurRad="38100" dist="38100" dir="2700000" algn="tl">
                    <a:srgbClr val="C0C0C0"/>
                  </a:outerShdw>
                </a:effectLst>
                <a:latin typeface="Arial" charset="0"/>
                <a:cs typeface="Arial" charset="0"/>
              </a:rPr>
              <a:t>IF YOU BELIEVE IN THIS STUFF YOU ARE A....</a:t>
            </a:r>
          </a:p>
          <a:p>
            <a:pPr marL="215900" indent="-215900">
              <a:lnSpc>
                <a:spcPct val="80000"/>
              </a:lnSpc>
              <a:spcBef>
                <a:spcPts val="700"/>
              </a:spcBef>
              <a:spcAft>
                <a:spcPct val="0"/>
              </a:spcAft>
              <a:buClr>
                <a:srgbClr val="FFFFFF"/>
              </a:buClr>
              <a:buSzPct val="45000"/>
              <a:buFont typeface="Wingdings" charset="2"/>
              <a:buNone/>
              <a:tabLst>
                <a:tab pos="723900" algn="l"/>
                <a:tab pos="1447800" algn="l"/>
                <a:tab pos="2171700" algn="l"/>
                <a:tab pos="2895600" algn="l"/>
                <a:tab pos="3619500" algn="l"/>
                <a:tab pos="4343400" algn="l"/>
                <a:tab pos="5067300" algn="l"/>
                <a:tab pos="5791200" algn="l"/>
                <a:tab pos="6515100" algn="l"/>
                <a:tab pos="7239000" algn="l"/>
                <a:tab pos="7962900" algn="l"/>
              </a:tabLst>
            </a:pPr>
            <a:r>
              <a:rPr lang="en-US" altLang="en-US" sz="1800" b="1" dirty="0">
                <a:effectLst>
                  <a:outerShdw blurRad="38100" dist="38100" dir="2700000" algn="tl">
                    <a:srgbClr val="C0C0C0"/>
                  </a:outerShdw>
                </a:effectLst>
                <a:latin typeface="Arial" charset="0"/>
                <a:cs typeface="Arial" charset="0"/>
              </a:rPr>
              <a:t>TIN FOIL HAT WEARING, NUT JOB, WACK JOB, TERRORIST, ANARCHIST, CONSPIRACY THEORIST....BTW YOU'RE ALSO A PSYCHOPATH AND SHOULD BE LOCKED UP! </a:t>
            </a:r>
          </a:p>
          <a:p>
            <a:pPr marL="215900" indent="-215900">
              <a:lnSpc>
                <a:spcPct val="80000"/>
              </a:lnSpc>
              <a:spcBef>
                <a:spcPts val="700"/>
              </a:spcBef>
              <a:spcAft>
                <a:spcPct val="0"/>
              </a:spcAft>
              <a:buClr>
                <a:srgbClr val="FFFFFF"/>
              </a:buClr>
              <a:buSzPct val="45000"/>
              <a:buFont typeface="Wingdings" charset="2"/>
              <a:buNone/>
              <a:tabLst>
                <a:tab pos="723900" algn="l"/>
                <a:tab pos="1447800" algn="l"/>
                <a:tab pos="2171700" algn="l"/>
                <a:tab pos="2895600" algn="l"/>
                <a:tab pos="3619500" algn="l"/>
                <a:tab pos="4343400" algn="l"/>
                <a:tab pos="5067300" algn="l"/>
                <a:tab pos="5791200" algn="l"/>
                <a:tab pos="6515100" algn="l"/>
                <a:tab pos="7239000" algn="l"/>
                <a:tab pos="7962900" algn="l"/>
              </a:tabLst>
            </a:pPr>
            <a:r>
              <a:rPr lang="en-US" altLang="en-US" sz="1800" dirty="0">
                <a:latin typeface="Arial" charset="0"/>
                <a:cs typeface="Arial" charset="0"/>
              </a:rPr>
              <a:t> </a:t>
            </a:r>
          </a:p>
          <a:p>
            <a:pPr marL="215900" indent="-215900">
              <a:lnSpc>
                <a:spcPct val="80000"/>
              </a:lnSpc>
              <a:spcBef>
                <a:spcPts val="700"/>
              </a:spcBef>
              <a:spcAft>
                <a:spcPct val="0"/>
              </a:spcAft>
              <a:buClr>
                <a:srgbClr val="FFFFFF"/>
              </a:buClr>
              <a:buSzPct val="45000"/>
              <a:buFont typeface="Wingdings" charset="2"/>
              <a:buChar char=""/>
              <a:tabLst>
                <a:tab pos="723900" algn="l"/>
                <a:tab pos="1447800" algn="l"/>
                <a:tab pos="2171700" algn="l"/>
                <a:tab pos="2895600" algn="l"/>
                <a:tab pos="3619500" algn="l"/>
                <a:tab pos="4343400" algn="l"/>
                <a:tab pos="5067300" algn="l"/>
                <a:tab pos="5791200" algn="l"/>
                <a:tab pos="6515100" algn="l"/>
                <a:tab pos="7239000" algn="l"/>
                <a:tab pos="7962900" algn="l"/>
              </a:tabLst>
            </a:pPr>
            <a:r>
              <a:rPr lang="en-GB" altLang="en-US" sz="1800" dirty="0">
                <a:latin typeface="Arial" charset="0"/>
                <a:cs typeface="Arial" charset="0"/>
              </a:rPr>
              <a:t>“No one has demonstrated a device which produces more energy than is fed into it in some form.”</a:t>
            </a:r>
          </a:p>
        </p:txBody>
      </p:sp>
    </p:spTree>
    <p:extLst>
      <p:ext uri="{BB962C8B-B14F-4D97-AF65-F5344CB8AC3E}">
        <p14:creationId xmlns:p14="http://schemas.microsoft.com/office/powerpoint/2010/main" val="3290848653"/>
      </p:ext>
    </p:extLst>
  </p:cSld>
  <p:clrMapOvr>
    <a:masterClrMapping/>
  </p:clrMapOvr>
  <p:transition spd="med"/>
  <p:timing>
    <p:tnLst>
      <p:par>
        <p:cTn id="1" dur="indefinite"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9050"/>
            <a:ext cx="8229600" cy="1143000"/>
          </a:xfrm>
        </p:spPr>
        <p:txBody>
          <a:bodyPr>
            <a:normAutofit fontScale="90000"/>
          </a:bodyPr>
          <a:lstStyle/>
          <a:p>
            <a:r>
              <a:rPr lang="en-US" sz="3600" b="1" dirty="0" smtClean="0">
                <a:latin typeface="Arial" panose="020B0604020202020204" pitchFamily="34" charset="0"/>
                <a:cs typeface="Arial" panose="020B0604020202020204" pitchFamily="34" charset="0"/>
              </a:rPr>
              <a:t>LAWS OF NATURE</a:t>
            </a:r>
            <a:br>
              <a:rPr lang="en-US" sz="3600" b="1" dirty="0" smtClean="0">
                <a:latin typeface="Arial" panose="020B0604020202020204" pitchFamily="34" charset="0"/>
                <a:cs typeface="Arial" panose="020B0604020202020204" pitchFamily="34" charset="0"/>
              </a:rPr>
            </a:br>
            <a:r>
              <a:rPr lang="en-US" sz="3600" b="1" dirty="0" smtClean="0">
                <a:latin typeface="Arial" panose="020B0604020202020204" pitchFamily="34" charset="0"/>
                <a:cs typeface="Arial" panose="020B0604020202020204" pitchFamily="34" charset="0"/>
              </a:rPr>
              <a:t>HOW THEY WORK</a:t>
            </a:r>
            <a:endParaRPr lang="en-US" sz="3600" dirty="0">
              <a:latin typeface="Arial" panose="020B0604020202020204" pitchFamily="34" charset="0"/>
              <a:cs typeface="Arial" panose="020B0604020202020204" pitchFamily="34" charset="0"/>
            </a:endParaRPr>
          </a:p>
        </p:txBody>
      </p:sp>
      <p:sp>
        <p:nvSpPr>
          <p:cNvPr id="6" name="TextBox 5"/>
          <p:cNvSpPr txBox="1"/>
          <p:nvPr/>
        </p:nvSpPr>
        <p:spPr>
          <a:xfrm>
            <a:off x="3657600" y="6248400"/>
            <a:ext cx="2743200" cy="369332"/>
          </a:xfrm>
          <a:prstGeom prst="rect">
            <a:avLst/>
          </a:prstGeom>
          <a:noFill/>
        </p:spPr>
        <p:txBody>
          <a:bodyPr wrap="square" rtlCol="0">
            <a:spAutoFit/>
          </a:bodyPr>
          <a:lstStyle/>
          <a:p>
            <a:r>
              <a:rPr lang="en-US" dirty="0" smtClean="0">
                <a:solidFill>
                  <a:schemeClr val="bg1">
                    <a:lumMod val="10000"/>
                  </a:schemeClr>
                </a:solidFill>
                <a:latin typeface="Arial" panose="020B0604020202020204" pitchFamily="34" charset="0"/>
                <a:cs typeface="Arial" panose="020B0604020202020204" pitchFamily="34" charset="0"/>
              </a:rPr>
              <a:t>Reference Links in Notes </a:t>
            </a:r>
            <a:endParaRPr lang="en-US" dirty="0">
              <a:solidFill>
                <a:schemeClr val="bg1">
                  <a:lumMod val="10000"/>
                </a:schemeClr>
              </a:solidFill>
              <a:latin typeface="Arial" panose="020B0604020202020204" pitchFamily="34" charset="0"/>
              <a:cs typeface="Arial" panose="020B0604020202020204" pitchFamily="34" charset="0"/>
            </a:endParaRPr>
          </a:p>
        </p:txBody>
      </p:sp>
      <p:sp>
        <p:nvSpPr>
          <p:cNvPr id="5" name="Content Placeholder 4"/>
          <p:cNvSpPr>
            <a:spLocks noGrp="1"/>
          </p:cNvSpPr>
          <p:nvPr>
            <p:ph idx="1"/>
          </p:nvPr>
        </p:nvSpPr>
        <p:spPr/>
        <p:txBody>
          <a:bodyPr>
            <a:normAutofit fontScale="85000" lnSpcReduction="20000"/>
          </a:bodyPr>
          <a:lstStyle/>
          <a:p>
            <a:r>
              <a:rPr lang="en-US" dirty="0">
                <a:latin typeface="Arial" panose="020B0604020202020204" pitchFamily="34" charset="0"/>
                <a:cs typeface="Arial" panose="020B0604020202020204" pitchFamily="34" charset="0"/>
              </a:rPr>
              <a:t>When you can tune something to vibrate at the same frequency as the earth and reach zero point, you are freed from the frequency influence of your environment and can then change the energy into anything you want including levitation or electrical energy</a:t>
            </a:r>
            <a:r>
              <a:rPr lang="en-US" dirty="0" smtClean="0">
                <a:latin typeface="Arial" panose="020B0604020202020204" pitchFamily="34" charset="0"/>
                <a:cs typeface="Arial" panose="020B0604020202020204" pitchFamily="34" charset="0"/>
              </a:rPr>
              <a:t>.</a:t>
            </a:r>
          </a:p>
          <a:p>
            <a:r>
              <a:rPr lang="en-US" dirty="0">
                <a:latin typeface="Arial" panose="020B0604020202020204" pitchFamily="34" charset="0"/>
                <a:cs typeface="Arial" panose="020B0604020202020204" pitchFamily="34" charset="0"/>
              </a:rPr>
              <a:t/>
            </a:r>
            <a:br>
              <a:rPr lang="en-US" dirty="0">
                <a:latin typeface="Arial" panose="020B0604020202020204" pitchFamily="34" charset="0"/>
                <a:cs typeface="Arial" panose="020B0604020202020204" pitchFamily="34" charset="0"/>
              </a:rPr>
            </a:br>
            <a:r>
              <a:rPr lang="en-US" dirty="0">
                <a:latin typeface="Arial" panose="020B0604020202020204" pitchFamily="34" charset="0"/>
                <a:cs typeface="Arial" panose="020B0604020202020204" pitchFamily="34" charset="0"/>
              </a:rPr>
              <a:t>This is how </a:t>
            </a:r>
            <a:r>
              <a:rPr lang="en-US" dirty="0" smtClean="0">
                <a:latin typeface="Arial" panose="020B0604020202020204" pitchFamily="34" charset="0"/>
                <a:cs typeface="Arial" panose="020B0604020202020204" pitchFamily="34" charset="0"/>
              </a:rPr>
              <a:t>devices like the </a:t>
            </a:r>
            <a:r>
              <a:rPr lang="en-US" dirty="0">
                <a:latin typeface="Arial" panose="020B0604020202020204" pitchFamily="34" charset="0"/>
                <a:cs typeface="Arial" panose="020B0604020202020204" pitchFamily="34" charset="0"/>
              </a:rPr>
              <a:t>QEG </a:t>
            </a:r>
            <a:r>
              <a:rPr lang="en-US" dirty="0" smtClean="0">
                <a:latin typeface="Arial" panose="020B0604020202020204" pitchFamily="34" charset="0"/>
                <a:cs typeface="Arial" panose="020B0604020202020204" pitchFamily="34" charset="0"/>
              </a:rPr>
              <a:t>work. </a:t>
            </a:r>
            <a:r>
              <a:rPr lang="en-US" dirty="0" err="1" smtClean="0">
                <a:latin typeface="Arial" panose="020B0604020202020204" pitchFamily="34" charset="0"/>
                <a:cs typeface="Arial" panose="020B0604020202020204" pitchFamily="34" charset="0"/>
              </a:rPr>
              <a:t>Teslas</a:t>
            </a:r>
            <a:r>
              <a:rPr lang="en-US" dirty="0" smtClean="0">
                <a:latin typeface="Arial" panose="020B0604020202020204" pitchFamily="34" charset="0"/>
                <a:cs typeface="Arial" panose="020B0604020202020204" pitchFamily="34" charset="0"/>
              </a:rPr>
              <a:t> </a:t>
            </a:r>
            <a:r>
              <a:rPr lang="en-US" dirty="0">
                <a:latin typeface="Arial" panose="020B0604020202020204" pitchFamily="34" charset="0"/>
                <a:cs typeface="Arial" panose="020B0604020202020204" pitchFamily="34" charset="0"/>
              </a:rPr>
              <a:t>design causes it to resonate so that it matches the frequency of the earth, and in zero point it changes the energy into self-renewing electrical energy. </a:t>
            </a:r>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04567129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9050"/>
            <a:ext cx="8229600" cy="1143000"/>
          </a:xfrm>
        </p:spPr>
        <p:txBody>
          <a:bodyPr>
            <a:normAutofit fontScale="90000"/>
          </a:bodyPr>
          <a:lstStyle/>
          <a:p>
            <a:r>
              <a:rPr lang="en-US" sz="3600" b="1" dirty="0">
                <a:latin typeface="Arial" panose="020B0604020202020204" pitchFamily="34" charset="0"/>
                <a:cs typeface="Arial" panose="020B0604020202020204" pitchFamily="34" charset="0"/>
              </a:rPr>
              <a:t>GOVERNMENT FUNDED RESEARCH AND HIGHER EDUCATION</a:t>
            </a:r>
            <a:endParaRPr lang="en-US" sz="3600" dirty="0">
              <a:latin typeface="Arial" panose="020B0604020202020204" pitchFamily="34" charset="0"/>
              <a:cs typeface="Arial" panose="020B0604020202020204" pitchFamily="34" charset="0"/>
            </a:endParaRPr>
          </a:p>
        </p:txBody>
      </p:sp>
      <p:sp>
        <p:nvSpPr>
          <p:cNvPr id="6" name="TextBox 5"/>
          <p:cNvSpPr txBox="1"/>
          <p:nvPr/>
        </p:nvSpPr>
        <p:spPr>
          <a:xfrm>
            <a:off x="3657600" y="6248400"/>
            <a:ext cx="2743200" cy="369332"/>
          </a:xfrm>
          <a:prstGeom prst="rect">
            <a:avLst/>
          </a:prstGeom>
          <a:noFill/>
        </p:spPr>
        <p:txBody>
          <a:bodyPr wrap="square" rtlCol="0">
            <a:spAutoFit/>
          </a:bodyPr>
          <a:lstStyle/>
          <a:p>
            <a:r>
              <a:rPr lang="en-US" dirty="0" smtClean="0">
                <a:solidFill>
                  <a:schemeClr val="bg1">
                    <a:lumMod val="10000"/>
                  </a:schemeClr>
                </a:solidFill>
                <a:latin typeface="Arial" panose="020B0604020202020204" pitchFamily="34" charset="0"/>
                <a:cs typeface="Arial" panose="020B0604020202020204" pitchFamily="34" charset="0"/>
              </a:rPr>
              <a:t>Reference Links in Notes </a:t>
            </a:r>
            <a:endParaRPr lang="en-US" dirty="0">
              <a:solidFill>
                <a:schemeClr val="bg1">
                  <a:lumMod val="10000"/>
                </a:schemeClr>
              </a:solidFill>
              <a:latin typeface="Arial" panose="020B0604020202020204" pitchFamily="34" charset="0"/>
              <a:cs typeface="Arial" panose="020B0604020202020204" pitchFamily="34" charset="0"/>
            </a:endParaRPr>
          </a:p>
        </p:txBody>
      </p:sp>
      <p:sp>
        <p:nvSpPr>
          <p:cNvPr id="5" name="Content Placeholder 4"/>
          <p:cNvSpPr>
            <a:spLocks noGrp="1"/>
          </p:cNvSpPr>
          <p:nvPr>
            <p:ph idx="1"/>
          </p:nvPr>
        </p:nvSpPr>
        <p:spPr>
          <a:xfrm>
            <a:off x="228600" y="1524000"/>
            <a:ext cx="3886200" cy="4343399"/>
          </a:xfrm>
        </p:spPr>
        <p:txBody>
          <a:bodyPr>
            <a:normAutofit fontScale="70000" lnSpcReduction="20000"/>
          </a:bodyPr>
          <a:lstStyle/>
          <a:p>
            <a:r>
              <a:rPr lang="en-US" dirty="0">
                <a:latin typeface="Arial" panose="020B0604020202020204" pitchFamily="34" charset="0"/>
                <a:cs typeface="Arial" panose="020B0604020202020204" pitchFamily="34" charset="0"/>
              </a:rPr>
              <a:t>Most of the main stream scientific research and higher education systems today are funded by government grants and corporate interests. Such funding comes with a set of rules and regulations that must be followed in order to continue to receive that funding, even if the rules are unreasonable. </a:t>
            </a:r>
            <a:r>
              <a:rPr lang="en-US" dirty="0">
                <a:latin typeface="Arial" panose="020B0604020202020204" pitchFamily="34" charset="0"/>
                <a:cs typeface="Arial" panose="020B0604020202020204" pitchFamily="34" charset="0"/>
              </a:rPr>
              <a:t/>
            </a:r>
            <a:br>
              <a:rPr lang="en-US" dirty="0">
                <a:latin typeface="Arial" panose="020B0604020202020204" pitchFamily="34" charset="0"/>
                <a:cs typeface="Arial" panose="020B0604020202020204" pitchFamily="34" charset="0"/>
              </a:rPr>
            </a:br>
            <a:endParaRPr lang="en-US" dirty="0">
              <a:latin typeface="Arial" panose="020B0604020202020204" pitchFamily="34" charset="0"/>
              <a:cs typeface="Arial" panose="020B0604020202020204" pitchFamily="34" charset="0"/>
            </a:endParaRPr>
          </a:p>
        </p:txBody>
      </p:sp>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19600" y="1785938"/>
            <a:ext cx="4424459" cy="27003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37678022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9050"/>
            <a:ext cx="8229600" cy="1143000"/>
          </a:xfrm>
        </p:spPr>
        <p:txBody>
          <a:bodyPr>
            <a:normAutofit fontScale="90000"/>
          </a:bodyPr>
          <a:lstStyle/>
          <a:p>
            <a:r>
              <a:rPr lang="en-US" sz="3600" b="1" dirty="0">
                <a:latin typeface="Arial" panose="020B0604020202020204" pitchFamily="34" charset="0"/>
                <a:cs typeface="Arial" panose="020B0604020202020204" pitchFamily="34" charset="0"/>
              </a:rPr>
              <a:t>GOVERNMENT FUNDED RESEARCH AND HIGHER EDUCATION</a:t>
            </a:r>
            <a:endParaRPr lang="en-US" sz="3600" dirty="0">
              <a:latin typeface="Arial" panose="020B0604020202020204" pitchFamily="34" charset="0"/>
              <a:cs typeface="Arial" panose="020B0604020202020204" pitchFamily="34" charset="0"/>
            </a:endParaRPr>
          </a:p>
        </p:txBody>
      </p:sp>
      <p:sp>
        <p:nvSpPr>
          <p:cNvPr id="6" name="TextBox 5"/>
          <p:cNvSpPr txBox="1"/>
          <p:nvPr/>
        </p:nvSpPr>
        <p:spPr>
          <a:xfrm>
            <a:off x="3657600" y="6248400"/>
            <a:ext cx="2743200" cy="369332"/>
          </a:xfrm>
          <a:prstGeom prst="rect">
            <a:avLst/>
          </a:prstGeom>
          <a:noFill/>
        </p:spPr>
        <p:txBody>
          <a:bodyPr wrap="square" rtlCol="0">
            <a:spAutoFit/>
          </a:bodyPr>
          <a:lstStyle/>
          <a:p>
            <a:r>
              <a:rPr lang="en-US" dirty="0" smtClean="0">
                <a:solidFill>
                  <a:schemeClr val="bg1">
                    <a:lumMod val="10000"/>
                  </a:schemeClr>
                </a:solidFill>
                <a:latin typeface="Arial" panose="020B0604020202020204" pitchFamily="34" charset="0"/>
                <a:cs typeface="Arial" panose="020B0604020202020204" pitchFamily="34" charset="0"/>
              </a:rPr>
              <a:t>Reference Links in Notes </a:t>
            </a:r>
            <a:endParaRPr lang="en-US" dirty="0">
              <a:solidFill>
                <a:schemeClr val="bg1">
                  <a:lumMod val="10000"/>
                </a:schemeClr>
              </a:solidFill>
              <a:latin typeface="Arial" panose="020B0604020202020204" pitchFamily="34" charset="0"/>
              <a:cs typeface="Arial" panose="020B0604020202020204" pitchFamily="34" charset="0"/>
            </a:endParaRPr>
          </a:p>
        </p:txBody>
      </p:sp>
      <p:sp>
        <p:nvSpPr>
          <p:cNvPr id="5" name="Content Placeholder 4"/>
          <p:cNvSpPr>
            <a:spLocks noGrp="1"/>
          </p:cNvSpPr>
          <p:nvPr>
            <p:ph idx="1"/>
          </p:nvPr>
        </p:nvSpPr>
        <p:spPr>
          <a:xfrm>
            <a:off x="228600" y="969407"/>
            <a:ext cx="8686800" cy="5257800"/>
          </a:xfrm>
        </p:spPr>
        <p:txBody>
          <a:bodyPr>
            <a:normAutofit fontScale="47500" lnSpcReduction="20000"/>
          </a:bodyPr>
          <a:lstStyle/>
          <a:p>
            <a:pPr marL="0" indent="0">
              <a:buNone/>
            </a:pPr>
            <a:r>
              <a:rPr lang="en-US" dirty="0">
                <a:latin typeface="Arial" panose="020B0604020202020204" pitchFamily="34" charset="0"/>
                <a:cs typeface="Arial" panose="020B0604020202020204" pitchFamily="34" charset="0"/>
              </a:rPr>
              <a:t>Some examples: </a:t>
            </a:r>
            <a:endParaRPr lang="en-US" dirty="0" smtClean="0">
              <a:latin typeface="Arial" panose="020B0604020202020204" pitchFamily="34" charset="0"/>
              <a:cs typeface="Arial" panose="020B0604020202020204" pitchFamily="34" charset="0"/>
            </a:endParaRPr>
          </a:p>
          <a:p>
            <a:endParaRPr lang="en-US" dirty="0">
              <a:latin typeface="Arial" panose="020B0604020202020204" pitchFamily="34" charset="0"/>
              <a:cs typeface="Arial" panose="020B0604020202020204" pitchFamily="34" charset="0"/>
            </a:endParaRPr>
          </a:p>
          <a:p>
            <a:r>
              <a:rPr lang="en-US" dirty="0" smtClean="0">
                <a:latin typeface="Arial" panose="020B0604020202020204" pitchFamily="34" charset="0"/>
                <a:cs typeface="Arial" panose="020B0604020202020204" pitchFamily="34" charset="0"/>
              </a:rPr>
              <a:t>Harold </a:t>
            </a:r>
            <a:r>
              <a:rPr lang="en-US" dirty="0">
                <a:latin typeface="Arial" panose="020B0604020202020204" pitchFamily="34" charset="0"/>
                <a:cs typeface="Arial" panose="020B0604020202020204" pitchFamily="34" charset="0"/>
              </a:rPr>
              <a:t>Ashburton has an honors degree in engineering from Cambridge University and is also the retired head of IBM's European patent division. When presented with undeniable proof of a perpetual motion machine designed by John Searl he made the following statement: </a:t>
            </a:r>
            <a:endParaRPr lang="en-US" dirty="0" smtClean="0">
              <a:latin typeface="Arial" panose="020B0604020202020204" pitchFamily="34" charset="0"/>
              <a:cs typeface="Arial" panose="020B0604020202020204" pitchFamily="34" charset="0"/>
            </a:endParaRPr>
          </a:p>
          <a:p>
            <a:endParaRPr lang="en-U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“The government doesn't know about this work because the government only knows what their advisers tell them. Their advisers get money from the government and they want to keep getting the grants so they're not giving the advice they should from matters like this.” </a:t>
            </a:r>
            <a:endParaRPr lang="en-US" dirty="0" smtClean="0">
              <a:latin typeface="Arial" panose="020B0604020202020204" pitchFamily="34" charset="0"/>
              <a:cs typeface="Arial" panose="020B0604020202020204" pitchFamily="34" charset="0"/>
            </a:endParaRPr>
          </a:p>
          <a:p>
            <a:endParaRPr lang="en-US" dirty="0">
              <a:latin typeface="Arial" panose="020B0604020202020204" pitchFamily="34" charset="0"/>
              <a:cs typeface="Arial" panose="020B0604020202020204" pitchFamily="34" charset="0"/>
            </a:endParaRPr>
          </a:p>
          <a:p>
            <a:endParaRPr lang="en-U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Ralph Ring was a laboratory technician in a government-funded research and development laboratory in Costa Mesa, California. His job was to fire an electron through a magnetic field without deflection, and to do it the way they told him to do it. He was employed to repeat this experiment every day, which always failed, at a cost of $10,000 per day paid for by a government grant. He went home and replicated the experiment using the laws of nature and the experiment was successful. The next day he took his results to the head of the Department of Advanced Kinetics, Dr. Weinhart, who gave the following response: </a:t>
            </a:r>
            <a:endParaRPr lang="en-US" dirty="0" smtClean="0">
              <a:latin typeface="Arial" panose="020B0604020202020204" pitchFamily="34" charset="0"/>
              <a:cs typeface="Arial" panose="020B0604020202020204" pitchFamily="34" charset="0"/>
            </a:endParaRPr>
          </a:p>
          <a:p>
            <a:endParaRPr lang="en-U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“I see what you're doing there and I do understand, but Ralph what you don't understand is that this is a government-funded lab, and we are paid to look for answers, but not find them. Just go back to work and don't say anything to the engineers. This is not to be talked about at all.” </a:t>
            </a:r>
            <a:r>
              <a:rPr lang="en-US" dirty="0" smtClean="0">
                <a:latin typeface="Arial" panose="020B0604020202020204" pitchFamily="34" charset="0"/>
                <a:cs typeface="Arial" panose="020B0604020202020204" pitchFamily="34" charset="0"/>
              </a:rPr>
              <a:t>. </a:t>
            </a:r>
            <a:r>
              <a:rPr lang="en-US" dirty="0">
                <a:latin typeface="Arial" panose="020B0604020202020204" pitchFamily="34" charset="0"/>
                <a:cs typeface="Arial" panose="020B0604020202020204" pitchFamily="34" charset="0"/>
              </a:rPr>
              <a:t/>
            </a:r>
            <a:br>
              <a:rPr lang="en-US" dirty="0">
                <a:latin typeface="Arial" panose="020B0604020202020204" pitchFamily="34" charset="0"/>
                <a:cs typeface="Arial" panose="020B0604020202020204" pitchFamily="34" charset="0"/>
              </a:rPr>
            </a:br>
            <a:endParaRPr lang="en-US" dirty="0">
              <a:latin typeface="Arial" panose="020B0604020202020204" pitchFamily="34" charset="0"/>
              <a:cs typeface="Arial" panose="020B0604020202020204" pitchFamily="34" charset="0"/>
            </a:endParaRPr>
          </a:p>
        </p:txBody>
      </p:sp>
      <p:sp>
        <p:nvSpPr>
          <p:cNvPr id="7" name="TextBox 6"/>
          <p:cNvSpPr txBox="1"/>
          <p:nvPr/>
        </p:nvSpPr>
        <p:spPr>
          <a:xfrm>
            <a:off x="2590800" y="5673209"/>
            <a:ext cx="6400800" cy="369332"/>
          </a:xfrm>
          <a:prstGeom prst="rect">
            <a:avLst/>
          </a:prstGeom>
          <a:noFill/>
        </p:spPr>
        <p:txBody>
          <a:bodyPr wrap="square" rtlCol="0">
            <a:spAutoFit/>
          </a:bodyPr>
          <a:lstStyle/>
          <a:p>
            <a:pPr fontAlgn="t"/>
            <a:r>
              <a:rPr lang="en-US" dirty="0">
                <a:latin typeface="Arial" panose="020B0604020202020204" pitchFamily="34" charset="0"/>
                <a:cs typeface="Arial" panose="020B0604020202020204" pitchFamily="34" charset="0"/>
              </a:rPr>
              <a:t>MIT graduates cannot power a light bulb with a </a:t>
            </a:r>
            <a:r>
              <a:rPr lang="en-US" dirty="0" smtClean="0">
                <a:latin typeface="Arial" panose="020B0604020202020204" pitchFamily="34" charset="0"/>
                <a:cs typeface="Arial" panose="020B0604020202020204" pitchFamily="34" charset="0"/>
              </a:rPr>
              <a:t>battery 3:08.</a:t>
            </a:r>
            <a:endParaRPr lang="en-US" dirty="0">
              <a:latin typeface="Arial" panose="020B0604020202020204" pitchFamily="34" charset="0"/>
              <a:cs typeface="Arial" panose="020B0604020202020204" pitchFamily="34" charset="0"/>
            </a:endParaRPr>
          </a:p>
        </p:txBody>
      </p:sp>
      <p:pic>
        <p:nvPicPr>
          <p:cNvPr id="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81200" y="5509141"/>
            <a:ext cx="457200" cy="533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82467208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9050"/>
            <a:ext cx="8229600" cy="1143000"/>
          </a:xfrm>
        </p:spPr>
        <p:txBody>
          <a:bodyPr>
            <a:normAutofit fontScale="90000"/>
          </a:bodyPr>
          <a:lstStyle/>
          <a:p>
            <a:r>
              <a:rPr lang="en-US" sz="4800" b="1" dirty="0" smtClean="0">
                <a:latin typeface="Arial" panose="020B0604020202020204" pitchFamily="34" charset="0"/>
                <a:cs typeface="Arial" panose="020B0604020202020204" pitchFamily="34" charset="0"/>
              </a:rPr>
              <a:t>THE PATENT TRAP</a:t>
            </a:r>
            <a:r>
              <a:rPr lang="en-US" sz="3200" b="1" dirty="0" smtClean="0">
                <a:latin typeface="Arial" panose="020B0604020202020204" pitchFamily="34" charset="0"/>
                <a:cs typeface="Arial" panose="020B0604020202020204" pitchFamily="34" charset="0"/>
              </a:rPr>
              <a:t/>
            </a:r>
            <a:br>
              <a:rPr lang="en-US" sz="3200" b="1" dirty="0" smtClean="0">
                <a:latin typeface="Arial" panose="020B0604020202020204" pitchFamily="34" charset="0"/>
                <a:cs typeface="Arial" panose="020B0604020202020204" pitchFamily="34" charset="0"/>
              </a:rPr>
            </a:br>
            <a:r>
              <a:rPr lang="en-US" sz="2200" b="1" dirty="0" smtClean="0">
                <a:latin typeface="Arial" panose="020B0604020202020204" pitchFamily="34" charset="0"/>
                <a:cs typeface="Arial" panose="020B0604020202020204" pitchFamily="34" charset="0"/>
              </a:rPr>
              <a:t>US </a:t>
            </a:r>
            <a:r>
              <a:rPr lang="en-US" sz="2200" b="1" dirty="0">
                <a:latin typeface="Arial" panose="020B0604020202020204" pitchFamily="34" charset="0"/>
                <a:cs typeface="Arial" panose="020B0604020202020204" pitchFamily="34" charset="0"/>
              </a:rPr>
              <a:t>PATENT OFFICE </a:t>
            </a:r>
            <a:r>
              <a:rPr lang="en-US" sz="2200" b="1" dirty="0" smtClean="0">
                <a:latin typeface="Arial" panose="020B0604020202020204" pitchFamily="34" charset="0"/>
                <a:cs typeface="Arial" panose="020B0604020202020204" pitchFamily="34" charset="0"/>
              </a:rPr>
              <a:t>CLASSIFICATION </a:t>
            </a:r>
            <a:r>
              <a:rPr lang="en-US" sz="2200" b="1" dirty="0">
                <a:latin typeface="Arial" panose="020B0604020202020204" pitchFamily="34" charset="0"/>
                <a:cs typeface="Arial" panose="020B0604020202020204" pitchFamily="34" charset="0"/>
              </a:rPr>
              <a:t>SYSTEM </a:t>
            </a:r>
            <a:endParaRPr lang="en-US" sz="2200" dirty="0">
              <a:latin typeface="Arial" panose="020B0604020202020204" pitchFamily="34" charset="0"/>
              <a:cs typeface="Arial" panose="020B0604020202020204" pitchFamily="34" charset="0"/>
            </a:endParaRPr>
          </a:p>
        </p:txBody>
      </p:sp>
      <p:sp>
        <p:nvSpPr>
          <p:cNvPr id="6" name="TextBox 5"/>
          <p:cNvSpPr txBox="1"/>
          <p:nvPr/>
        </p:nvSpPr>
        <p:spPr>
          <a:xfrm>
            <a:off x="3657600" y="6248400"/>
            <a:ext cx="2743200" cy="369332"/>
          </a:xfrm>
          <a:prstGeom prst="rect">
            <a:avLst/>
          </a:prstGeom>
          <a:noFill/>
        </p:spPr>
        <p:txBody>
          <a:bodyPr wrap="square" rtlCol="0">
            <a:spAutoFit/>
          </a:bodyPr>
          <a:lstStyle/>
          <a:p>
            <a:r>
              <a:rPr lang="en-US" dirty="0" smtClean="0">
                <a:solidFill>
                  <a:schemeClr val="bg1">
                    <a:lumMod val="10000"/>
                  </a:schemeClr>
                </a:solidFill>
                <a:latin typeface="Arial" panose="020B0604020202020204" pitchFamily="34" charset="0"/>
                <a:cs typeface="Arial" panose="020B0604020202020204" pitchFamily="34" charset="0"/>
              </a:rPr>
              <a:t>Reference Links in Notes </a:t>
            </a:r>
            <a:endParaRPr lang="en-US" dirty="0">
              <a:solidFill>
                <a:schemeClr val="bg1">
                  <a:lumMod val="10000"/>
                </a:schemeClr>
              </a:solidFill>
              <a:latin typeface="Arial" panose="020B0604020202020204" pitchFamily="34" charset="0"/>
              <a:cs typeface="Arial" panose="020B0604020202020204" pitchFamily="34" charset="0"/>
            </a:endParaRPr>
          </a:p>
        </p:txBody>
      </p:sp>
      <p:sp>
        <p:nvSpPr>
          <p:cNvPr id="5" name="Content Placeholder 4"/>
          <p:cNvSpPr>
            <a:spLocks noGrp="1"/>
          </p:cNvSpPr>
          <p:nvPr>
            <p:ph idx="1"/>
          </p:nvPr>
        </p:nvSpPr>
        <p:spPr>
          <a:xfrm>
            <a:off x="228600" y="1175266"/>
            <a:ext cx="8686800" cy="5257800"/>
          </a:xfrm>
        </p:spPr>
        <p:txBody>
          <a:bodyPr>
            <a:normAutofit fontScale="47500" lnSpcReduction="20000"/>
          </a:bodyPr>
          <a:lstStyle/>
          <a:p>
            <a:pPr marL="0" indent="0">
              <a:buNone/>
            </a:pPr>
            <a:r>
              <a:rPr lang="en-US" dirty="0">
                <a:latin typeface="Arial" panose="020B0604020202020204" pitchFamily="34" charset="0"/>
                <a:cs typeface="Arial" panose="020B0604020202020204" pitchFamily="34" charset="0"/>
              </a:rPr>
              <a:t>The U.S. Patent Office has a nine-member committee that screens patents in order to protect “national security”. Another purpose of this committee is to also find and remove from public access energy-related patents which could threaten the fossil fuel and power monopolies. Anytime someone applies for a patent, it goes through this screening process, if the device has anything to do with the production of “free energy” they classify it, confiscate it, conceal it in a vault and forbid the inventor to reproduce it</a:t>
            </a:r>
            <a:r>
              <a:rPr lang="en-US" dirty="0" smtClean="0">
                <a:latin typeface="Arial" panose="020B0604020202020204" pitchFamily="34" charset="0"/>
                <a:cs typeface="Arial" panose="020B0604020202020204" pitchFamily="34" charset="0"/>
              </a:rPr>
              <a:t>.</a:t>
            </a:r>
          </a:p>
          <a:p>
            <a:pPr marL="0" indent="0">
              <a:buNone/>
            </a:pPr>
            <a:endParaRPr lang="en-US" dirty="0">
              <a:latin typeface="Arial" panose="020B0604020202020204" pitchFamily="34" charset="0"/>
              <a:cs typeface="Arial" panose="020B0604020202020204" pitchFamily="34" charset="0"/>
            </a:endParaRPr>
          </a:p>
          <a:p>
            <a:pPr marL="0" indent="0" algn="ctr">
              <a:buNone/>
            </a:pPr>
            <a:r>
              <a:rPr lang="en-US" sz="5100" dirty="0" smtClean="0">
                <a:latin typeface="Arial" panose="020B0604020202020204" pitchFamily="34" charset="0"/>
                <a:cs typeface="Arial" panose="020B0604020202020204" pitchFamily="34" charset="0"/>
              </a:rPr>
              <a:t>If an inventor proceeds with their invention, </a:t>
            </a:r>
          </a:p>
          <a:p>
            <a:pPr marL="0" indent="0" algn="ctr">
              <a:buNone/>
            </a:pPr>
            <a:r>
              <a:rPr lang="en-US" sz="5100" dirty="0" smtClean="0">
                <a:latin typeface="Arial" panose="020B0604020202020204" pitchFamily="34" charset="0"/>
                <a:cs typeface="Arial" panose="020B0604020202020204" pitchFamily="34" charset="0"/>
              </a:rPr>
              <a:t>they can face up to </a:t>
            </a:r>
            <a:br>
              <a:rPr lang="en-US" sz="5100" dirty="0" smtClean="0">
                <a:latin typeface="Arial" panose="020B0604020202020204" pitchFamily="34" charset="0"/>
                <a:cs typeface="Arial" panose="020B0604020202020204" pitchFamily="34" charset="0"/>
              </a:rPr>
            </a:br>
            <a:r>
              <a:rPr lang="en-US" sz="5100" dirty="0" smtClean="0">
                <a:latin typeface="Arial" panose="020B0604020202020204" pitchFamily="34" charset="0"/>
                <a:cs typeface="Arial" panose="020B0604020202020204" pitchFamily="34" charset="0"/>
              </a:rPr>
              <a:t/>
            </a:r>
            <a:br>
              <a:rPr lang="en-US" sz="5100" dirty="0" smtClean="0">
                <a:latin typeface="Arial" panose="020B0604020202020204" pitchFamily="34" charset="0"/>
                <a:cs typeface="Arial" panose="020B0604020202020204" pitchFamily="34" charset="0"/>
              </a:rPr>
            </a:br>
            <a:r>
              <a:rPr lang="en-US" sz="5100" dirty="0" smtClean="0">
                <a:latin typeface="Arial" panose="020B0604020202020204" pitchFamily="34" charset="0"/>
                <a:cs typeface="Arial" panose="020B0604020202020204" pitchFamily="34" charset="0"/>
              </a:rPr>
              <a:t>20 YEARS IN FEDERAL PRISON </a:t>
            </a:r>
          </a:p>
          <a:p>
            <a:pPr marL="0" indent="0">
              <a:buNone/>
            </a:pPr>
            <a:endParaRPr lang="en-US" dirty="0">
              <a:latin typeface="Arial" panose="020B0604020202020204" pitchFamily="34" charset="0"/>
              <a:cs typeface="Arial" panose="020B0604020202020204" pitchFamily="34" charset="0"/>
            </a:endParaRPr>
          </a:p>
          <a:p>
            <a:pPr marL="0" indent="0">
              <a:buNone/>
            </a:pPr>
            <a:r>
              <a:rPr lang="en-US" dirty="0">
                <a:latin typeface="Arial" panose="020B0604020202020204" pitchFamily="34" charset="0"/>
                <a:cs typeface="Arial" panose="020B0604020202020204" pitchFamily="34" charset="0"/>
              </a:rPr>
              <a:t>In the documentary film titled, </a:t>
            </a:r>
            <a:r>
              <a:rPr lang="en-US" i="1" dirty="0">
                <a:latin typeface="Arial" panose="020B0604020202020204" pitchFamily="34" charset="0"/>
                <a:cs typeface="Arial" panose="020B0604020202020204" pitchFamily="34" charset="0"/>
              </a:rPr>
              <a:t>A Machine to Die For; The Quest For Free Energy, </a:t>
            </a:r>
            <a:r>
              <a:rPr lang="en-US" dirty="0">
                <a:latin typeface="Arial" panose="020B0604020202020204" pitchFamily="34" charset="0"/>
                <a:cs typeface="Arial" panose="020B0604020202020204" pitchFamily="34" charset="0"/>
              </a:rPr>
              <a:t>an ex-secret service agent assigned to electronic intelligence (whose identity was concealed) made the following statement: </a:t>
            </a:r>
            <a:r>
              <a:rPr lang="en-US" dirty="0" smtClean="0">
                <a:latin typeface="Arial" panose="020B0604020202020204" pitchFamily="34" charset="0"/>
                <a:cs typeface="Arial" panose="020B0604020202020204" pitchFamily="34" charset="0"/>
              </a:rPr>
              <a:t/>
            </a:r>
            <a:br>
              <a:rPr lang="en-US" dirty="0" smtClean="0">
                <a:latin typeface="Arial" panose="020B0604020202020204" pitchFamily="34" charset="0"/>
                <a:cs typeface="Arial" panose="020B0604020202020204" pitchFamily="34" charset="0"/>
              </a:rPr>
            </a:br>
            <a:r>
              <a:rPr lang="en-US" dirty="0" smtClean="0">
                <a:latin typeface="Arial" panose="020B0604020202020204" pitchFamily="34" charset="0"/>
                <a:cs typeface="Arial" panose="020B0604020202020204" pitchFamily="34" charset="0"/>
              </a:rPr>
              <a:t/>
            </a:r>
            <a:br>
              <a:rPr lang="en-US" dirty="0" smtClean="0">
                <a:latin typeface="Arial" panose="020B0604020202020204" pitchFamily="34" charset="0"/>
                <a:cs typeface="Arial" panose="020B0604020202020204" pitchFamily="34" charset="0"/>
              </a:rPr>
            </a:br>
            <a:r>
              <a:rPr lang="en-US" dirty="0" smtClean="0">
                <a:latin typeface="Arial" panose="020B0604020202020204" pitchFamily="34" charset="0"/>
                <a:cs typeface="Arial" panose="020B0604020202020204" pitchFamily="34" charset="0"/>
              </a:rPr>
              <a:t>“</a:t>
            </a:r>
            <a:r>
              <a:rPr lang="en-US" dirty="0">
                <a:latin typeface="Arial" panose="020B0604020202020204" pitchFamily="34" charset="0"/>
                <a:cs typeface="Arial" panose="020B0604020202020204" pitchFamily="34" charset="0"/>
              </a:rPr>
              <a:t>If you’re an idiot and try to go </a:t>
            </a:r>
            <a:r>
              <a:rPr lang="en-US" dirty="0" smtClean="0">
                <a:latin typeface="Arial" panose="020B0604020202020204" pitchFamily="34" charset="0"/>
                <a:cs typeface="Arial" panose="020B0604020202020204" pitchFamily="34" charset="0"/>
              </a:rPr>
              <a:t>and </a:t>
            </a:r>
            <a:r>
              <a:rPr lang="en-US" dirty="0">
                <a:latin typeface="Arial" panose="020B0604020202020204" pitchFamily="34" charset="0"/>
                <a:cs typeface="Arial" panose="020B0604020202020204" pitchFamily="34" charset="0"/>
              </a:rPr>
              <a:t>patent your device, you’ve given them all your information on where you are and how to find you, and they will try to find some legal mechanism to close you down.” </a:t>
            </a:r>
            <a:r>
              <a:rPr lang="en-US" dirty="0" smtClean="0">
                <a:latin typeface="Arial" panose="020B0604020202020204" pitchFamily="34" charset="0"/>
                <a:cs typeface="Arial" panose="020B0604020202020204" pitchFamily="34" charset="0"/>
              </a:rPr>
              <a:t> </a:t>
            </a:r>
            <a:r>
              <a:rPr lang="en-US" dirty="0">
                <a:latin typeface="Arial" panose="020B0604020202020204" pitchFamily="34" charset="0"/>
                <a:cs typeface="Arial" panose="020B0604020202020204" pitchFamily="34" charset="0"/>
              </a:rPr>
              <a:t/>
            </a:r>
            <a:br>
              <a:rPr lang="en-US" dirty="0">
                <a:latin typeface="Arial" panose="020B0604020202020204" pitchFamily="34" charset="0"/>
                <a:cs typeface="Arial" panose="020B0604020202020204" pitchFamily="34" charset="0"/>
              </a:rPr>
            </a:br>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05779277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838200"/>
          </a:xfrm>
        </p:spPr>
        <p:txBody>
          <a:bodyPr>
            <a:normAutofit fontScale="90000"/>
          </a:bodyPr>
          <a:lstStyle/>
          <a:p>
            <a:r>
              <a:rPr lang="en-US" dirty="0" smtClean="0"/>
              <a:t>INVENTION SECRECY ORDER</a:t>
            </a:r>
            <a:endParaRPr lang="en-US" dirty="0"/>
          </a:p>
        </p:txBody>
      </p:sp>
      <p:sp>
        <p:nvSpPr>
          <p:cNvPr id="3" name="Content Placeholder 2"/>
          <p:cNvSpPr>
            <a:spLocks noGrp="1"/>
          </p:cNvSpPr>
          <p:nvPr>
            <p:ph idx="1"/>
          </p:nvPr>
        </p:nvSpPr>
        <p:spPr>
          <a:xfrm>
            <a:off x="381000" y="685800"/>
            <a:ext cx="8229600" cy="4144963"/>
          </a:xfrm>
        </p:spPr>
        <p:txBody>
          <a:bodyPr>
            <a:normAutofit fontScale="25000" lnSpcReduction="20000"/>
          </a:bodyPr>
          <a:lstStyle/>
          <a:p>
            <a:r>
              <a:rPr lang="en-US" sz="5500" b="1" u="sng" dirty="0">
                <a:latin typeface="Arial" panose="020B0604020202020204" pitchFamily="34" charset="0"/>
                <a:cs typeface="Arial" panose="020B0604020202020204" pitchFamily="34" charset="0"/>
              </a:rPr>
              <a:t>Text of Generic Patent Secrecy Order</a:t>
            </a:r>
            <a:endParaRPr lang="en-US" sz="5500" dirty="0">
              <a:latin typeface="Arial" panose="020B0604020202020204" pitchFamily="34" charset="0"/>
              <a:cs typeface="Arial" panose="020B0604020202020204" pitchFamily="34" charset="0"/>
            </a:endParaRPr>
          </a:p>
          <a:p>
            <a:r>
              <a:rPr lang="en-US" sz="5500" dirty="0">
                <a:latin typeface="Arial" panose="020B0604020202020204" pitchFamily="34" charset="0"/>
                <a:cs typeface="Arial" panose="020B0604020202020204" pitchFamily="34" charset="0"/>
              </a:rPr>
              <a:t>SECRECY ORDER</a:t>
            </a:r>
          </a:p>
          <a:p>
            <a:r>
              <a:rPr lang="en-US" sz="5500" dirty="0">
                <a:latin typeface="Arial" panose="020B0604020202020204" pitchFamily="34" charset="0"/>
                <a:cs typeface="Arial" panose="020B0604020202020204" pitchFamily="34" charset="0"/>
              </a:rPr>
              <a:t>(Title 35, United States Code (1952), sections 181-188)</a:t>
            </a:r>
          </a:p>
          <a:p>
            <a:r>
              <a:rPr lang="en-US" sz="5500" dirty="0">
                <a:latin typeface="Arial" panose="020B0604020202020204" pitchFamily="34" charset="0"/>
                <a:cs typeface="Arial" panose="020B0604020202020204" pitchFamily="34" charset="0"/>
              </a:rPr>
              <a:t>NOTICE: To the applicant above named, his heirs, and any and all of his assignees, attorneys and agents, hereinafter designated principals:</a:t>
            </a:r>
          </a:p>
          <a:p>
            <a:r>
              <a:rPr lang="en-US" sz="5500" dirty="0">
                <a:latin typeface="Arial" panose="020B0604020202020204" pitchFamily="34" charset="0"/>
                <a:cs typeface="Arial" panose="020B0604020202020204" pitchFamily="34" charset="0"/>
              </a:rPr>
              <a:t>You are hereby notified that your application as above identified has been found to contain subject matter, the unauthorized disclosure of which might be detrimental to the national security, and you are ordered in nowise to publish or disclose the invention or any material information with respect thereto, including hitherto unpublished details of the subject matter of said application, in any way to any person not cognizant of the invention prior to the date of the order, including any employee of the principals, but to keep the same secret except by written consent first obtained of the Commissioner of Patents, under the penalties of 35 U.S.C. (1952) 182, 186.</a:t>
            </a:r>
          </a:p>
          <a:p>
            <a:r>
              <a:rPr lang="en-US" sz="5500" dirty="0">
                <a:latin typeface="Arial" panose="020B0604020202020204" pitchFamily="34" charset="0"/>
                <a:cs typeface="Arial" panose="020B0604020202020204" pitchFamily="34" charset="0"/>
              </a:rPr>
              <a:t>Any other application already filed or hereafter filed which contains any significant part of the subject matter of the above identified application falls within the scope of this order. If such other application does not stand under a security order, it and the common subject matter should be brought to the attention of the Security Group, Licensing and Review, Patent Office.</a:t>
            </a:r>
          </a:p>
          <a:p>
            <a:r>
              <a:rPr lang="en-US" sz="5500" dirty="0">
                <a:latin typeface="Arial" panose="020B0604020202020204" pitchFamily="34" charset="0"/>
                <a:cs typeface="Arial" panose="020B0604020202020204" pitchFamily="34" charset="0"/>
              </a:rPr>
              <a:t>If, prior to the issuance of the secrecy order, any significant part of the subject matter has been revealed to any person, the principals shall promptly inform such person of the secrecy order and the penalties for improper disclosure. However, if such part of the subject matter was disclosed to any person in a foreign country or foreign national in the U.S., the principals shall not inform such person of the secrecy order, but instead shall promptly furnish to the Commissioner of Patents the following information to the extent not already furnished: date of disclosure; name and address of the </a:t>
            </a:r>
            <a:r>
              <a:rPr lang="en-US" sz="5500" dirty="0" err="1">
                <a:latin typeface="Arial" panose="020B0604020202020204" pitchFamily="34" charset="0"/>
                <a:cs typeface="Arial" panose="020B0604020202020204" pitchFamily="34" charset="0"/>
              </a:rPr>
              <a:t>disclosee</a:t>
            </a:r>
            <a:r>
              <a:rPr lang="en-US" sz="5500" dirty="0">
                <a:latin typeface="Arial" panose="020B0604020202020204" pitchFamily="34" charset="0"/>
                <a:cs typeface="Arial" panose="020B0604020202020204" pitchFamily="34" charset="0"/>
              </a:rPr>
              <a:t>; identification of such part; and any authorization by a U.S. government agency to export such part. If the subject matter is included in any foreign patent application, or patent, this should be identified. The principals shall comply with any related instructions of the Commissioner.</a:t>
            </a:r>
          </a:p>
          <a:p>
            <a:r>
              <a:rPr lang="en-US" sz="5500" dirty="0">
                <a:latin typeface="Arial" panose="020B0604020202020204" pitchFamily="34" charset="0"/>
                <a:cs typeface="Arial" panose="020B0604020202020204" pitchFamily="34" charset="0"/>
              </a:rPr>
              <a:t>This order should not be construed in any way to mean that the Government has adopted or contemplates adoption of the alleged invention disclosed in this application; nor is it any indication of the value of such invention.</a:t>
            </a:r>
          </a:p>
          <a:p>
            <a:endParaRPr lang="en-US" dirty="0"/>
          </a:p>
        </p:txBody>
      </p:sp>
      <p:sp>
        <p:nvSpPr>
          <p:cNvPr id="4" name="TextBox 3"/>
          <p:cNvSpPr txBox="1"/>
          <p:nvPr/>
        </p:nvSpPr>
        <p:spPr>
          <a:xfrm>
            <a:off x="3657600" y="6248400"/>
            <a:ext cx="2743200" cy="369332"/>
          </a:xfrm>
          <a:prstGeom prst="rect">
            <a:avLst/>
          </a:prstGeom>
          <a:noFill/>
        </p:spPr>
        <p:txBody>
          <a:bodyPr wrap="square" rtlCol="0">
            <a:spAutoFit/>
          </a:bodyPr>
          <a:lstStyle/>
          <a:p>
            <a:r>
              <a:rPr lang="en-US" dirty="0" smtClean="0">
                <a:solidFill>
                  <a:schemeClr val="bg1">
                    <a:lumMod val="10000"/>
                  </a:schemeClr>
                </a:solidFill>
                <a:latin typeface="Arial" panose="020B0604020202020204" pitchFamily="34" charset="0"/>
                <a:cs typeface="Arial" panose="020B0604020202020204" pitchFamily="34" charset="0"/>
              </a:rPr>
              <a:t>Reference Links in Notes </a:t>
            </a:r>
            <a:endParaRPr lang="en-US" dirty="0">
              <a:solidFill>
                <a:schemeClr val="bg1">
                  <a:lumMod val="10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36960272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Invention Secrecy Act 1951</a:t>
            </a:r>
            <a:endParaRPr lang="en-US" dirty="0"/>
          </a:p>
        </p:txBody>
      </p:sp>
      <p:sp>
        <p:nvSpPr>
          <p:cNvPr id="3" name="Content Placeholder 2"/>
          <p:cNvSpPr>
            <a:spLocks noGrp="1"/>
          </p:cNvSpPr>
          <p:nvPr>
            <p:ph idx="1"/>
          </p:nvPr>
        </p:nvSpPr>
        <p:spPr>
          <a:xfrm>
            <a:off x="457200" y="1371600"/>
            <a:ext cx="8229600" cy="4724399"/>
          </a:xfrm>
        </p:spPr>
        <p:txBody>
          <a:bodyPr>
            <a:normAutofit fontScale="55000" lnSpcReduction="20000"/>
          </a:bodyPr>
          <a:lstStyle/>
          <a:p>
            <a:r>
              <a:rPr lang="en-US" dirty="0">
                <a:latin typeface="Arial" panose="020B0604020202020204" pitchFamily="34" charset="0"/>
                <a:cs typeface="Arial" panose="020B0604020202020204" pitchFamily="34" charset="0"/>
              </a:rPr>
              <a:t>The Invention Secrecy Act of 1951 (</a:t>
            </a:r>
            <a:r>
              <a:rPr lang="en-US" dirty="0" err="1">
                <a:latin typeface="Arial" panose="020B0604020202020204" pitchFamily="34" charset="0"/>
                <a:cs typeface="Arial" panose="020B0604020202020204" pitchFamily="34" charset="0"/>
              </a:rPr>
              <a:t>Pub.L</a:t>
            </a:r>
            <a:r>
              <a:rPr lang="en-US" dirty="0">
                <a:latin typeface="Arial" panose="020B0604020202020204" pitchFamily="34" charset="0"/>
                <a:cs typeface="Arial" panose="020B0604020202020204" pitchFamily="34" charset="0"/>
              </a:rPr>
              <a:t>. 82–256, 66 Stat. 3, enacted February 1, 1952, codified at 35 U.S.C. §§ 181–188) is a body of United States federal law designed to prevent disclosure of new inventions and technologies that, in the opinion of selected federal agencies, present a possible threat to </a:t>
            </a:r>
            <a:r>
              <a:rPr lang="en-US" dirty="0" smtClean="0">
                <a:latin typeface="Arial" panose="020B0604020202020204" pitchFamily="34" charset="0"/>
                <a:cs typeface="Arial" panose="020B0604020202020204" pitchFamily="34" charset="0"/>
              </a:rPr>
              <a:t>the national </a:t>
            </a:r>
            <a:r>
              <a:rPr lang="en-US" dirty="0">
                <a:latin typeface="Arial" panose="020B0604020202020204" pitchFamily="34" charset="0"/>
                <a:cs typeface="Arial" panose="020B0604020202020204" pitchFamily="34" charset="0"/>
              </a:rPr>
              <a:t>security of the United States.</a:t>
            </a:r>
          </a:p>
          <a:p>
            <a:r>
              <a:rPr lang="en-US" dirty="0">
                <a:latin typeface="Arial" panose="020B0604020202020204" pitchFamily="34" charset="0"/>
                <a:cs typeface="Arial" panose="020B0604020202020204" pitchFamily="34" charset="0"/>
              </a:rPr>
              <a:t>The U.S. government has long sought to control the release of new technologies that might threaten the national defense and economic stability of the country. During World War I, Congress authorized the United States Patent and Trademark Office (PTO) to classify certain defense-related patents. This initial effort lasted only for the duration of that war but was </a:t>
            </a:r>
            <a:r>
              <a:rPr lang="en-US" dirty="0" err="1">
                <a:latin typeface="Arial" panose="020B0604020202020204" pitchFamily="34" charset="0"/>
                <a:cs typeface="Arial" panose="020B0604020202020204" pitchFamily="34" charset="0"/>
              </a:rPr>
              <a:t>reimposed</a:t>
            </a:r>
            <a:r>
              <a:rPr lang="en-US" dirty="0">
                <a:latin typeface="Arial" panose="020B0604020202020204" pitchFamily="34" charset="0"/>
                <a:cs typeface="Arial" panose="020B0604020202020204" pitchFamily="34" charset="0"/>
              </a:rPr>
              <a:t> in October 1941 in anticipation of the U.S. entry into World War II. Patent secrecy orders were initially intended to remain effective for two years, beginning on July 1, 1940, but were later extended for the duration of the war</a:t>
            </a:r>
            <a:r>
              <a:rPr lang="en-US" dirty="0" smtClean="0">
                <a:latin typeface="Arial" panose="020B0604020202020204" pitchFamily="34" charset="0"/>
                <a:cs typeface="Arial" panose="020B0604020202020204" pitchFamily="34" charset="0"/>
              </a:rPr>
              <a:t>.</a:t>
            </a:r>
          </a:p>
          <a:p>
            <a:endParaRPr lang="en-US" dirty="0">
              <a:latin typeface="Arial" panose="020B0604020202020204" pitchFamily="34" charset="0"/>
              <a:cs typeface="Arial" panose="020B0604020202020204" pitchFamily="34" charset="0"/>
            </a:endParaRPr>
          </a:p>
          <a:p>
            <a:r>
              <a:rPr lang="en-US" dirty="0" smtClean="0">
                <a:latin typeface="Arial" panose="020B0604020202020204" pitchFamily="34" charset="0"/>
                <a:cs typeface="Arial" panose="020B0604020202020204" pitchFamily="34" charset="0"/>
              </a:rPr>
              <a:t>READ THE FULL TEXT DOCUMENT IN THE LINK PROVIDED IN THE NOTES BELOW. IT HAS BEEN UPLOADED ESPECIALLY FOR THIS PRESENTATION. PASSED ON TO US BY AN INVENTOR WHO HAS SINCE PASSED AWAY</a:t>
            </a:r>
            <a:endParaRPr lang="en-US" dirty="0">
              <a:latin typeface="Arial" panose="020B0604020202020204" pitchFamily="34" charset="0"/>
              <a:cs typeface="Arial" panose="020B0604020202020204" pitchFamily="34" charset="0"/>
            </a:endParaRPr>
          </a:p>
          <a:p>
            <a:endParaRPr lang="en-US" dirty="0"/>
          </a:p>
        </p:txBody>
      </p:sp>
      <p:sp>
        <p:nvSpPr>
          <p:cNvPr id="4" name="TextBox 3"/>
          <p:cNvSpPr txBox="1"/>
          <p:nvPr/>
        </p:nvSpPr>
        <p:spPr>
          <a:xfrm>
            <a:off x="3657600" y="6248400"/>
            <a:ext cx="2743200" cy="369332"/>
          </a:xfrm>
          <a:prstGeom prst="rect">
            <a:avLst/>
          </a:prstGeom>
          <a:noFill/>
        </p:spPr>
        <p:txBody>
          <a:bodyPr wrap="square" rtlCol="0">
            <a:spAutoFit/>
          </a:bodyPr>
          <a:lstStyle/>
          <a:p>
            <a:r>
              <a:rPr lang="en-US" dirty="0" smtClean="0">
                <a:solidFill>
                  <a:schemeClr val="bg1">
                    <a:lumMod val="10000"/>
                  </a:schemeClr>
                </a:solidFill>
                <a:latin typeface="Arial" panose="020B0604020202020204" pitchFamily="34" charset="0"/>
                <a:cs typeface="Arial" panose="020B0604020202020204" pitchFamily="34" charset="0"/>
              </a:rPr>
              <a:t>Reference Links in Notes </a:t>
            </a:r>
            <a:endParaRPr lang="en-US" dirty="0">
              <a:solidFill>
                <a:schemeClr val="bg1">
                  <a:lumMod val="10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77169466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8340" name="Rectangle 4"/>
          <p:cNvSpPr>
            <a:spLocks noGrp="1" noChangeArrowheads="1"/>
          </p:cNvSpPr>
          <p:nvPr>
            <p:ph type="ctrTitle"/>
          </p:nvPr>
        </p:nvSpPr>
        <p:spPr>
          <a:xfrm>
            <a:off x="914400" y="304800"/>
            <a:ext cx="7772400" cy="1470025"/>
          </a:xfrm>
        </p:spPr>
        <p:txBody>
          <a:bodyPr/>
          <a:lstStyle/>
          <a:p>
            <a:pPr eaLnBrk="1" hangingPunct="1">
              <a:defRPr/>
            </a:pPr>
            <a:r>
              <a:rPr lang="en-GB" dirty="0" smtClean="0">
                <a:latin typeface="Arial" panose="020B0604020202020204" pitchFamily="34" charset="0"/>
                <a:cs typeface="Arial" panose="020B0604020202020204" pitchFamily="34" charset="0"/>
              </a:rPr>
              <a:t>The Energy Cover Up</a:t>
            </a:r>
          </a:p>
        </p:txBody>
      </p:sp>
      <p:sp>
        <p:nvSpPr>
          <p:cNvPr id="22531" name="Rectangle 5"/>
          <p:cNvSpPr>
            <a:spLocks noGrp="1" noChangeArrowheads="1"/>
          </p:cNvSpPr>
          <p:nvPr>
            <p:ph type="subTitle" idx="1"/>
          </p:nvPr>
        </p:nvSpPr>
        <p:spPr>
          <a:xfrm>
            <a:off x="1143000" y="1905000"/>
            <a:ext cx="6858000" cy="3276600"/>
          </a:xfrm>
        </p:spPr>
        <p:txBody>
          <a:bodyPr>
            <a:normAutofit/>
          </a:bodyPr>
          <a:lstStyle/>
          <a:p>
            <a:pPr eaLnBrk="1" hangingPunct="1">
              <a:lnSpc>
                <a:spcPct val="80000"/>
              </a:lnSpc>
            </a:pPr>
            <a:r>
              <a:rPr lang="en-GB" altLang="en-US" dirty="0" smtClean="0">
                <a:latin typeface="Calibri" pitchFamily="34" charset="0"/>
                <a:cs typeface="Arial" charset="0"/>
              </a:rPr>
              <a:t>WHY, oh WHY would ANYONE want to cover up cheap energy sources?</a:t>
            </a:r>
          </a:p>
          <a:p>
            <a:pPr eaLnBrk="1" hangingPunct="1">
              <a:lnSpc>
                <a:spcPct val="80000"/>
              </a:lnSpc>
            </a:pPr>
            <a:endParaRPr lang="en-GB" altLang="en-US" dirty="0" smtClean="0">
              <a:latin typeface="Calibri" pitchFamily="34" charset="0"/>
              <a:cs typeface="Arial" charset="0"/>
            </a:endParaRPr>
          </a:p>
          <a:p>
            <a:pPr eaLnBrk="1" hangingPunct="1">
              <a:lnSpc>
                <a:spcPct val="80000"/>
              </a:lnSpc>
            </a:pPr>
            <a:r>
              <a:rPr lang="en-GB" altLang="en-US" dirty="0" smtClean="0">
                <a:latin typeface="Calibri" pitchFamily="34" charset="0"/>
                <a:cs typeface="Arial" charset="0"/>
              </a:rPr>
              <a:t>HOW can it be covered up? Surely it’s just a tinfoil-hat-crazy-nutty crazy whack-job conspiracy theory?</a:t>
            </a:r>
          </a:p>
        </p:txBody>
      </p:sp>
      <p:sp>
        <p:nvSpPr>
          <p:cNvPr id="4" name="TextBox 3"/>
          <p:cNvSpPr txBox="1"/>
          <p:nvPr/>
        </p:nvSpPr>
        <p:spPr>
          <a:xfrm>
            <a:off x="3657600" y="6248400"/>
            <a:ext cx="2743200" cy="369332"/>
          </a:xfrm>
          <a:prstGeom prst="rect">
            <a:avLst/>
          </a:prstGeom>
          <a:noFill/>
        </p:spPr>
        <p:txBody>
          <a:bodyPr wrap="square" rtlCol="0">
            <a:spAutoFit/>
          </a:bodyPr>
          <a:lstStyle/>
          <a:p>
            <a:r>
              <a:rPr lang="en-US" dirty="0" smtClean="0">
                <a:solidFill>
                  <a:schemeClr val="bg1">
                    <a:lumMod val="10000"/>
                  </a:schemeClr>
                </a:solidFill>
                <a:latin typeface="Arial" panose="020B0604020202020204" pitchFamily="34" charset="0"/>
                <a:cs typeface="Arial" panose="020B0604020202020204" pitchFamily="34" charset="0"/>
              </a:rPr>
              <a:t>Reference Links in Notes </a:t>
            </a:r>
            <a:endParaRPr lang="en-US" dirty="0">
              <a:solidFill>
                <a:schemeClr val="bg1">
                  <a:lumMod val="10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806438172"/>
      </p:ext>
    </p:extLst>
  </p:cSld>
  <p:clrMapOvr>
    <a:masterClrMapping/>
  </p:clrMapOvr>
  <p:transition>
    <p:pull dir="lu"/>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457200" y="0"/>
            <a:ext cx="8229600" cy="1143000"/>
          </a:xfrm>
        </p:spPr>
        <p:txBody>
          <a:bodyPr/>
          <a:lstStyle/>
          <a:p>
            <a:pPr eaLnBrk="1" hangingPunct="1">
              <a:defRPr/>
            </a:pPr>
            <a:r>
              <a:rPr lang="en-GB" dirty="0" smtClean="0">
                <a:latin typeface="Arial" panose="020B0604020202020204" pitchFamily="34" charset="0"/>
                <a:cs typeface="Arial" panose="020B0604020202020204" pitchFamily="34" charset="0"/>
              </a:rPr>
              <a:t>The Energy Industry</a:t>
            </a:r>
          </a:p>
        </p:txBody>
      </p:sp>
      <p:sp>
        <p:nvSpPr>
          <p:cNvPr id="23555" name="Content Placeholder 2"/>
          <p:cNvSpPr>
            <a:spLocks noGrp="1"/>
          </p:cNvSpPr>
          <p:nvPr>
            <p:ph idx="4294967295"/>
          </p:nvPr>
        </p:nvSpPr>
        <p:spPr>
          <a:xfrm>
            <a:off x="457200" y="1066800"/>
            <a:ext cx="8229600" cy="4525963"/>
          </a:xfrm>
        </p:spPr>
        <p:txBody>
          <a:bodyPr>
            <a:normAutofit fontScale="92500" lnSpcReduction="20000"/>
          </a:bodyPr>
          <a:lstStyle/>
          <a:p>
            <a:pPr eaLnBrk="1" hangingPunct="1"/>
            <a:r>
              <a:rPr lang="en-GB" altLang="en-US" dirty="0" smtClean="0">
                <a:latin typeface="Calibri" pitchFamily="34" charset="0"/>
                <a:cs typeface="Arial" charset="0"/>
              </a:rPr>
              <a:t>It is probably the biggest global industry of all</a:t>
            </a:r>
          </a:p>
          <a:p>
            <a:pPr eaLnBrk="1" hangingPunct="1"/>
            <a:r>
              <a:rPr lang="en-GB" altLang="en-US" dirty="0" smtClean="0">
                <a:latin typeface="Calibri" pitchFamily="34" charset="0"/>
                <a:cs typeface="Arial" charset="0"/>
              </a:rPr>
              <a:t>Oil, Gas, Coal mining and prospecting are huge, expensive operations.</a:t>
            </a:r>
          </a:p>
          <a:p>
            <a:pPr eaLnBrk="1" hangingPunct="1"/>
            <a:r>
              <a:rPr lang="en-GB" altLang="en-US" dirty="0" smtClean="0">
                <a:latin typeface="Calibri" pitchFamily="34" charset="0"/>
                <a:cs typeface="Arial" charset="0"/>
              </a:rPr>
              <a:t>The vested interests are enormous.</a:t>
            </a:r>
          </a:p>
          <a:p>
            <a:pPr eaLnBrk="1" hangingPunct="1"/>
            <a:r>
              <a:rPr lang="en-GB" altLang="en-US" dirty="0" smtClean="0">
                <a:latin typeface="Calibri" pitchFamily="34" charset="0"/>
                <a:cs typeface="Arial" charset="0"/>
              </a:rPr>
              <a:t>Everyone needs energy – even the governments of the world!</a:t>
            </a:r>
          </a:p>
          <a:p>
            <a:pPr eaLnBrk="1" hangingPunct="1"/>
            <a:r>
              <a:rPr lang="en-GB" altLang="en-US" dirty="0" smtClean="0">
                <a:latin typeface="Calibri" pitchFamily="34" charset="0"/>
                <a:cs typeface="Arial" charset="0"/>
              </a:rPr>
              <a:t>Even medium to large scale use of more conventional technologies, such as the basic electric car – running on conventional battery technology – seem to have been “terminated” as early as possible.</a:t>
            </a:r>
          </a:p>
          <a:p>
            <a:pPr eaLnBrk="1" hangingPunct="1"/>
            <a:endParaRPr lang="en-GB" altLang="en-US" dirty="0" smtClean="0">
              <a:latin typeface="Calibri" pitchFamily="34" charset="0"/>
              <a:cs typeface="Arial" charset="0"/>
            </a:endParaRPr>
          </a:p>
        </p:txBody>
      </p:sp>
      <p:sp>
        <p:nvSpPr>
          <p:cNvPr id="23556" name="Slide Number Placeholder 3"/>
          <p:cNvSpPr>
            <a:spLocks noGrp="1"/>
          </p:cNvSpPr>
          <p:nvPr>
            <p:ph type="sldNum" sz="quarter" idx="12"/>
          </p:nvPr>
        </p:nvSpPr>
        <p:spPr>
          <a:xfrm>
            <a:off x="6553200" y="6248400"/>
            <a:ext cx="2133600" cy="4762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Garamond" pitchFamily="18" charset="0"/>
                <a:cs typeface="Arial" charset="0"/>
              </a:defRPr>
            </a:lvl1pPr>
            <a:lvl2pPr marL="742950" indent="-285750" eaLnBrk="0" hangingPunct="0">
              <a:defRPr>
                <a:solidFill>
                  <a:schemeClr val="tx1"/>
                </a:solidFill>
                <a:latin typeface="Garamond" pitchFamily="18" charset="0"/>
                <a:cs typeface="Arial" charset="0"/>
              </a:defRPr>
            </a:lvl2pPr>
            <a:lvl3pPr marL="1143000" indent="-228600" eaLnBrk="0" hangingPunct="0">
              <a:defRPr>
                <a:solidFill>
                  <a:schemeClr val="tx1"/>
                </a:solidFill>
                <a:latin typeface="Garamond" pitchFamily="18" charset="0"/>
                <a:cs typeface="Arial" charset="0"/>
              </a:defRPr>
            </a:lvl3pPr>
            <a:lvl4pPr marL="1600200" indent="-228600" eaLnBrk="0" hangingPunct="0">
              <a:defRPr>
                <a:solidFill>
                  <a:schemeClr val="tx1"/>
                </a:solidFill>
                <a:latin typeface="Garamond" pitchFamily="18" charset="0"/>
                <a:cs typeface="Arial" charset="0"/>
              </a:defRPr>
            </a:lvl4pPr>
            <a:lvl5pPr marL="2057400" indent="-228600" eaLnBrk="0" hangingPunct="0">
              <a:defRPr>
                <a:solidFill>
                  <a:schemeClr val="tx1"/>
                </a:solidFill>
                <a:latin typeface="Garamond" pitchFamily="18" charset="0"/>
                <a:cs typeface="Arial" charset="0"/>
              </a:defRPr>
            </a:lvl5pPr>
            <a:lvl6pPr marL="2514600" indent="-228600" eaLnBrk="0" fontAlgn="base" hangingPunct="0">
              <a:spcBef>
                <a:spcPct val="0"/>
              </a:spcBef>
              <a:spcAft>
                <a:spcPct val="0"/>
              </a:spcAft>
              <a:defRPr>
                <a:solidFill>
                  <a:schemeClr val="tx1"/>
                </a:solidFill>
                <a:latin typeface="Garamond" pitchFamily="18" charset="0"/>
                <a:cs typeface="Arial" charset="0"/>
              </a:defRPr>
            </a:lvl6pPr>
            <a:lvl7pPr marL="2971800" indent="-228600" eaLnBrk="0" fontAlgn="base" hangingPunct="0">
              <a:spcBef>
                <a:spcPct val="0"/>
              </a:spcBef>
              <a:spcAft>
                <a:spcPct val="0"/>
              </a:spcAft>
              <a:defRPr>
                <a:solidFill>
                  <a:schemeClr val="tx1"/>
                </a:solidFill>
                <a:latin typeface="Garamond" pitchFamily="18" charset="0"/>
                <a:cs typeface="Arial" charset="0"/>
              </a:defRPr>
            </a:lvl7pPr>
            <a:lvl8pPr marL="3429000" indent="-228600" eaLnBrk="0" fontAlgn="base" hangingPunct="0">
              <a:spcBef>
                <a:spcPct val="0"/>
              </a:spcBef>
              <a:spcAft>
                <a:spcPct val="0"/>
              </a:spcAft>
              <a:defRPr>
                <a:solidFill>
                  <a:schemeClr val="tx1"/>
                </a:solidFill>
                <a:latin typeface="Garamond" pitchFamily="18" charset="0"/>
                <a:cs typeface="Arial" charset="0"/>
              </a:defRPr>
            </a:lvl8pPr>
            <a:lvl9pPr marL="3886200" indent="-228600" eaLnBrk="0" fontAlgn="base" hangingPunct="0">
              <a:spcBef>
                <a:spcPct val="0"/>
              </a:spcBef>
              <a:spcAft>
                <a:spcPct val="0"/>
              </a:spcAft>
              <a:defRPr>
                <a:solidFill>
                  <a:schemeClr val="tx1"/>
                </a:solidFill>
                <a:latin typeface="Garamond" pitchFamily="18" charset="0"/>
                <a:cs typeface="Arial" charset="0"/>
              </a:defRPr>
            </a:lvl9pPr>
          </a:lstStyle>
          <a:p>
            <a:pPr eaLnBrk="1" hangingPunct="1"/>
            <a:fld id="{6394E4D3-4125-4082-9E19-E994E0C6E484}" type="slidenum">
              <a:rPr lang="en-US" altLang="en-US" smtClean="0">
                <a:latin typeface="Arial" charset="0"/>
              </a:rPr>
              <a:pPr eaLnBrk="1" hangingPunct="1"/>
              <a:t>27</a:t>
            </a:fld>
            <a:endParaRPr lang="en-US" altLang="en-US" smtClean="0">
              <a:latin typeface="Arial" charset="0"/>
            </a:endParaRPr>
          </a:p>
        </p:txBody>
      </p:sp>
      <p:sp>
        <p:nvSpPr>
          <p:cNvPr id="5" name="TextBox 4"/>
          <p:cNvSpPr txBox="1"/>
          <p:nvPr/>
        </p:nvSpPr>
        <p:spPr>
          <a:xfrm>
            <a:off x="3638550" y="6248400"/>
            <a:ext cx="2743200" cy="369332"/>
          </a:xfrm>
          <a:prstGeom prst="rect">
            <a:avLst/>
          </a:prstGeom>
          <a:noFill/>
        </p:spPr>
        <p:txBody>
          <a:bodyPr wrap="square" rtlCol="0">
            <a:spAutoFit/>
          </a:bodyPr>
          <a:lstStyle/>
          <a:p>
            <a:r>
              <a:rPr lang="en-US" dirty="0" smtClean="0">
                <a:solidFill>
                  <a:schemeClr val="bg1">
                    <a:lumMod val="10000"/>
                  </a:schemeClr>
                </a:solidFill>
                <a:latin typeface="Arial" panose="020B0604020202020204" pitchFamily="34" charset="0"/>
                <a:cs typeface="Arial" panose="020B0604020202020204" pitchFamily="34" charset="0"/>
              </a:rPr>
              <a:t>Reference Links in Notes </a:t>
            </a:r>
            <a:endParaRPr lang="en-US" dirty="0">
              <a:solidFill>
                <a:schemeClr val="bg1">
                  <a:lumMod val="10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457004777"/>
      </p:ext>
    </p:extLst>
  </p:cSld>
  <p:clrMapOvr>
    <a:masterClrMapping/>
  </p:clrMapOvr>
  <p:transition>
    <p:pull dir="lu"/>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381000"/>
            <a:ext cx="8229600" cy="4906962"/>
          </a:xfrm>
        </p:spPr>
        <p:txBody>
          <a:bodyPr>
            <a:normAutofit/>
          </a:bodyPr>
          <a:lstStyle/>
          <a:p>
            <a:r>
              <a:rPr lang="en-US" sz="6000" dirty="0" smtClean="0">
                <a:latin typeface="Arial" panose="020B0604020202020204" pitchFamily="34" charset="0"/>
                <a:cs typeface="Arial" panose="020B0604020202020204" pitchFamily="34" charset="0"/>
              </a:rPr>
              <a:t>BREAK</a:t>
            </a:r>
            <a:r>
              <a:rPr lang="en-US" dirty="0" smtClean="0"/>
              <a:t/>
            </a:r>
            <a:br>
              <a:rPr lang="en-US" dirty="0" smtClean="0"/>
            </a:br>
            <a:r>
              <a:rPr lang="en-US" sz="2700" dirty="0" smtClean="0"/>
              <a:t>3 MINUTE VIDEO:</a:t>
            </a:r>
            <a:br>
              <a:rPr lang="en-US" sz="2700" dirty="0" smtClean="0"/>
            </a:br>
            <a:r>
              <a:rPr lang="en-US" sz="2700" dirty="0" smtClean="0"/>
              <a:t/>
            </a:r>
            <a:br>
              <a:rPr lang="en-US" sz="2700" dirty="0" smtClean="0"/>
            </a:br>
            <a:r>
              <a:rPr lang="en-US" sz="2700" dirty="0" smtClean="0"/>
              <a:t>ABOUT THE FIX THE WORLD ORGANIZATION</a:t>
            </a:r>
            <a:br>
              <a:rPr lang="en-US" sz="2700" dirty="0" smtClean="0"/>
            </a:br>
            <a:r>
              <a:rPr lang="en-US" sz="2700" dirty="0" smtClean="0"/>
              <a:t>HUMANITARIAN TECHNOLOGY</a:t>
            </a:r>
            <a:br>
              <a:rPr lang="en-US" sz="2700" dirty="0" smtClean="0"/>
            </a:br>
            <a:r>
              <a:rPr lang="en-US" sz="2700" dirty="0" smtClean="0"/>
              <a:t>MEMBERSHIP DRIVE</a:t>
            </a:r>
            <a:endParaRPr lang="en-US" sz="2700" dirty="0"/>
          </a:p>
        </p:txBody>
      </p:sp>
      <p:pic>
        <p:nvPicPr>
          <p:cNvPr id="4403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19399" y="3657600"/>
            <a:ext cx="3928533" cy="2209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89812611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5" name="Rectangle 1"/>
          <p:cNvSpPr>
            <a:spLocks noGrp="1" noChangeArrowheads="1"/>
          </p:cNvSpPr>
          <p:nvPr>
            <p:ph type="title"/>
          </p:nvPr>
        </p:nvSpPr>
        <p:spPr>
          <a:xfrm>
            <a:off x="457200" y="92075"/>
            <a:ext cx="8594725" cy="914400"/>
          </a:xfrm>
          <a:ln/>
        </p:spPr>
        <p:txBody>
          <a:bodyPr lIns="0" tIns="0" rIns="0" bIns="0" anchor="ctr"/>
          <a:lstStyle/>
          <a:p>
            <a:pPr algn="ctr">
              <a:lnSpc>
                <a:spcPct val="118000"/>
              </a:lnSpc>
              <a:tabLst>
                <a:tab pos="723900" algn="l"/>
                <a:tab pos="1447800" algn="l"/>
                <a:tab pos="2171700" algn="l"/>
                <a:tab pos="2895600" algn="l"/>
                <a:tab pos="3619500" algn="l"/>
                <a:tab pos="4343400" algn="l"/>
                <a:tab pos="5067300" algn="l"/>
                <a:tab pos="5791200" algn="l"/>
                <a:tab pos="6515100" algn="l"/>
                <a:tab pos="7239000" algn="l"/>
                <a:tab pos="7962900" algn="l"/>
              </a:tabLst>
            </a:pPr>
            <a:r>
              <a:rPr lang="en-US" altLang="en-US" sz="2800">
                <a:solidFill>
                  <a:srgbClr val="99CCFF"/>
                </a:solidFill>
                <a:effectLst>
                  <a:outerShdw blurRad="38100" dist="38100" dir="2700000" algn="tl">
                    <a:srgbClr val="C0C0C0"/>
                  </a:outerShdw>
                </a:effectLst>
                <a:latin typeface="Arial Black" pitchFamily="32" charset="0"/>
              </a:rPr>
              <a:t>HATEM MAGNETIC FLYWHEEL </a:t>
            </a:r>
          </a:p>
        </p:txBody>
      </p:sp>
      <p:sp>
        <p:nvSpPr>
          <p:cNvPr id="11266" name="Rectangle 2"/>
          <p:cNvSpPr>
            <a:spLocks noGrp="1" noChangeArrowheads="1"/>
          </p:cNvSpPr>
          <p:nvPr>
            <p:ph type="body" idx="1"/>
          </p:nvPr>
        </p:nvSpPr>
        <p:spPr>
          <a:xfrm>
            <a:off x="2468563" y="914400"/>
            <a:ext cx="6583362" cy="4297363"/>
          </a:xfrm>
          <a:ln/>
        </p:spPr>
        <p:txBody>
          <a:bodyPr lIns="0" tIns="36288" rIns="0" bIns="0"/>
          <a:lstStyle/>
          <a:p>
            <a:pPr marL="0" indent="0">
              <a:lnSpc>
                <a:spcPct val="84000"/>
              </a:lnSpc>
              <a:tabLst>
                <a:tab pos="723900" algn="l"/>
                <a:tab pos="1447800" algn="l"/>
                <a:tab pos="2171700" algn="l"/>
                <a:tab pos="2895600" algn="l"/>
                <a:tab pos="3619500" algn="l"/>
                <a:tab pos="4343400" algn="l"/>
                <a:tab pos="5067300" algn="l"/>
                <a:tab pos="5791200" algn="l"/>
                <a:tab pos="6515100" algn="l"/>
              </a:tabLst>
            </a:pPr>
            <a:endParaRPr lang="en-US" altLang="en-US" sz="1800">
              <a:latin typeface="Arial" charset="0"/>
            </a:endParaRPr>
          </a:p>
          <a:p>
            <a:pPr marL="0" indent="0">
              <a:lnSpc>
                <a:spcPct val="84000"/>
              </a:lnSpc>
              <a:tabLst>
                <a:tab pos="723900" algn="l"/>
                <a:tab pos="1447800" algn="l"/>
                <a:tab pos="2171700" algn="l"/>
                <a:tab pos="2895600" algn="l"/>
                <a:tab pos="3619500" algn="l"/>
                <a:tab pos="4343400" algn="l"/>
                <a:tab pos="5067300" algn="l"/>
                <a:tab pos="5791200" algn="l"/>
                <a:tab pos="6515100" algn="l"/>
              </a:tabLst>
            </a:pPr>
            <a:endParaRPr lang="en-US" altLang="en-US" sz="1800">
              <a:latin typeface="Arial" charset="0"/>
            </a:endParaRPr>
          </a:p>
        </p:txBody>
      </p:sp>
      <p:sp>
        <p:nvSpPr>
          <p:cNvPr id="11267" name="Text Box 3"/>
          <p:cNvSpPr txBox="1">
            <a:spLocks noChangeArrowheads="1"/>
          </p:cNvSpPr>
          <p:nvPr/>
        </p:nvSpPr>
        <p:spPr bwMode="auto">
          <a:xfrm>
            <a:off x="2536825" y="927100"/>
            <a:ext cx="6607175" cy="6553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60876" rIns="90000" bIns="45000"/>
          <a:lstStyle>
            <a:lvl1pPr>
              <a:tabLst>
                <a:tab pos="723900" algn="l"/>
                <a:tab pos="1447800" algn="l"/>
                <a:tab pos="2171700" algn="l"/>
                <a:tab pos="2895600" algn="l"/>
                <a:tab pos="3619500" algn="l"/>
                <a:tab pos="4343400" algn="l"/>
                <a:tab pos="5067300" algn="l"/>
                <a:tab pos="5791200" algn="l"/>
                <a:tab pos="6515100" algn="l"/>
              </a:tabLst>
              <a:defRPr>
                <a:solidFill>
                  <a:srgbClr val="000000"/>
                </a:solidFill>
                <a:latin typeface="Arial" charset="0"/>
                <a:ea typeface="Microsoft YaHei" charset="-122"/>
              </a:defRPr>
            </a:lvl1pPr>
            <a:lvl2pPr>
              <a:tabLst>
                <a:tab pos="723900" algn="l"/>
                <a:tab pos="1447800" algn="l"/>
                <a:tab pos="2171700" algn="l"/>
                <a:tab pos="2895600" algn="l"/>
                <a:tab pos="3619500" algn="l"/>
                <a:tab pos="4343400" algn="l"/>
                <a:tab pos="5067300" algn="l"/>
                <a:tab pos="5791200" algn="l"/>
                <a:tab pos="6515100" algn="l"/>
              </a:tabLst>
              <a:defRPr>
                <a:solidFill>
                  <a:srgbClr val="000000"/>
                </a:solidFill>
                <a:latin typeface="Arial" charset="0"/>
                <a:ea typeface="Microsoft YaHei" charset="-122"/>
              </a:defRPr>
            </a:lvl2pPr>
            <a:lvl3pPr>
              <a:tabLst>
                <a:tab pos="723900" algn="l"/>
                <a:tab pos="1447800" algn="l"/>
                <a:tab pos="2171700" algn="l"/>
                <a:tab pos="2895600" algn="l"/>
                <a:tab pos="3619500" algn="l"/>
                <a:tab pos="4343400" algn="l"/>
                <a:tab pos="5067300" algn="l"/>
                <a:tab pos="5791200" algn="l"/>
                <a:tab pos="6515100" algn="l"/>
              </a:tabLst>
              <a:defRPr>
                <a:solidFill>
                  <a:srgbClr val="000000"/>
                </a:solidFill>
                <a:latin typeface="Arial" charset="0"/>
                <a:ea typeface="Microsoft YaHei" charset="-122"/>
              </a:defRPr>
            </a:lvl3pPr>
            <a:lvl4pPr>
              <a:tabLst>
                <a:tab pos="723900" algn="l"/>
                <a:tab pos="1447800" algn="l"/>
                <a:tab pos="2171700" algn="l"/>
                <a:tab pos="2895600" algn="l"/>
                <a:tab pos="3619500" algn="l"/>
                <a:tab pos="4343400" algn="l"/>
                <a:tab pos="5067300" algn="l"/>
                <a:tab pos="5791200" algn="l"/>
                <a:tab pos="6515100" algn="l"/>
              </a:tabLst>
              <a:defRPr>
                <a:solidFill>
                  <a:srgbClr val="000000"/>
                </a:solidFill>
                <a:latin typeface="Arial" charset="0"/>
                <a:ea typeface="Microsoft YaHei" charset="-122"/>
              </a:defRPr>
            </a:lvl4pPr>
            <a:lvl5pPr>
              <a:tabLst>
                <a:tab pos="723900" algn="l"/>
                <a:tab pos="1447800" algn="l"/>
                <a:tab pos="2171700" algn="l"/>
                <a:tab pos="2895600" algn="l"/>
                <a:tab pos="3619500" algn="l"/>
                <a:tab pos="4343400" algn="l"/>
                <a:tab pos="5067300" algn="l"/>
                <a:tab pos="5791200" algn="l"/>
                <a:tab pos="6515100" algn="l"/>
              </a:tabLst>
              <a:defRPr>
                <a:solidFill>
                  <a:srgbClr val="000000"/>
                </a:solidFill>
                <a:latin typeface="Arial" charset="0"/>
                <a:ea typeface="Microsoft YaHei" charset="-122"/>
              </a:defRPr>
            </a:lvl5pPr>
            <a:lvl6pPr marL="2514600" indent="-228600" defTabSz="457200" fontAlgn="base" hangingPunct="0">
              <a:lnSpc>
                <a:spcPct val="93000"/>
              </a:lnSpc>
              <a:spcBef>
                <a:spcPct val="0"/>
              </a:spcBef>
              <a:spcAft>
                <a:spcPct val="0"/>
              </a:spcAft>
              <a:buClr>
                <a:srgbClr val="000000"/>
              </a:buClr>
              <a:buSzPct val="100000"/>
              <a:buFont typeface="Times New Roman" pitchFamily="18" charset="0"/>
              <a:tabLst>
                <a:tab pos="723900" algn="l"/>
                <a:tab pos="1447800" algn="l"/>
                <a:tab pos="2171700" algn="l"/>
                <a:tab pos="2895600" algn="l"/>
                <a:tab pos="3619500" algn="l"/>
                <a:tab pos="4343400" algn="l"/>
                <a:tab pos="5067300" algn="l"/>
                <a:tab pos="5791200" algn="l"/>
                <a:tab pos="6515100" algn="l"/>
              </a:tabLst>
              <a:defRPr>
                <a:solidFill>
                  <a:srgbClr val="000000"/>
                </a:solidFill>
                <a:latin typeface="Arial" charset="0"/>
                <a:ea typeface="Microsoft YaHei" charset="-122"/>
              </a:defRPr>
            </a:lvl6pPr>
            <a:lvl7pPr marL="2971800" indent="-228600" defTabSz="457200" fontAlgn="base" hangingPunct="0">
              <a:lnSpc>
                <a:spcPct val="93000"/>
              </a:lnSpc>
              <a:spcBef>
                <a:spcPct val="0"/>
              </a:spcBef>
              <a:spcAft>
                <a:spcPct val="0"/>
              </a:spcAft>
              <a:buClr>
                <a:srgbClr val="000000"/>
              </a:buClr>
              <a:buSzPct val="100000"/>
              <a:buFont typeface="Times New Roman" pitchFamily="18" charset="0"/>
              <a:tabLst>
                <a:tab pos="723900" algn="l"/>
                <a:tab pos="1447800" algn="l"/>
                <a:tab pos="2171700" algn="l"/>
                <a:tab pos="2895600" algn="l"/>
                <a:tab pos="3619500" algn="l"/>
                <a:tab pos="4343400" algn="l"/>
                <a:tab pos="5067300" algn="l"/>
                <a:tab pos="5791200" algn="l"/>
                <a:tab pos="6515100" algn="l"/>
              </a:tabLst>
              <a:defRPr>
                <a:solidFill>
                  <a:srgbClr val="000000"/>
                </a:solidFill>
                <a:latin typeface="Arial" charset="0"/>
                <a:ea typeface="Microsoft YaHei" charset="-122"/>
              </a:defRPr>
            </a:lvl7pPr>
            <a:lvl8pPr marL="3429000" indent="-228600" defTabSz="457200" fontAlgn="base" hangingPunct="0">
              <a:lnSpc>
                <a:spcPct val="93000"/>
              </a:lnSpc>
              <a:spcBef>
                <a:spcPct val="0"/>
              </a:spcBef>
              <a:spcAft>
                <a:spcPct val="0"/>
              </a:spcAft>
              <a:buClr>
                <a:srgbClr val="000000"/>
              </a:buClr>
              <a:buSzPct val="100000"/>
              <a:buFont typeface="Times New Roman" pitchFamily="18" charset="0"/>
              <a:tabLst>
                <a:tab pos="723900" algn="l"/>
                <a:tab pos="1447800" algn="l"/>
                <a:tab pos="2171700" algn="l"/>
                <a:tab pos="2895600" algn="l"/>
                <a:tab pos="3619500" algn="l"/>
                <a:tab pos="4343400" algn="l"/>
                <a:tab pos="5067300" algn="l"/>
                <a:tab pos="5791200" algn="l"/>
                <a:tab pos="6515100" algn="l"/>
              </a:tabLst>
              <a:defRPr>
                <a:solidFill>
                  <a:srgbClr val="000000"/>
                </a:solidFill>
                <a:latin typeface="Arial" charset="0"/>
                <a:ea typeface="Microsoft YaHei" charset="-122"/>
              </a:defRPr>
            </a:lvl8pPr>
            <a:lvl9pPr marL="3886200" indent="-228600" defTabSz="457200" fontAlgn="base" hangingPunct="0">
              <a:lnSpc>
                <a:spcPct val="93000"/>
              </a:lnSpc>
              <a:spcBef>
                <a:spcPct val="0"/>
              </a:spcBef>
              <a:spcAft>
                <a:spcPct val="0"/>
              </a:spcAft>
              <a:buClr>
                <a:srgbClr val="000000"/>
              </a:buClr>
              <a:buSzPct val="100000"/>
              <a:buFont typeface="Times New Roman" pitchFamily="18" charset="0"/>
              <a:tabLst>
                <a:tab pos="723900" algn="l"/>
                <a:tab pos="1447800" algn="l"/>
                <a:tab pos="2171700" algn="l"/>
                <a:tab pos="2895600" algn="l"/>
                <a:tab pos="3619500" algn="l"/>
                <a:tab pos="4343400" algn="l"/>
                <a:tab pos="5067300" algn="l"/>
                <a:tab pos="5791200" algn="l"/>
                <a:tab pos="6515100" algn="l"/>
              </a:tabLst>
              <a:defRPr>
                <a:solidFill>
                  <a:srgbClr val="000000"/>
                </a:solidFill>
                <a:latin typeface="Arial" charset="0"/>
                <a:ea typeface="Microsoft YaHei" charset="-122"/>
              </a:defRPr>
            </a:lvl9pPr>
          </a:lstStyle>
          <a:p>
            <a:r>
              <a:rPr lang="en-GB" altLang="en-US">
                <a:solidFill>
                  <a:srgbClr val="FFFFFF"/>
                </a:solidFill>
                <a:cs typeface="Arial" charset="0"/>
              </a:rPr>
              <a:t>Leon Raoul Hatem is a French philosopher and inventor born in Paris in 1922, is the author of philosophical and scientific books. From the age of thirteen he began to question Newtonian gravity and how it supposed to govern planetary systems. In 1955, he discovered a phenomenon (which he calls degravitation) where he claims there is a release-of the attraction poles of two magnets simultaneously away from each other by their own kinetic action. His observations showed that under certain conditions, rotating, synchronized, magnetically attracted bodies begin to receive additional impulse from and external source when spun beyond a certain rpm (revolutions per minute). This lead him to conclude that gravity was the result of magnetic functions and contends that this effect can be used to understand all movements and all planetary and atomic functions. - Basically, that only magnetism is required for operation of the universe and all other visible forces arising.</a:t>
            </a:r>
          </a:p>
          <a:p>
            <a:endParaRPr lang="en-GB" altLang="en-US">
              <a:solidFill>
                <a:srgbClr val="FFFFFF"/>
              </a:solidFill>
              <a:cs typeface="Arial" charset="0"/>
            </a:endParaRPr>
          </a:p>
          <a:p>
            <a:r>
              <a:rPr lang="en-GB" altLang="en-US">
                <a:solidFill>
                  <a:srgbClr val="FFFFFF"/>
                </a:solidFill>
                <a:cs typeface="Arial" charset="0"/>
              </a:rPr>
              <a:t>Since 1955 he has written many theoretical works in the science and philosophy</a:t>
            </a:r>
            <a:r>
              <a:rPr lang="en-GB" altLang="en-US" sz="1200">
                <a:solidFill>
                  <a:srgbClr val="FFFFFF"/>
                </a:solidFill>
                <a:cs typeface="Arial" charset="0"/>
              </a:rPr>
              <a:t>.</a:t>
            </a:r>
          </a:p>
          <a:p>
            <a:endParaRPr lang="en-GB" altLang="en-US" sz="1200">
              <a:solidFill>
                <a:srgbClr val="FFFFFF"/>
              </a:solidFill>
              <a:cs typeface="Arial" charset="0"/>
            </a:endParaRPr>
          </a:p>
          <a:p>
            <a:r>
              <a:rPr lang="en-GB" altLang="en-US" sz="1200">
                <a:solidFill>
                  <a:srgbClr val="FFFFFF"/>
                </a:solidFill>
                <a:cs typeface="Arial" charset="0"/>
              </a:rPr>
              <a:t> </a:t>
            </a:r>
          </a:p>
          <a:p>
            <a:endParaRPr lang="en-GB" altLang="en-US" sz="1200">
              <a:solidFill>
                <a:srgbClr val="FFFFFF"/>
              </a:solidFill>
              <a:cs typeface="Arial" charset="0"/>
            </a:endParaRPr>
          </a:p>
          <a:p>
            <a:endParaRPr lang="en-GB" altLang="en-US" sz="1200">
              <a:solidFill>
                <a:srgbClr val="FFFFFF"/>
              </a:solidFill>
              <a:cs typeface="Arial" charset="0"/>
            </a:endParaRPr>
          </a:p>
          <a:p>
            <a:endParaRPr lang="en-GB" altLang="en-US" sz="1200">
              <a:solidFill>
                <a:srgbClr val="FFFFFF"/>
              </a:solidFill>
              <a:cs typeface="Arial" charset="0"/>
            </a:endParaRPr>
          </a:p>
          <a:p>
            <a:endParaRPr lang="en-GB" altLang="en-US" sz="1200">
              <a:solidFill>
                <a:srgbClr val="FFFFFF"/>
              </a:solidFill>
              <a:cs typeface="Arial" charset="0"/>
            </a:endParaRPr>
          </a:p>
          <a:p>
            <a:pPr hangingPunct="1"/>
            <a:endParaRPr lang="en-GB" altLang="en-US" sz="1200">
              <a:solidFill>
                <a:srgbClr val="FFFFFF"/>
              </a:solidFill>
              <a:cs typeface="Arial" charset="0"/>
            </a:endParaRPr>
          </a:p>
          <a:p>
            <a:endParaRPr lang="en-GB" altLang="en-US" sz="1200">
              <a:solidFill>
                <a:srgbClr val="FFFFFF"/>
              </a:solidFill>
              <a:cs typeface="Arial" charset="0"/>
            </a:endParaRPr>
          </a:p>
          <a:p>
            <a:endParaRPr lang="en-US" altLang="en-US" sz="1600">
              <a:solidFill>
                <a:srgbClr val="FFFFFF"/>
              </a:solidFill>
            </a:endParaRPr>
          </a:p>
        </p:txBody>
      </p:sp>
      <p:pic>
        <p:nvPicPr>
          <p:cNvPr id="1126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5100" y="1006475"/>
            <a:ext cx="2371725" cy="2925763"/>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1269"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2563" y="4052888"/>
            <a:ext cx="2354262" cy="180022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3450565904"/>
      </p:ext>
    </p:extLst>
  </p:cSld>
  <p:clrMapOvr>
    <a:masterClrMapping/>
  </p:clrMapOvr>
  <p:transition spd="med"/>
  <p:timing>
    <p:tnLst>
      <p:par>
        <p:cTn id="1" dur="indefinite"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7" name="Rectangle 1"/>
          <p:cNvSpPr>
            <a:spLocks noGrp="1" noChangeArrowheads="1"/>
          </p:cNvSpPr>
          <p:nvPr>
            <p:ph type="title" idx="4294967295"/>
          </p:nvPr>
        </p:nvSpPr>
        <p:spPr>
          <a:xfrm>
            <a:off x="658813" y="92075"/>
            <a:ext cx="7772400" cy="549275"/>
          </a:xfrm>
          <a:ln/>
        </p:spPr>
        <p:txBody>
          <a:bodyPr/>
          <a:lstStyle/>
          <a:p>
            <a:pPr algn="ctr">
              <a:lnSpc>
                <a:spcPct val="100000"/>
              </a:lnSpc>
              <a:tabLst>
                <a:tab pos="723900" algn="l"/>
                <a:tab pos="1447800" algn="l"/>
                <a:tab pos="2171700" algn="l"/>
                <a:tab pos="2895600" algn="l"/>
                <a:tab pos="3619500" algn="l"/>
                <a:tab pos="4343400" algn="l"/>
                <a:tab pos="5067300" algn="l"/>
                <a:tab pos="5791200" algn="l"/>
                <a:tab pos="6515100" algn="l"/>
                <a:tab pos="7239000" algn="l"/>
              </a:tabLst>
            </a:pPr>
            <a:r>
              <a:rPr lang="en-US" altLang="en-US" sz="2800">
                <a:solidFill>
                  <a:srgbClr val="99CCFF"/>
                </a:solidFill>
                <a:effectLst>
                  <a:outerShdw blurRad="38100" dist="38100" dir="2700000" algn="tl">
                    <a:srgbClr val="C0C0C0"/>
                  </a:outerShdw>
                </a:effectLst>
                <a:latin typeface="Arial Black" pitchFamily="32" charset="0"/>
              </a:rPr>
              <a:t>FREE ENERGY VOCABULARY</a:t>
            </a:r>
          </a:p>
        </p:txBody>
      </p:sp>
      <p:sp>
        <p:nvSpPr>
          <p:cNvPr id="4098" name="Rectangle 2"/>
          <p:cNvSpPr>
            <a:spLocks noGrp="1" noChangeArrowheads="1"/>
          </p:cNvSpPr>
          <p:nvPr>
            <p:ph type="subTitle" idx="4294967295"/>
          </p:nvPr>
        </p:nvSpPr>
        <p:spPr>
          <a:xfrm>
            <a:off x="565150" y="962025"/>
            <a:ext cx="8578850" cy="5621338"/>
          </a:xfrm>
          <a:ln/>
        </p:spPr>
        <p:txBody>
          <a:bodyPr lIns="90000" tIns="45000" rIns="90000" bIns="45000"/>
          <a:lstStyle/>
          <a:p>
            <a:pPr marL="215900" indent="-215900">
              <a:lnSpc>
                <a:spcPct val="100000"/>
              </a:lnSpc>
              <a:spcAft>
                <a:spcPct val="0"/>
              </a:spcAft>
              <a:buClr>
                <a:srgbClr val="FFFFFF"/>
              </a:buClr>
              <a:buSzPct val="45000"/>
              <a:buFont typeface="Wingdings" charset="2"/>
              <a:buChar char=""/>
              <a:tabLst>
                <a:tab pos="723900" algn="l"/>
                <a:tab pos="1447800" algn="l"/>
                <a:tab pos="2171700" algn="l"/>
                <a:tab pos="2895600" algn="l"/>
                <a:tab pos="3619500" algn="l"/>
                <a:tab pos="4343400" algn="l"/>
                <a:tab pos="5067300" algn="l"/>
                <a:tab pos="5791200" algn="l"/>
                <a:tab pos="6515100" algn="l"/>
                <a:tab pos="7239000" algn="l"/>
                <a:tab pos="7962900" algn="l"/>
              </a:tabLst>
            </a:pPr>
            <a:r>
              <a:rPr lang="en-US" altLang="en-US" sz="2000">
                <a:latin typeface="Arial" charset="0"/>
              </a:rPr>
              <a:t>Efficiency - </a:t>
            </a:r>
          </a:p>
          <a:p>
            <a:pPr marL="215900" indent="-215900">
              <a:lnSpc>
                <a:spcPct val="100000"/>
              </a:lnSpc>
              <a:spcAft>
                <a:spcPct val="0"/>
              </a:spcAft>
              <a:buClrTx/>
              <a:buSzTx/>
              <a:buFontTx/>
              <a:buNone/>
              <a:tabLst>
                <a:tab pos="723900" algn="l"/>
                <a:tab pos="1447800" algn="l"/>
                <a:tab pos="2171700" algn="l"/>
                <a:tab pos="2895600" algn="l"/>
                <a:tab pos="3619500" algn="l"/>
                <a:tab pos="4343400" algn="l"/>
                <a:tab pos="5067300" algn="l"/>
                <a:tab pos="5791200" algn="l"/>
                <a:tab pos="6515100" algn="l"/>
                <a:tab pos="7239000" algn="l"/>
                <a:tab pos="7962900" algn="l"/>
              </a:tabLst>
            </a:pPr>
            <a:endParaRPr lang="en-US" altLang="en-US" sz="2000">
              <a:latin typeface="Arial" charset="0"/>
            </a:endParaRPr>
          </a:p>
          <a:p>
            <a:pPr marL="215900" indent="-215900" algn="ctr">
              <a:lnSpc>
                <a:spcPct val="100000"/>
              </a:lnSpc>
              <a:spcAft>
                <a:spcPct val="0"/>
              </a:spcAft>
              <a:buClrTx/>
              <a:buSzTx/>
              <a:buFontTx/>
              <a:buNone/>
              <a:tabLst>
                <a:tab pos="723900" algn="l"/>
                <a:tab pos="1447800" algn="l"/>
                <a:tab pos="2171700" algn="l"/>
                <a:tab pos="2895600" algn="l"/>
                <a:tab pos="3619500" algn="l"/>
                <a:tab pos="4343400" algn="l"/>
                <a:tab pos="5067300" algn="l"/>
                <a:tab pos="5791200" algn="l"/>
                <a:tab pos="6515100" algn="l"/>
                <a:tab pos="7239000" algn="l"/>
                <a:tab pos="7962900" algn="l"/>
              </a:tabLst>
            </a:pPr>
            <a:endParaRPr lang="en-US" altLang="en-US" sz="2000">
              <a:latin typeface="Arial" charset="0"/>
            </a:endParaRPr>
          </a:p>
          <a:p>
            <a:pPr marL="215900" indent="-215900">
              <a:lnSpc>
                <a:spcPct val="100000"/>
              </a:lnSpc>
              <a:spcAft>
                <a:spcPct val="0"/>
              </a:spcAft>
              <a:buClrTx/>
              <a:buSzTx/>
              <a:buFontTx/>
              <a:buNone/>
              <a:tabLst>
                <a:tab pos="723900" algn="l"/>
                <a:tab pos="1447800" algn="l"/>
                <a:tab pos="2171700" algn="l"/>
                <a:tab pos="2895600" algn="l"/>
                <a:tab pos="3619500" algn="l"/>
                <a:tab pos="4343400" algn="l"/>
                <a:tab pos="5067300" algn="l"/>
                <a:tab pos="5791200" algn="l"/>
                <a:tab pos="6515100" algn="l"/>
                <a:tab pos="7239000" algn="l"/>
                <a:tab pos="7962900" algn="l"/>
              </a:tabLst>
            </a:pPr>
            <a:endParaRPr lang="en-US" altLang="en-US" sz="2000">
              <a:latin typeface="Arial" charset="0"/>
            </a:endParaRPr>
          </a:p>
          <a:p>
            <a:pPr marL="215900" indent="-215900">
              <a:lnSpc>
                <a:spcPct val="90000"/>
              </a:lnSpc>
              <a:spcBef>
                <a:spcPts val="700"/>
              </a:spcBef>
              <a:spcAft>
                <a:spcPct val="0"/>
              </a:spcAft>
              <a:buClr>
                <a:srgbClr val="FFFFFF"/>
              </a:buClr>
              <a:buSzPct val="45000"/>
              <a:buFont typeface="Wingdings" charset="2"/>
              <a:buChar char=""/>
              <a:tabLst>
                <a:tab pos="723900" algn="l"/>
                <a:tab pos="1447800" algn="l"/>
                <a:tab pos="2171700" algn="l"/>
                <a:tab pos="2895600" algn="l"/>
                <a:tab pos="3619500" algn="l"/>
                <a:tab pos="4343400" algn="l"/>
                <a:tab pos="5067300" algn="l"/>
                <a:tab pos="5791200" algn="l"/>
                <a:tab pos="6515100" algn="l"/>
                <a:tab pos="7239000" algn="l"/>
                <a:tab pos="7962900" algn="l"/>
              </a:tabLst>
            </a:pPr>
            <a:r>
              <a:rPr lang="en-US" altLang="en-US" sz="2000">
                <a:latin typeface="Arial" charset="0"/>
              </a:rPr>
              <a:t>Overunity -   S</a:t>
            </a:r>
            <a:r>
              <a:rPr lang="en-GB" altLang="en-US" sz="2000">
                <a:latin typeface="Arial" charset="0"/>
                <a:cs typeface="Arial" charset="0"/>
              </a:rPr>
              <a:t>imply means </a:t>
            </a:r>
            <a:r>
              <a:rPr lang="en-GB" altLang="en-US" sz="2000">
                <a:solidFill>
                  <a:srgbClr val="00FFFF"/>
                </a:solidFill>
                <a:latin typeface="Arial" charset="0"/>
                <a:cs typeface="Arial" charset="0"/>
              </a:rPr>
              <a:t>you get out more energy than you put in </a:t>
            </a:r>
            <a:r>
              <a:rPr lang="en-GB" altLang="en-US" sz="2000">
                <a:latin typeface="Arial" charset="0"/>
                <a:cs typeface="Arial" charset="0"/>
              </a:rPr>
              <a:t>Comes from when you divide the amount of energy output by the amount of energy input and you end up with a figure greater than 1.</a:t>
            </a:r>
          </a:p>
          <a:p>
            <a:pPr marL="215900" indent="-215900">
              <a:lnSpc>
                <a:spcPct val="90000"/>
              </a:lnSpc>
              <a:spcBef>
                <a:spcPts val="700"/>
              </a:spcBef>
              <a:spcAft>
                <a:spcPct val="0"/>
              </a:spcAft>
              <a:buClrTx/>
              <a:buSzTx/>
              <a:buFontTx/>
              <a:buNone/>
              <a:tabLst>
                <a:tab pos="723900" algn="l"/>
                <a:tab pos="1447800" algn="l"/>
                <a:tab pos="2171700" algn="l"/>
                <a:tab pos="2895600" algn="l"/>
                <a:tab pos="3619500" algn="l"/>
                <a:tab pos="4343400" algn="l"/>
                <a:tab pos="5067300" algn="l"/>
                <a:tab pos="5791200" algn="l"/>
                <a:tab pos="6515100" algn="l"/>
                <a:tab pos="7239000" algn="l"/>
                <a:tab pos="7962900" algn="l"/>
              </a:tabLst>
            </a:pPr>
            <a:r>
              <a:rPr lang="en-GB" altLang="en-US" sz="2000">
                <a:latin typeface="Arial" charset="0"/>
                <a:cs typeface="Arial" charset="0"/>
              </a:rPr>
              <a:t>    In physics (and elsewhere) “unity” is another name for 1</a:t>
            </a:r>
          </a:p>
          <a:p>
            <a:pPr marL="215900" indent="-215900">
              <a:lnSpc>
                <a:spcPct val="90000"/>
              </a:lnSpc>
              <a:spcBef>
                <a:spcPts val="700"/>
              </a:spcBef>
              <a:spcAft>
                <a:spcPct val="0"/>
              </a:spcAft>
              <a:buClrTx/>
              <a:buSzTx/>
              <a:buFontTx/>
              <a:buNone/>
              <a:tabLst>
                <a:tab pos="723900" algn="l"/>
                <a:tab pos="1447800" algn="l"/>
                <a:tab pos="2171700" algn="l"/>
                <a:tab pos="2895600" algn="l"/>
                <a:tab pos="3619500" algn="l"/>
                <a:tab pos="4343400" algn="l"/>
                <a:tab pos="5067300" algn="l"/>
                <a:tab pos="5791200" algn="l"/>
                <a:tab pos="6515100" algn="l"/>
                <a:tab pos="7239000" algn="l"/>
                <a:tab pos="7962900" algn="l"/>
              </a:tabLst>
            </a:pPr>
            <a:r>
              <a:rPr lang="en-GB" altLang="en-US" sz="2000">
                <a:latin typeface="Arial" charset="0"/>
                <a:cs typeface="Arial" charset="0"/>
              </a:rPr>
              <a:t>    It is confused with perpetual motion because the idea then is that you          could connect an over-unity device’s output to its input and then it                would run itself.</a:t>
            </a:r>
            <a:r>
              <a:rPr lang="en-US" altLang="en-US" sz="2000">
                <a:latin typeface="Arial" charset="0"/>
              </a:rPr>
              <a:t> </a:t>
            </a:r>
          </a:p>
          <a:p>
            <a:pPr marL="215900" indent="-215900" hangingPunct="0">
              <a:lnSpc>
                <a:spcPct val="100000"/>
              </a:lnSpc>
              <a:spcAft>
                <a:spcPct val="0"/>
              </a:spcAft>
              <a:buClrTx/>
              <a:buSzTx/>
              <a:buFontTx/>
              <a:buNone/>
              <a:tabLst>
                <a:tab pos="723900" algn="l"/>
                <a:tab pos="1447800" algn="l"/>
                <a:tab pos="2171700" algn="l"/>
                <a:tab pos="2895600" algn="l"/>
                <a:tab pos="3619500" algn="l"/>
                <a:tab pos="4343400" algn="l"/>
                <a:tab pos="5067300" algn="l"/>
                <a:tab pos="5791200" algn="l"/>
                <a:tab pos="6515100" algn="l"/>
                <a:tab pos="7239000" algn="l"/>
                <a:tab pos="7962900" algn="l"/>
              </a:tabLst>
            </a:pPr>
            <a:endParaRPr lang="en-US" altLang="en-US" sz="2000">
              <a:latin typeface="Arial" charset="0"/>
            </a:endParaRPr>
          </a:p>
          <a:p>
            <a:pPr marL="215900" indent="-215900" hangingPunct="0">
              <a:lnSpc>
                <a:spcPct val="100000"/>
              </a:lnSpc>
              <a:spcAft>
                <a:spcPct val="0"/>
              </a:spcAft>
              <a:buClr>
                <a:srgbClr val="FFFFFF"/>
              </a:buClr>
              <a:buSzPct val="45000"/>
              <a:buFont typeface="Wingdings" charset="2"/>
              <a:buChar char=""/>
              <a:tabLst>
                <a:tab pos="723900" algn="l"/>
                <a:tab pos="1447800" algn="l"/>
                <a:tab pos="2171700" algn="l"/>
                <a:tab pos="2895600" algn="l"/>
                <a:tab pos="3619500" algn="l"/>
                <a:tab pos="4343400" algn="l"/>
                <a:tab pos="5067300" algn="l"/>
                <a:tab pos="5791200" algn="l"/>
                <a:tab pos="6515100" algn="l"/>
                <a:tab pos="7239000" algn="l"/>
                <a:tab pos="7962900" algn="l"/>
              </a:tabLst>
            </a:pPr>
            <a:r>
              <a:rPr lang="en-US" altLang="en-US" sz="2000">
                <a:latin typeface="Arial" charset="0"/>
              </a:rPr>
              <a:t>Perpetual Motion - A hypothetical machine that can do work indefinitely </a:t>
            </a:r>
            <a:r>
              <a:rPr lang="en-US" altLang="en-US" sz="2000">
                <a:solidFill>
                  <a:srgbClr val="FFFF00"/>
                </a:solidFill>
                <a:latin typeface="Arial" charset="0"/>
              </a:rPr>
              <a:t>without an energy source</a:t>
            </a:r>
            <a:r>
              <a:rPr lang="en-US" altLang="en-US" sz="2000">
                <a:latin typeface="Arial" charset="0"/>
              </a:rPr>
              <a:t> (exists in isolation). Often</a:t>
            </a:r>
          </a:p>
          <a:p>
            <a:pPr marL="215900" indent="-215900" hangingPunct="0">
              <a:lnSpc>
                <a:spcPct val="100000"/>
              </a:lnSpc>
              <a:spcAft>
                <a:spcPct val="0"/>
              </a:spcAft>
              <a:buClrTx/>
              <a:buSzTx/>
              <a:buFontTx/>
              <a:buNone/>
              <a:tabLst>
                <a:tab pos="723900" algn="l"/>
                <a:tab pos="1447800" algn="l"/>
                <a:tab pos="2171700" algn="l"/>
                <a:tab pos="2895600" algn="l"/>
                <a:tab pos="3619500" algn="l"/>
                <a:tab pos="4343400" algn="l"/>
                <a:tab pos="5067300" algn="l"/>
                <a:tab pos="5791200" algn="l"/>
                <a:tab pos="6515100" algn="l"/>
                <a:tab pos="7239000" algn="l"/>
                <a:tab pos="7962900" algn="l"/>
              </a:tabLst>
            </a:pPr>
            <a:r>
              <a:rPr lang="en-US" altLang="en-US" sz="2000">
                <a:latin typeface="Arial" charset="0"/>
              </a:rPr>
              <a:t>   Confused with overunity.</a:t>
            </a:r>
          </a:p>
        </p:txBody>
      </p:sp>
      <p:pic>
        <p:nvPicPr>
          <p:cNvPr id="409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68563" y="906463"/>
            <a:ext cx="3276600" cy="129540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1670271897"/>
      </p:ext>
    </p:extLst>
  </p:cSld>
  <p:clrMapOvr>
    <a:masterClrMapping/>
  </p:clrMapOvr>
  <p:transition spd="med"/>
  <p:timing>
    <p:tnLst>
      <p:par>
        <p:cTn id="1" dur="indefinite"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9" name="Rectangle 1"/>
          <p:cNvSpPr>
            <a:spLocks noGrp="1" noChangeArrowheads="1"/>
          </p:cNvSpPr>
          <p:nvPr>
            <p:ph type="title"/>
          </p:nvPr>
        </p:nvSpPr>
        <p:spPr>
          <a:xfrm>
            <a:off x="457200" y="92075"/>
            <a:ext cx="8594725" cy="914400"/>
          </a:xfrm>
          <a:ln/>
        </p:spPr>
        <p:txBody>
          <a:bodyPr lIns="0" tIns="0" rIns="0" bIns="0" anchor="ctr"/>
          <a:lstStyle/>
          <a:p>
            <a:pPr algn="ctr">
              <a:lnSpc>
                <a:spcPct val="118000"/>
              </a:lnSpc>
              <a:tabLst>
                <a:tab pos="723900" algn="l"/>
                <a:tab pos="1447800" algn="l"/>
                <a:tab pos="2171700" algn="l"/>
                <a:tab pos="2895600" algn="l"/>
                <a:tab pos="3619500" algn="l"/>
                <a:tab pos="4343400" algn="l"/>
                <a:tab pos="5067300" algn="l"/>
                <a:tab pos="5791200" algn="l"/>
                <a:tab pos="6515100" algn="l"/>
                <a:tab pos="7239000" algn="l"/>
                <a:tab pos="7962900" algn="l"/>
              </a:tabLst>
            </a:pPr>
            <a:r>
              <a:rPr lang="en-US" altLang="en-US" sz="2800">
                <a:solidFill>
                  <a:srgbClr val="99CCFF"/>
                </a:solidFill>
                <a:effectLst>
                  <a:outerShdw blurRad="38100" dist="38100" dir="2700000" algn="tl">
                    <a:srgbClr val="C0C0C0"/>
                  </a:outerShdw>
                </a:effectLst>
                <a:latin typeface="Arial Black" pitchFamily="32" charset="0"/>
              </a:rPr>
              <a:t>HATEM MAGNETIC FLYWHEEL </a:t>
            </a:r>
          </a:p>
        </p:txBody>
      </p:sp>
      <p:sp>
        <p:nvSpPr>
          <p:cNvPr id="12290" name="Rectangle 2"/>
          <p:cNvSpPr>
            <a:spLocks noGrp="1" noChangeArrowheads="1"/>
          </p:cNvSpPr>
          <p:nvPr>
            <p:ph type="body" idx="1"/>
          </p:nvPr>
        </p:nvSpPr>
        <p:spPr>
          <a:xfrm>
            <a:off x="2468563" y="914400"/>
            <a:ext cx="6583362" cy="4297363"/>
          </a:xfrm>
          <a:ln/>
        </p:spPr>
        <p:txBody>
          <a:bodyPr lIns="0" tIns="36288" rIns="0" bIns="0"/>
          <a:lstStyle/>
          <a:p>
            <a:pPr marL="0" indent="0">
              <a:lnSpc>
                <a:spcPct val="84000"/>
              </a:lnSpc>
              <a:tabLst>
                <a:tab pos="723900" algn="l"/>
                <a:tab pos="1447800" algn="l"/>
                <a:tab pos="2171700" algn="l"/>
                <a:tab pos="2895600" algn="l"/>
                <a:tab pos="3619500" algn="l"/>
                <a:tab pos="4343400" algn="l"/>
                <a:tab pos="5067300" algn="l"/>
                <a:tab pos="5791200" algn="l"/>
                <a:tab pos="6515100" algn="l"/>
              </a:tabLst>
            </a:pPr>
            <a:endParaRPr lang="en-US" altLang="en-US" sz="1800">
              <a:latin typeface="Arial" charset="0"/>
            </a:endParaRPr>
          </a:p>
          <a:p>
            <a:pPr marL="0" indent="0">
              <a:lnSpc>
                <a:spcPct val="84000"/>
              </a:lnSpc>
              <a:tabLst>
                <a:tab pos="723900" algn="l"/>
                <a:tab pos="1447800" algn="l"/>
                <a:tab pos="2171700" algn="l"/>
                <a:tab pos="2895600" algn="l"/>
                <a:tab pos="3619500" algn="l"/>
                <a:tab pos="4343400" algn="l"/>
                <a:tab pos="5067300" algn="l"/>
                <a:tab pos="5791200" algn="l"/>
                <a:tab pos="6515100" algn="l"/>
              </a:tabLst>
            </a:pPr>
            <a:endParaRPr lang="en-US" altLang="en-US" sz="1800">
              <a:latin typeface="Arial" charset="0"/>
            </a:endParaRPr>
          </a:p>
        </p:txBody>
      </p:sp>
      <p:sp>
        <p:nvSpPr>
          <p:cNvPr id="12291" name="Text Box 3"/>
          <p:cNvSpPr txBox="1">
            <a:spLocks noChangeArrowheads="1"/>
          </p:cNvSpPr>
          <p:nvPr/>
        </p:nvSpPr>
        <p:spPr bwMode="auto">
          <a:xfrm>
            <a:off x="2468563" y="833438"/>
            <a:ext cx="6675437" cy="62960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60876" rIns="90000" bIns="45000"/>
          <a:lstStyle>
            <a:lvl1pPr>
              <a:tabLst>
                <a:tab pos="723900" algn="l"/>
                <a:tab pos="1447800" algn="l"/>
                <a:tab pos="2171700" algn="l"/>
                <a:tab pos="2895600" algn="l"/>
                <a:tab pos="3619500" algn="l"/>
                <a:tab pos="4343400" algn="l"/>
                <a:tab pos="5067300" algn="l"/>
                <a:tab pos="5791200" algn="l"/>
                <a:tab pos="6515100" algn="l"/>
              </a:tabLst>
              <a:defRPr>
                <a:solidFill>
                  <a:srgbClr val="000000"/>
                </a:solidFill>
                <a:latin typeface="Arial" charset="0"/>
                <a:ea typeface="Microsoft YaHei" charset="-122"/>
              </a:defRPr>
            </a:lvl1pPr>
            <a:lvl2pPr>
              <a:tabLst>
                <a:tab pos="723900" algn="l"/>
                <a:tab pos="1447800" algn="l"/>
                <a:tab pos="2171700" algn="l"/>
                <a:tab pos="2895600" algn="l"/>
                <a:tab pos="3619500" algn="l"/>
                <a:tab pos="4343400" algn="l"/>
                <a:tab pos="5067300" algn="l"/>
                <a:tab pos="5791200" algn="l"/>
                <a:tab pos="6515100" algn="l"/>
              </a:tabLst>
              <a:defRPr>
                <a:solidFill>
                  <a:srgbClr val="000000"/>
                </a:solidFill>
                <a:latin typeface="Arial" charset="0"/>
                <a:ea typeface="Microsoft YaHei" charset="-122"/>
              </a:defRPr>
            </a:lvl2pPr>
            <a:lvl3pPr>
              <a:tabLst>
                <a:tab pos="723900" algn="l"/>
                <a:tab pos="1447800" algn="l"/>
                <a:tab pos="2171700" algn="l"/>
                <a:tab pos="2895600" algn="l"/>
                <a:tab pos="3619500" algn="l"/>
                <a:tab pos="4343400" algn="l"/>
                <a:tab pos="5067300" algn="l"/>
                <a:tab pos="5791200" algn="l"/>
                <a:tab pos="6515100" algn="l"/>
              </a:tabLst>
              <a:defRPr>
                <a:solidFill>
                  <a:srgbClr val="000000"/>
                </a:solidFill>
                <a:latin typeface="Arial" charset="0"/>
                <a:ea typeface="Microsoft YaHei" charset="-122"/>
              </a:defRPr>
            </a:lvl3pPr>
            <a:lvl4pPr>
              <a:tabLst>
                <a:tab pos="723900" algn="l"/>
                <a:tab pos="1447800" algn="l"/>
                <a:tab pos="2171700" algn="l"/>
                <a:tab pos="2895600" algn="l"/>
                <a:tab pos="3619500" algn="l"/>
                <a:tab pos="4343400" algn="l"/>
                <a:tab pos="5067300" algn="l"/>
                <a:tab pos="5791200" algn="l"/>
                <a:tab pos="6515100" algn="l"/>
              </a:tabLst>
              <a:defRPr>
                <a:solidFill>
                  <a:srgbClr val="000000"/>
                </a:solidFill>
                <a:latin typeface="Arial" charset="0"/>
                <a:ea typeface="Microsoft YaHei" charset="-122"/>
              </a:defRPr>
            </a:lvl4pPr>
            <a:lvl5pPr>
              <a:tabLst>
                <a:tab pos="723900" algn="l"/>
                <a:tab pos="1447800" algn="l"/>
                <a:tab pos="2171700" algn="l"/>
                <a:tab pos="2895600" algn="l"/>
                <a:tab pos="3619500" algn="l"/>
                <a:tab pos="4343400" algn="l"/>
                <a:tab pos="5067300" algn="l"/>
                <a:tab pos="5791200" algn="l"/>
                <a:tab pos="6515100" algn="l"/>
              </a:tabLst>
              <a:defRPr>
                <a:solidFill>
                  <a:srgbClr val="000000"/>
                </a:solidFill>
                <a:latin typeface="Arial" charset="0"/>
                <a:ea typeface="Microsoft YaHei" charset="-122"/>
              </a:defRPr>
            </a:lvl5pPr>
            <a:lvl6pPr marL="2514600" indent="-228600" defTabSz="457200" fontAlgn="base" hangingPunct="0">
              <a:lnSpc>
                <a:spcPct val="93000"/>
              </a:lnSpc>
              <a:spcBef>
                <a:spcPct val="0"/>
              </a:spcBef>
              <a:spcAft>
                <a:spcPct val="0"/>
              </a:spcAft>
              <a:buClr>
                <a:srgbClr val="000000"/>
              </a:buClr>
              <a:buSzPct val="100000"/>
              <a:buFont typeface="Times New Roman" pitchFamily="18" charset="0"/>
              <a:tabLst>
                <a:tab pos="723900" algn="l"/>
                <a:tab pos="1447800" algn="l"/>
                <a:tab pos="2171700" algn="l"/>
                <a:tab pos="2895600" algn="l"/>
                <a:tab pos="3619500" algn="l"/>
                <a:tab pos="4343400" algn="l"/>
                <a:tab pos="5067300" algn="l"/>
                <a:tab pos="5791200" algn="l"/>
                <a:tab pos="6515100" algn="l"/>
              </a:tabLst>
              <a:defRPr>
                <a:solidFill>
                  <a:srgbClr val="000000"/>
                </a:solidFill>
                <a:latin typeface="Arial" charset="0"/>
                <a:ea typeface="Microsoft YaHei" charset="-122"/>
              </a:defRPr>
            </a:lvl6pPr>
            <a:lvl7pPr marL="2971800" indent="-228600" defTabSz="457200" fontAlgn="base" hangingPunct="0">
              <a:lnSpc>
                <a:spcPct val="93000"/>
              </a:lnSpc>
              <a:spcBef>
                <a:spcPct val="0"/>
              </a:spcBef>
              <a:spcAft>
                <a:spcPct val="0"/>
              </a:spcAft>
              <a:buClr>
                <a:srgbClr val="000000"/>
              </a:buClr>
              <a:buSzPct val="100000"/>
              <a:buFont typeface="Times New Roman" pitchFamily="18" charset="0"/>
              <a:tabLst>
                <a:tab pos="723900" algn="l"/>
                <a:tab pos="1447800" algn="l"/>
                <a:tab pos="2171700" algn="l"/>
                <a:tab pos="2895600" algn="l"/>
                <a:tab pos="3619500" algn="l"/>
                <a:tab pos="4343400" algn="l"/>
                <a:tab pos="5067300" algn="l"/>
                <a:tab pos="5791200" algn="l"/>
                <a:tab pos="6515100" algn="l"/>
              </a:tabLst>
              <a:defRPr>
                <a:solidFill>
                  <a:srgbClr val="000000"/>
                </a:solidFill>
                <a:latin typeface="Arial" charset="0"/>
                <a:ea typeface="Microsoft YaHei" charset="-122"/>
              </a:defRPr>
            </a:lvl7pPr>
            <a:lvl8pPr marL="3429000" indent="-228600" defTabSz="457200" fontAlgn="base" hangingPunct="0">
              <a:lnSpc>
                <a:spcPct val="93000"/>
              </a:lnSpc>
              <a:spcBef>
                <a:spcPct val="0"/>
              </a:spcBef>
              <a:spcAft>
                <a:spcPct val="0"/>
              </a:spcAft>
              <a:buClr>
                <a:srgbClr val="000000"/>
              </a:buClr>
              <a:buSzPct val="100000"/>
              <a:buFont typeface="Times New Roman" pitchFamily="18" charset="0"/>
              <a:tabLst>
                <a:tab pos="723900" algn="l"/>
                <a:tab pos="1447800" algn="l"/>
                <a:tab pos="2171700" algn="l"/>
                <a:tab pos="2895600" algn="l"/>
                <a:tab pos="3619500" algn="l"/>
                <a:tab pos="4343400" algn="l"/>
                <a:tab pos="5067300" algn="l"/>
                <a:tab pos="5791200" algn="l"/>
                <a:tab pos="6515100" algn="l"/>
              </a:tabLst>
              <a:defRPr>
                <a:solidFill>
                  <a:srgbClr val="000000"/>
                </a:solidFill>
                <a:latin typeface="Arial" charset="0"/>
                <a:ea typeface="Microsoft YaHei" charset="-122"/>
              </a:defRPr>
            </a:lvl8pPr>
            <a:lvl9pPr marL="3886200" indent="-228600" defTabSz="457200" fontAlgn="base" hangingPunct="0">
              <a:lnSpc>
                <a:spcPct val="93000"/>
              </a:lnSpc>
              <a:spcBef>
                <a:spcPct val="0"/>
              </a:spcBef>
              <a:spcAft>
                <a:spcPct val="0"/>
              </a:spcAft>
              <a:buClr>
                <a:srgbClr val="000000"/>
              </a:buClr>
              <a:buSzPct val="100000"/>
              <a:buFont typeface="Times New Roman" pitchFamily="18" charset="0"/>
              <a:tabLst>
                <a:tab pos="723900" algn="l"/>
                <a:tab pos="1447800" algn="l"/>
                <a:tab pos="2171700" algn="l"/>
                <a:tab pos="2895600" algn="l"/>
                <a:tab pos="3619500" algn="l"/>
                <a:tab pos="4343400" algn="l"/>
                <a:tab pos="5067300" algn="l"/>
                <a:tab pos="5791200" algn="l"/>
                <a:tab pos="6515100" algn="l"/>
              </a:tabLst>
              <a:defRPr>
                <a:solidFill>
                  <a:srgbClr val="000000"/>
                </a:solidFill>
                <a:latin typeface="Arial" charset="0"/>
                <a:ea typeface="Microsoft YaHei" charset="-122"/>
              </a:defRPr>
            </a:lvl9pPr>
          </a:lstStyle>
          <a:p>
            <a:r>
              <a:rPr lang="en-GB" altLang="en-US">
                <a:solidFill>
                  <a:srgbClr val="FFFFFF"/>
                </a:solidFill>
                <a:cs typeface="Arial" charset="0"/>
              </a:rPr>
              <a:t>He is also the publisher of several patents: FR2826800A1 and FR2907278A3. Which are implementations of his theory in action. Basically, heavy magnetically coupled flywheels, when brought into synchronisation beyond a certain speed and coupled to generator (or alternator) start to generate more output power than initially takes to set the system in motion.</a:t>
            </a:r>
          </a:p>
          <a:p>
            <a:endParaRPr lang="en-GB" altLang="en-US">
              <a:solidFill>
                <a:srgbClr val="FFFFFF"/>
              </a:solidFill>
              <a:cs typeface="Arial" charset="0"/>
            </a:endParaRPr>
          </a:p>
          <a:p>
            <a:endParaRPr lang="en-GB" altLang="en-US">
              <a:solidFill>
                <a:srgbClr val="FFFFFF"/>
              </a:solidFill>
              <a:cs typeface="Arial" charset="0"/>
            </a:endParaRPr>
          </a:p>
          <a:p>
            <a:endParaRPr lang="en-GB" altLang="en-US">
              <a:solidFill>
                <a:srgbClr val="FFFFFF"/>
              </a:solidFill>
              <a:cs typeface="Arial" charset="0"/>
            </a:endParaRPr>
          </a:p>
          <a:p>
            <a:endParaRPr lang="en-GB" altLang="en-US">
              <a:solidFill>
                <a:srgbClr val="FFFFFF"/>
              </a:solidFill>
              <a:cs typeface="Arial" charset="0"/>
            </a:endParaRPr>
          </a:p>
          <a:p>
            <a:r>
              <a:rPr lang="en-GB" altLang="en-US">
                <a:solidFill>
                  <a:srgbClr val="FFFFFF"/>
                </a:solidFill>
                <a:cs typeface="Arial" charset="0"/>
              </a:rPr>
              <a:t> Below is an example of successful builds.</a:t>
            </a:r>
          </a:p>
          <a:p>
            <a:endParaRPr lang="en-GB" altLang="en-US">
              <a:solidFill>
                <a:srgbClr val="FFFFFF"/>
              </a:solidFill>
              <a:cs typeface="Arial" charset="0"/>
            </a:endParaRPr>
          </a:p>
          <a:p>
            <a:endParaRPr lang="en-GB" altLang="en-US">
              <a:solidFill>
                <a:srgbClr val="FFFFFF"/>
              </a:solidFill>
              <a:cs typeface="Arial" charset="0"/>
            </a:endParaRPr>
          </a:p>
          <a:p>
            <a:endParaRPr lang="en-GB" altLang="en-US">
              <a:solidFill>
                <a:srgbClr val="FFFFFF"/>
              </a:solidFill>
              <a:cs typeface="Arial" charset="0"/>
            </a:endParaRPr>
          </a:p>
          <a:p>
            <a:r>
              <a:rPr lang="en-GB" altLang="en-US">
                <a:solidFill>
                  <a:srgbClr val="FFFFFF"/>
                </a:solidFill>
                <a:cs typeface="Arial" charset="0"/>
              </a:rPr>
              <a:t> </a:t>
            </a:r>
          </a:p>
          <a:p>
            <a:endParaRPr lang="en-GB" altLang="en-US">
              <a:solidFill>
                <a:srgbClr val="FFFFFF"/>
              </a:solidFill>
              <a:cs typeface="Arial" charset="0"/>
            </a:endParaRPr>
          </a:p>
          <a:p>
            <a:endParaRPr lang="en-GB" altLang="en-US">
              <a:solidFill>
                <a:srgbClr val="FFFFFF"/>
              </a:solidFill>
              <a:cs typeface="Arial" charset="0"/>
            </a:endParaRPr>
          </a:p>
          <a:p>
            <a:r>
              <a:rPr lang="en-GB" altLang="en-US">
                <a:solidFill>
                  <a:srgbClr val="FFFFFF"/>
                </a:solidFill>
                <a:cs typeface="Arial" charset="0"/>
              </a:rPr>
              <a:t>  </a:t>
            </a:r>
          </a:p>
          <a:p>
            <a:endParaRPr lang="en-GB" altLang="en-US" sz="1200">
              <a:solidFill>
                <a:srgbClr val="FFFFFF"/>
              </a:solidFill>
              <a:cs typeface="Arial" charset="0"/>
            </a:endParaRPr>
          </a:p>
          <a:p>
            <a:r>
              <a:rPr lang="en-GB" altLang="en-US" sz="1200">
                <a:solidFill>
                  <a:srgbClr val="FFFFFF"/>
                </a:solidFill>
                <a:cs typeface="Arial" charset="0"/>
              </a:rPr>
              <a:t> </a:t>
            </a:r>
          </a:p>
          <a:p>
            <a:endParaRPr lang="en-GB" altLang="en-US" sz="1200">
              <a:solidFill>
                <a:srgbClr val="FFFFFF"/>
              </a:solidFill>
              <a:cs typeface="Arial" charset="0"/>
            </a:endParaRPr>
          </a:p>
          <a:p>
            <a:endParaRPr lang="en-GB" altLang="en-US" sz="1200">
              <a:solidFill>
                <a:srgbClr val="FFFFFF"/>
              </a:solidFill>
              <a:cs typeface="Arial" charset="0"/>
            </a:endParaRPr>
          </a:p>
          <a:p>
            <a:endParaRPr lang="en-GB" altLang="en-US" sz="1200">
              <a:solidFill>
                <a:srgbClr val="FFFFFF"/>
              </a:solidFill>
              <a:cs typeface="Arial" charset="0"/>
            </a:endParaRPr>
          </a:p>
          <a:p>
            <a:endParaRPr lang="en-GB" altLang="en-US" sz="1200">
              <a:solidFill>
                <a:srgbClr val="FFFFFF"/>
              </a:solidFill>
              <a:cs typeface="Arial" charset="0"/>
            </a:endParaRPr>
          </a:p>
          <a:p>
            <a:pPr hangingPunct="1"/>
            <a:endParaRPr lang="en-GB" altLang="en-US" sz="1200">
              <a:solidFill>
                <a:srgbClr val="FFFFFF"/>
              </a:solidFill>
              <a:cs typeface="Arial" charset="0"/>
            </a:endParaRPr>
          </a:p>
          <a:p>
            <a:endParaRPr lang="en-GB" altLang="en-US" sz="1200">
              <a:solidFill>
                <a:srgbClr val="FFFFFF"/>
              </a:solidFill>
              <a:cs typeface="Arial" charset="0"/>
            </a:endParaRPr>
          </a:p>
          <a:p>
            <a:endParaRPr lang="en-US" altLang="en-US" sz="1600">
              <a:solidFill>
                <a:srgbClr val="FFFFFF"/>
              </a:solidFill>
            </a:endParaRPr>
          </a:p>
        </p:txBody>
      </p:sp>
      <p:pic>
        <p:nvPicPr>
          <p:cNvPr id="12292"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3663" y="914400"/>
            <a:ext cx="2282825" cy="3090863"/>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2293"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2075" y="4114800"/>
            <a:ext cx="2284413" cy="1481138"/>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2294"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562225" y="3821113"/>
            <a:ext cx="2346325" cy="175577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2295" name="Picture 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060950" y="3821113"/>
            <a:ext cx="2344738" cy="175577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2296" name="Picture 8"/>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560638" y="2560638"/>
            <a:ext cx="3810000" cy="74295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3565137380"/>
      </p:ext>
    </p:extLst>
  </p:cSld>
  <p:clrMapOvr>
    <a:masterClrMapping/>
  </p:clrMapOvr>
  <p:transition spd="med"/>
  <p:timing>
    <p:tnLst>
      <p:par>
        <p:cTn id="1" dur="indefinite"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Rectangle 1"/>
          <p:cNvSpPr>
            <a:spLocks noGrp="1" noChangeArrowheads="1"/>
          </p:cNvSpPr>
          <p:nvPr>
            <p:ph type="title"/>
          </p:nvPr>
        </p:nvSpPr>
        <p:spPr>
          <a:xfrm>
            <a:off x="457200" y="92075"/>
            <a:ext cx="8594725" cy="914400"/>
          </a:xfrm>
          <a:ln/>
        </p:spPr>
        <p:txBody>
          <a:bodyPr lIns="0" tIns="0" rIns="0" bIns="0" anchor="ctr"/>
          <a:lstStyle/>
          <a:p>
            <a:pPr algn="ctr">
              <a:lnSpc>
                <a:spcPct val="118000"/>
              </a:lnSpc>
              <a:tabLst>
                <a:tab pos="723900" algn="l"/>
                <a:tab pos="1447800" algn="l"/>
                <a:tab pos="2171700" algn="l"/>
                <a:tab pos="2895600" algn="l"/>
                <a:tab pos="3619500" algn="l"/>
                <a:tab pos="4343400" algn="l"/>
                <a:tab pos="5067300" algn="l"/>
                <a:tab pos="5791200" algn="l"/>
                <a:tab pos="6515100" algn="l"/>
                <a:tab pos="7239000" algn="l"/>
                <a:tab pos="7962900" algn="l"/>
              </a:tabLst>
            </a:pPr>
            <a:r>
              <a:rPr lang="en-US" altLang="en-US" sz="2800">
                <a:solidFill>
                  <a:srgbClr val="99CCFF"/>
                </a:solidFill>
                <a:effectLst>
                  <a:outerShdw blurRad="38100" dist="38100" dir="2700000" algn="tl">
                    <a:srgbClr val="C0C0C0"/>
                  </a:outerShdw>
                </a:effectLst>
                <a:latin typeface="Arial Black" pitchFamily="32" charset="0"/>
              </a:rPr>
              <a:t>MOTOR GENERATOR LOOPING </a:t>
            </a:r>
          </a:p>
        </p:txBody>
      </p:sp>
      <p:sp>
        <p:nvSpPr>
          <p:cNvPr id="13314" name="Rectangle 2"/>
          <p:cNvSpPr>
            <a:spLocks noGrp="1" noChangeArrowheads="1"/>
          </p:cNvSpPr>
          <p:nvPr>
            <p:ph type="body" idx="1"/>
          </p:nvPr>
        </p:nvSpPr>
        <p:spPr>
          <a:xfrm>
            <a:off x="2468563" y="914400"/>
            <a:ext cx="6583362" cy="4297363"/>
          </a:xfrm>
          <a:ln/>
        </p:spPr>
        <p:txBody>
          <a:bodyPr lIns="0" tIns="36288" rIns="0" bIns="0"/>
          <a:lstStyle/>
          <a:p>
            <a:pPr marL="0" indent="0">
              <a:lnSpc>
                <a:spcPct val="84000"/>
              </a:lnSpc>
              <a:tabLst>
                <a:tab pos="723900" algn="l"/>
                <a:tab pos="1447800" algn="l"/>
                <a:tab pos="2171700" algn="l"/>
                <a:tab pos="2895600" algn="l"/>
                <a:tab pos="3619500" algn="l"/>
                <a:tab pos="4343400" algn="l"/>
                <a:tab pos="5067300" algn="l"/>
                <a:tab pos="5791200" algn="l"/>
                <a:tab pos="6515100" algn="l"/>
              </a:tabLst>
            </a:pPr>
            <a:endParaRPr lang="en-US" altLang="en-US" sz="1800">
              <a:latin typeface="Arial" charset="0"/>
            </a:endParaRPr>
          </a:p>
          <a:p>
            <a:pPr marL="0" indent="0">
              <a:lnSpc>
                <a:spcPct val="84000"/>
              </a:lnSpc>
              <a:tabLst>
                <a:tab pos="723900" algn="l"/>
                <a:tab pos="1447800" algn="l"/>
                <a:tab pos="2171700" algn="l"/>
                <a:tab pos="2895600" algn="l"/>
                <a:tab pos="3619500" algn="l"/>
                <a:tab pos="4343400" algn="l"/>
                <a:tab pos="5067300" algn="l"/>
                <a:tab pos="5791200" algn="l"/>
                <a:tab pos="6515100" algn="l"/>
              </a:tabLst>
            </a:pPr>
            <a:endParaRPr lang="en-US" altLang="en-US" sz="1800">
              <a:latin typeface="Arial" charset="0"/>
            </a:endParaRPr>
          </a:p>
        </p:txBody>
      </p:sp>
      <p:sp>
        <p:nvSpPr>
          <p:cNvPr id="13315" name="Text Box 3"/>
          <p:cNvSpPr txBox="1">
            <a:spLocks noChangeArrowheads="1"/>
          </p:cNvSpPr>
          <p:nvPr/>
        </p:nvSpPr>
        <p:spPr bwMode="auto">
          <a:xfrm>
            <a:off x="274638" y="817563"/>
            <a:ext cx="8686800" cy="51514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60876" rIns="90000" bIns="45000"/>
          <a:lstStyle>
            <a:lvl1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rgbClr val="000000"/>
                </a:solidFill>
                <a:latin typeface="Arial" charset="0"/>
                <a:ea typeface="Microsoft YaHei" charset="-122"/>
              </a:defRPr>
            </a:lvl1pPr>
            <a:lvl2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rgbClr val="000000"/>
                </a:solidFill>
                <a:latin typeface="Arial" charset="0"/>
                <a:ea typeface="Microsoft YaHei" charset="-122"/>
              </a:defRPr>
            </a:lvl2pPr>
            <a:lvl3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rgbClr val="000000"/>
                </a:solidFill>
                <a:latin typeface="Arial" charset="0"/>
                <a:ea typeface="Microsoft YaHei" charset="-122"/>
              </a:defRPr>
            </a:lvl3pPr>
            <a:lvl4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rgbClr val="000000"/>
                </a:solidFill>
                <a:latin typeface="Arial" charset="0"/>
                <a:ea typeface="Microsoft YaHei" charset="-122"/>
              </a:defRPr>
            </a:lvl4pPr>
            <a:lvl5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rgbClr val="000000"/>
                </a:solidFill>
                <a:latin typeface="Arial" charset="0"/>
                <a:ea typeface="Microsoft YaHei" charset="-122"/>
              </a:defRPr>
            </a:lvl5pPr>
            <a:lvl6pPr marL="2514600" indent="-228600" defTabSz="457200" fontAlgn="base" hangingPunct="0">
              <a:lnSpc>
                <a:spcPct val="93000"/>
              </a:lnSpc>
              <a:spcBef>
                <a:spcPct val="0"/>
              </a:spcBef>
              <a:spcAft>
                <a:spcPct val="0"/>
              </a:spcAft>
              <a:buClr>
                <a:srgbClr val="000000"/>
              </a:buClr>
              <a:buSzPct val="100000"/>
              <a:buFont typeface="Times New Roman" pitchFamily="18"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rgbClr val="000000"/>
                </a:solidFill>
                <a:latin typeface="Arial" charset="0"/>
                <a:ea typeface="Microsoft YaHei" charset="-122"/>
              </a:defRPr>
            </a:lvl6pPr>
            <a:lvl7pPr marL="2971800" indent="-228600" defTabSz="457200" fontAlgn="base" hangingPunct="0">
              <a:lnSpc>
                <a:spcPct val="93000"/>
              </a:lnSpc>
              <a:spcBef>
                <a:spcPct val="0"/>
              </a:spcBef>
              <a:spcAft>
                <a:spcPct val="0"/>
              </a:spcAft>
              <a:buClr>
                <a:srgbClr val="000000"/>
              </a:buClr>
              <a:buSzPct val="100000"/>
              <a:buFont typeface="Times New Roman" pitchFamily="18"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rgbClr val="000000"/>
                </a:solidFill>
                <a:latin typeface="Arial" charset="0"/>
                <a:ea typeface="Microsoft YaHei" charset="-122"/>
              </a:defRPr>
            </a:lvl7pPr>
            <a:lvl8pPr marL="3429000" indent="-228600" defTabSz="457200" fontAlgn="base" hangingPunct="0">
              <a:lnSpc>
                <a:spcPct val="93000"/>
              </a:lnSpc>
              <a:spcBef>
                <a:spcPct val="0"/>
              </a:spcBef>
              <a:spcAft>
                <a:spcPct val="0"/>
              </a:spcAft>
              <a:buClr>
                <a:srgbClr val="000000"/>
              </a:buClr>
              <a:buSzPct val="100000"/>
              <a:buFont typeface="Times New Roman" pitchFamily="18"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rgbClr val="000000"/>
                </a:solidFill>
                <a:latin typeface="Arial" charset="0"/>
                <a:ea typeface="Microsoft YaHei" charset="-122"/>
              </a:defRPr>
            </a:lvl8pPr>
            <a:lvl9pPr marL="3886200" indent="-228600" defTabSz="457200" fontAlgn="base" hangingPunct="0">
              <a:lnSpc>
                <a:spcPct val="93000"/>
              </a:lnSpc>
              <a:spcBef>
                <a:spcPct val="0"/>
              </a:spcBef>
              <a:spcAft>
                <a:spcPct val="0"/>
              </a:spcAft>
              <a:buClr>
                <a:srgbClr val="000000"/>
              </a:buClr>
              <a:buSzPct val="100000"/>
              <a:buFont typeface="Times New Roman" pitchFamily="18"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rgbClr val="000000"/>
                </a:solidFill>
                <a:latin typeface="Arial" charset="0"/>
                <a:ea typeface="Microsoft YaHei" charset="-122"/>
              </a:defRPr>
            </a:lvl9pPr>
          </a:lstStyle>
          <a:p>
            <a:r>
              <a:rPr lang="en-GB" altLang="en-US" dirty="0">
                <a:solidFill>
                  <a:srgbClr val="FFFFFF"/>
                </a:solidFill>
                <a:cs typeface="Arial" charset="0"/>
              </a:rPr>
              <a:t>Motor Generator Technologies / aka </a:t>
            </a:r>
            <a:r>
              <a:rPr lang="en-GB" altLang="en-US" dirty="0" err="1">
                <a:solidFill>
                  <a:srgbClr val="FFFFFF"/>
                </a:solidFill>
                <a:cs typeface="Arial" charset="0"/>
              </a:rPr>
              <a:t>Qmogens</a:t>
            </a:r>
            <a:r>
              <a:rPr lang="en-GB" altLang="en-US" dirty="0">
                <a:solidFill>
                  <a:srgbClr val="FFFFFF"/>
                </a:solidFill>
                <a:cs typeface="Arial" charset="0"/>
              </a:rPr>
              <a:t> – the use of a driving electric motor as a prime mover to a connected electric generator that is able to augment the input power to garner more usable electric power than what was consumed in the system. Over a dozen different videos from all over the world. At least a dozen separate patents filed citing such technology with the addition of flywheels and or weights.</a:t>
            </a:r>
          </a:p>
          <a:p>
            <a:endParaRPr lang="en-GB" altLang="en-US" dirty="0">
              <a:solidFill>
                <a:srgbClr val="FFFFFF"/>
              </a:solidFill>
              <a:cs typeface="Arial" charset="0"/>
            </a:endParaRPr>
          </a:p>
          <a:p>
            <a:r>
              <a:rPr lang="en-GB" altLang="en-US" dirty="0">
                <a:solidFill>
                  <a:srgbClr val="FFFFFF"/>
                </a:solidFill>
                <a:cs typeface="Arial" charset="0"/>
              </a:rPr>
              <a:t>Patents:</a:t>
            </a:r>
          </a:p>
          <a:p>
            <a:endParaRPr lang="en-GB" altLang="en-US" dirty="0">
              <a:solidFill>
                <a:srgbClr val="FFFFFF"/>
              </a:solidFill>
              <a:cs typeface="Arial" charset="0"/>
            </a:endParaRPr>
          </a:p>
          <a:p>
            <a:r>
              <a:rPr lang="en-GB" altLang="en-US" sz="1600" dirty="0">
                <a:solidFill>
                  <a:srgbClr val="FFFFFF"/>
                </a:solidFill>
                <a:cs typeface="Arial" charset="0"/>
              </a:rPr>
              <a:t>DE102011107976A1</a:t>
            </a:r>
          </a:p>
          <a:p>
            <a:r>
              <a:rPr lang="en-GB" altLang="en-US" sz="1600" dirty="0">
                <a:solidFill>
                  <a:srgbClr val="FFFFFF"/>
                </a:solidFill>
                <a:cs typeface="Arial" charset="0"/>
              </a:rPr>
              <a:t>WO2008076972A2</a:t>
            </a:r>
          </a:p>
          <a:p>
            <a:r>
              <a:rPr lang="en-GB" altLang="en-US" sz="1600" dirty="0">
                <a:solidFill>
                  <a:srgbClr val="FFFFFF"/>
                </a:solidFill>
                <a:cs typeface="Arial" charset="0"/>
              </a:rPr>
              <a:t>WO2014014368A1</a:t>
            </a:r>
          </a:p>
          <a:p>
            <a:r>
              <a:rPr lang="en-GB" altLang="en-US" sz="1600" dirty="0">
                <a:solidFill>
                  <a:srgbClr val="FFFFFF"/>
                </a:solidFill>
                <a:cs typeface="Arial" charset="0"/>
              </a:rPr>
              <a:t>Spanish-ES-2119690_B1</a:t>
            </a:r>
          </a:p>
          <a:p>
            <a:r>
              <a:rPr lang="en-GB" altLang="en-US" sz="1600" dirty="0">
                <a:solidFill>
                  <a:srgbClr val="FFFFFF"/>
                </a:solidFill>
                <a:cs typeface="Arial" charset="0"/>
              </a:rPr>
              <a:t>US7095126</a:t>
            </a:r>
          </a:p>
          <a:p>
            <a:r>
              <a:rPr lang="en-GB" altLang="en-US" sz="1600" dirty="0">
                <a:solidFill>
                  <a:srgbClr val="FFFFFF"/>
                </a:solidFill>
                <a:cs typeface="Arial" charset="0"/>
              </a:rPr>
              <a:t>US20030030331</a:t>
            </a:r>
          </a:p>
          <a:p>
            <a:r>
              <a:rPr lang="en-GB" altLang="en-US" sz="1600" dirty="0">
                <a:solidFill>
                  <a:srgbClr val="FFFFFF"/>
                </a:solidFill>
                <a:cs typeface="Arial" charset="0"/>
              </a:rPr>
              <a:t>US20050248321</a:t>
            </a:r>
          </a:p>
          <a:p>
            <a:r>
              <a:rPr lang="en-GB" altLang="en-US" sz="1600" dirty="0">
                <a:solidFill>
                  <a:srgbClr val="FFFFFF"/>
                </a:solidFill>
                <a:cs typeface="Arial" charset="0"/>
              </a:rPr>
              <a:t>US20060232068</a:t>
            </a:r>
          </a:p>
          <a:p>
            <a:r>
              <a:rPr lang="en-GB" altLang="en-US" sz="1600" dirty="0">
                <a:solidFill>
                  <a:srgbClr val="FFFFFF"/>
                </a:solidFill>
                <a:cs typeface="Arial" charset="0"/>
              </a:rPr>
              <a:t>US20080143302A1</a:t>
            </a:r>
          </a:p>
          <a:p>
            <a:r>
              <a:rPr lang="en-GB" altLang="en-US" sz="1600" dirty="0">
                <a:solidFill>
                  <a:srgbClr val="FFFFFF"/>
                </a:solidFill>
                <a:cs typeface="Arial" charset="0"/>
              </a:rPr>
              <a:t>US20120299425</a:t>
            </a:r>
          </a:p>
          <a:p>
            <a:r>
              <a:rPr lang="en-GB" altLang="en-US" sz="1600" dirty="0">
                <a:solidFill>
                  <a:srgbClr val="FFFFFF"/>
                </a:solidFill>
                <a:cs typeface="Arial" charset="0"/>
              </a:rPr>
              <a:t>US20130076182</a:t>
            </a:r>
          </a:p>
        </p:txBody>
      </p:sp>
      <p:pic>
        <p:nvPicPr>
          <p:cNvPr id="13316"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505200" y="2305405"/>
            <a:ext cx="4956175" cy="366359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86916044"/>
      </p:ext>
    </p:extLst>
  </p:cSld>
  <p:clrMapOvr>
    <a:masterClrMapping/>
  </p:clrMapOvr>
  <p:transition spd="med"/>
  <p:timing>
    <p:tnLst>
      <p:par>
        <p:cTn id="1" dur="indefinite"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Rectangle 1"/>
          <p:cNvSpPr>
            <a:spLocks noGrp="1" noChangeArrowheads="1"/>
          </p:cNvSpPr>
          <p:nvPr>
            <p:ph type="title"/>
          </p:nvPr>
        </p:nvSpPr>
        <p:spPr>
          <a:xfrm>
            <a:off x="457200" y="92075"/>
            <a:ext cx="8594725" cy="914400"/>
          </a:xfrm>
          <a:ln/>
        </p:spPr>
        <p:txBody>
          <a:bodyPr lIns="0" tIns="0" rIns="0" bIns="0" anchor="ctr"/>
          <a:lstStyle/>
          <a:p>
            <a:pPr algn="ctr">
              <a:lnSpc>
                <a:spcPct val="118000"/>
              </a:lnSpc>
              <a:tabLst>
                <a:tab pos="723900" algn="l"/>
                <a:tab pos="1447800" algn="l"/>
                <a:tab pos="2171700" algn="l"/>
                <a:tab pos="2895600" algn="l"/>
                <a:tab pos="3619500" algn="l"/>
                <a:tab pos="4343400" algn="l"/>
                <a:tab pos="5067300" algn="l"/>
                <a:tab pos="5791200" algn="l"/>
                <a:tab pos="6515100" algn="l"/>
                <a:tab pos="7239000" algn="l"/>
                <a:tab pos="7962900" algn="l"/>
              </a:tabLst>
            </a:pPr>
            <a:r>
              <a:rPr lang="en-US" altLang="en-US" sz="2800">
                <a:solidFill>
                  <a:srgbClr val="99CCFF"/>
                </a:solidFill>
                <a:effectLst>
                  <a:outerShdw blurRad="38100" dist="38100" dir="2700000" algn="tl">
                    <a:srgbClr val="C0C0C0"/>
                  </a:outerShdw>
                </a:effectLst>
                <a:latin typeface="Arial Black" pitchFamily="32" charset="0"/>
              </a:rPr>
              <a:t>MOTOR GENERATOR LOOPING </a:t>
            </a:r>
          </a:p>
        </p:txBody>
      </p:sp>
      <p:sp>
        <p:nvSpPr>
          <p:cNvPr id="14338" name="Rectangle 2"/>
          <p:cNvSpPr>
            <a:spLocks noGrp="1" noChangeArrowheads="1"/>
          </p:cNvSpPr>
          <p:nvPr>
            <p:ph type="body" idx="1"/>
          </p:nvPr>
        </p:nvSpPr>
        <p:spPr>
          <a:xfrm>
            <a:off x="2468563" y="914400"/>
            <a:ext cx="6583362" cy="4297363"/>
          </a:xfrm>
          <a:ln/>
        </p:spPr>
        <p:txBody>
          <a:bodyPr lIns="0" tIns="36288" rIns="0" bIns="0"/>
          <a:lstStyle/>
          <a:p>
            <a:pPr marL="0" indent="0">
              <a:lnSpc>
                <a:spcPct val="84000"/>
              </a:lnSpc>
              <a:tabLst>
                <a:tab pos="723900" algn="l"/>
                <a:tab pos="1447800" algn="l"/>
                <a:tab pos="2171700" algn="l"/>
                <a:tab pos="2895600" algn="l"/>
                <a:tab pos="3619500" algn="l"/>
                <a:tab pos="4343400" algn="l"/>
                <a:tab pos="5067300" algn="l"/>
                <a:tab pos="5791200" algn="l"/>
                <a:tab pos="6515100" algn="l"/>
              </a:tabLst>
            </a:pPr>
            <a:endParaRPr lang="en-US" altLang="en-US" sz="1800">
              <a:latin typeface="Arial" charset="0"/>
            </a:endParaRPr>
          </a:p>
          <a:p>
            <a:pPr marL="0" indent="0">
              <a:lnSpc>
                <a:spcPct val="84000"/>
              </a:lnSpc>
              <a:tabLst>
                <a:tab pos="723900" algn="l"/>
                <a:tab pos="1447800" algn="l"/>
                <a:tab pos="2171700" algn="l"/>
                <a:tab pos="2895600" algn="l"/>
                <a:tab pos="3619500" algn="l"/>
                <a:tab pos="4343400" algn="l"/>
                <a:tab pos="5067300" algn="l"/>
                <a:tab pos="5791200" algn="l"/>
                <a:tab pos="6515100" algn="l"/>
              </a:tabLst>
            </a:pPr>
            <a:endParaRPr lang="en-US" altLang="en-US" sz="1800">
              <a:latin typeface="Arial" charset="0"/>
            </a:endParaRPr>
          </a:p>
        </p:txBody>
      </p:sp>
      <p:sp>
        <p:nvSpPr>
          <p:cNvPr id="14339" name="Text Box 3"/>
          <p:cNvSpPr txBox="1">
            <a:spLocks noChangeArrowheads="1"/>
          </p:cNvSpPr>
          <p:nvPr/>
        </p:nvSpPr>
        <p:spPr bwMode="auto">
          <a:xfrm>
            <a:off x="274638" y="817563"/>
            <a:ext cx="8686800" cy="54737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60876" rIns="90000" bIns="45000"/>
          <a:lstStyle>
            <a:lvl1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rgbClr val="000000"/>
                </a:solidFill>
                <a:latin typeface="Arial" charset="0"/>
                <a:ea typeface="Microsoft YaHei" charset="-122"/>
              </a:defRPr>
            </a:lvl1pPr>
            <a:lvl2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rgbClr val="000000"/>
                </a:solidFill>
                <a:latin typeface="Arial" charset="0"/>
                <a:ea typeface="Microsoft YaHei" charset="-122"/>
              </a:defRPr>
            </a:lvl2pPr>
            <a:lvl3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rgbClr val="000000"/>
                </a:solidFill>
                <a:latin typeface="Arial" charset="0"/>
                <a:ea typeface="Microsoft YaHei" charset="-122"/>
              </a:defRPr>
            </a:lvl3pPr>
            <a:lvl4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rgbClr val="000000"/>
                </a:solidFill>
                <a:latin typeface="Arial" charset="0"/>
                <a:ea typeface="Microsoft YaHei" charset="-122"/>
              </a:defRPr>
            </a:lvl4pPr>
            <a:lvl5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rgbClr val="000000"/>
                </a:solidFill>
                <a:latin typeface="Arial" charset="0"/>
                <a:ea typeface="Microsoft YaHei" charset="-122"/>
              </a:defRPr>
            </a:lvl5pPr>
            <a:lvl6pPr marL="2514600" indent="-228600" defTabSz="457200" fontAlgn="base" hangingPunct="0">
              <a:lnSpc>
                <a:spcPct val="93000"/>
              </a:lnSpc>
              <a:spcBef>
                <a:spcPct val="0"/>
              </a:spcBef>
              <a:spcAft>
                <a:spcPct val="0"/>
              </a:spcAft>
              <a:buClr>
                <a:srgbClr val="000000"/>
              </a:buClr>
              <a:buSzPct val="100000"/>
              <a:buFont typeface="Times New Roman" pitchFamily="18"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rgbClr val="000000"/>
                </a:solidFill>
                <a:latin typeface="Arial" charset="0"/>
                <a:ea typeface="Microsoft YaHei" charset="-122"/>
              </a:defRPr>
            </a:lvl6pPr>
            <a:lvl7pPr marL="2971800" indent="-228600" defTabSz="457200" fontAlgn="base" hangingPunct="0">
              <a:lnSpc>
                <a:spcPct val="93000"/>
              </a:lnSpc>
              <a:spcBef>
                <a:spcPct val="0"/>
              </a:spcBef>
              <a:spcAft>
                <a:spcPct val="0"/>
              </a:spcAft>
              <a:buClr>
                <a:srgbClr val="000000"/>
              </a:buClr>
              <a:buSzPct val="100000"/>
              <a:buFont typeface="Times New Roman" pitchFamily="18"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rgbClr val="000000"/>
                </a:solidFill>
                <a:latin typeface="Arial" charset="0"/>
                <a:ea typeface="Microsoft YaHei" charset="-122"/>
              </a:defRPr>
            </a:lvl7pPr>
            <a:lvl8pPr marL="3429000" indent="-228600" defTabSz="457200" fontAlgn="base" hangingPunct="0">
              <a:lnSpc>
                <a:spcPct val="93000"/>
              </a:lnSpc>
              <a:spcBef>
                <a:spcPct val="0"/>
              </a:spcBef>
              <a:spcAft>
                <a:spcPct val="0"/>
              </a:spcAft>
              <a:buClr>
                <a:srgbClr val="000000"/>
              </a:buClr>
              <a:buSzPct val="100000"/>
              <a:buFont typeface="Times New Roman" pitchFamily="18"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rgbClr val="000000"/>
                </a:solidFill>
                <a:latin typeface="Arial" charset="0"/>
                <a:ea typeface="Microsoft YaHei" charset="-122"/>
              </a:defRPr>
            </a:lvl8pPr>
            <a:lvl9pPr marL="3886200" indent="-228600" defTabSz="457200" fontAlgn="base" hangingPunct="0">
              <a:lnSpc>
                <a:spcPct val="93000"/>
              </a:lnSpc>
              <a:spcBef>
                <a:spcPct val="0"/>
              </a:spcBef>
              <a:spcAft>
                <a:spcPct val="0"/>
              </a:spcAft>
              <a:buClr>
                <a:srgbClr val="000000"/>
              </a:buClr>
              <a:buSzPct val="100000"/>
              <a:buFont typeface="Times New Roman" pitchFamily="18"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rgbClr val="000000"/>
                </a:solidFill>
                <a:latin typeface="Arial" charset="0"/>
                <a:ea typeface="Microsoft YaHei" charset="-122"/>
              </a:defRPr>
            </a:lvl9pPr>
          </a:lstStyle>
          <a:p>
            <a:r>
              <a:rPr lang="en-GB" altLang="en-US">
                <a:solidFill>
                  <a:srgbClr val="FFFFFF"/>
                </a:solidFill>
                <a:cs typeface="Arial" charset="0"/>
              </a:rPr>
              <a:t>Based on this information, we now believe not only our project, but many others around the world are employing these techniques to see tremendous gains in efficiency well over-unity in their motor generator builds. Therefore, we have decided to adopt these technologies with a design like shown here:</a:t>
            </a:r>
          </a:p>
        </p:txBody>
      </p:sp>
      <p:pic>
        <p:nvPicPr>
          <p:cNvPr id="14340"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64075" y="2297113"/>
            <a:ext cx="4211638" cy="2925762"/>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4341" name="Picture 5"/>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42925" y="2286000"/>
            <a:ext cx="2747963" cy="2925763"/>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4342" name="Picture 6"/>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565525" y="3292475"/>
            <a:ext cx="788988" cy="788988"/>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4226695913"/>
      </p:ext>
    </p:extLst>
  </p:cSld>
  <p:clrMapOvr>
    <a:masterClrMapping/>
  </p:clrMapOvr>
  <p:transition spd="med"/>
  <p:timing>
    <p:tnLst>
      <p:par>
        <p:cTn id="1" dur="indefinite"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Text Box 1"/>
          <p:cNvSpPr txBox="1">
            <a:spLocks noChangeArrowheads="1"/>
          </p:cNvSpPr>
          <p:nvPr/>
        </p:nvSpPr>
        <p:spPr bwMode="auto">
          <a:xfrm>
            <a:off x="457200" y="92075"/>
            <a:ext cx="8594725" cy="9144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ctr"/>
          <a:lstStyle>
            <a:lvl1pPr>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Microsoft YaHei" charset="-122"/>
              </a:defRPr>
            </a:lvl1pPr>
            <a:lvl2pPr>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Microsoft YaHei" charset="-122"/>
              </a:defRPr>
            </a:lvl2pPr>
            <a:lvl3pPr>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Microsoft YaHei" charset="-122"/>
              </a:defRPr>
            </a:lvl3pPr>
            <a:lvl4pPr>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Microsoft YaHei" charset="-122"/>
              </a:defRPr>
            </a:lvl4pPr>
            <a:lvl5pPr>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Microsoft YaHei" charset="-122"/>
              </a:defRPr>
            </a:lvl5pPr>
            <a:lvl6pPr marL="2514600" indent="-228600" defTabSz="457200" fontAlgn="base" hangingPunct="0">
              <a:lnSpc>
                <a:spcPct val="93000"/>
              </a:lnSpc>
              <a:spcBef>
                <a:spcPct val="0"/>
              </a:spcBef>
              <a:spcAft>
                <a:spcPct val="0"/>
              </a:spcAft>
              <a:buClr>
                <a:srgbClr val="000000"/>
              </a:buClr>
              <a:buSzPct val="100000"/>
              <a:buFont typeface="Times New Roman"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Microsoft YaHei" charset="-122"/>
              </a:defRPr>
            </a:lvl6pPr>
            <a:lvl7pPr marL="2971800" indent="-228600" defTabSz="457200" fontAlgn="base" hangingPunct="0">
              <a:lnSpc>
                <a:spcPct val="93000"/>
              </a:lnSpc>
              <a:spcBef>
                <a:spcPct val="0"/>
              </a:spcBef>
              <a:spcAft>
                <a:spcPct val="0"/>
              </a:spcAft>
              <a:buClr>
                <a:srgbClr val="000000"/>
              </a:buClr>
              <a:buSzPct val="100000"/>
              <a:buFont typeface="Times New Roman"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Microsoft YaHei" charset="-122"/>
              </a:defRPr>
            </a:lvl7pPr>
            <a:lvl8pPr marL="3429000" indent="-228600" defTabSz="457200" fontAlgn="base" hangingPunct="0">
              <a:lnSpc>
                <a:spcPct val="93000"/>
              </a:lnSpc>
              <a:spcBef>
                <a:spcPct val="0"/>
              </a:spcBef>
              <a:spcAft>
                <a:spcPct val="0"/>
              </a:spcAft>
              <a:buClr>
                <a:srgbClr val="000000"/>
              </a:buClr>
              <a:buSzPct val="100000"/>
              <a:buFont typeface="Times New Roman"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Microsoft YaHei" charset="-122"/>
              </a:defRPr>
            </a:lvl8pPr>
            <a:lvl9pPr marL="3886200" indent="-228600" defTabSz="457200" fontAlgn="base" hangingPunct="0">
              <a:lnSpc>
                <a:spcPct val="93000"/>
              </a:lnSpc>
              <a:spcBef>
                <a:spcPct val="0"/>
              </a:spcBef>
              <a:spcAft>
                <a:spcPct val="0"/>
              </a:spcAft>
              <a:buClr>
                <a:srgbClr val="000000"/>
              </a:buClr>
              <a:buSzPct val="100000"/>
              <a:buFont typeface="Times New Roman"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Microsoft YaHei" charset="-122"/>
              </a:defRPr>
            </a:lvl9pPr>
          </a:lstStyle>
          <a:p>
            <a:pPr algn="ctr" hangingPunct="1">
              <a:lnSpc>
                <a:spcPct val="118000"/>
              </a:lnSpc>
            </a:pPr>
            <a:r>
              <a:rPr lang="en-US" altLang="en-US" sz="2800">
                <a:solidFill>
                  <a:srgbClr val="99CCFF"/>
                </a:solidFill>
                <a:effectLst>
                  <a:outerShdw blurRad="38100" dist="38100" dir="2700000" algn="tl">
                    <a:srgbClr val="C0C0C0"/>
                  </a:outerShdw>
                </a:effectLst>
                <a:latin typeface="Arial Black" pitchFamily="32" charset="0"/>
              </a:rPr>
              <a:t>MOTOR GENERATOR LOOPING </a:t>
            </a:r>
          </a:p>
        </p:txBody>
      </p:sp>
      <p:sp>
        <p:nvSpPr>
          <p:cNvPr id="15362" name="Text Box 2"/>
          <p:cNvSpPr txBox="1">
            <a:spLocks noChangeArrowheads="1"/>
          </p:cNvSpPr>
          <p:nvPr/>
        </p:nvSpPr>
        <p:spPr bwMode="auto">
          <a:xfrm>
            <a:off x="2468563" y="914400"/>
            <a:ext cx="6583362" cy="42973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36288" rIns="0" bIns="0"/>
          <a:lstStyle>
            <a:lvl1pPr>
              <a:tabLst>
                <a:tab pos="723900" algn="l"/>
                <a:tab pos="1447800" algn="l"/>
                <a:tab pos="2171700" algn="l"/>
                <a:tab pos="2895600" algn="l"/>
                <a:tab pos="3619500" algn="l"/>
                <a:tab pos="4343400" algn="l"/>
                <a:tab pos="5067300" algn="l"/>
                <a:tab pos="5791200" algn="l"/>
                <a:tab pos="6515100" algn="l"/>
              </a:tabLst>
              <a:defRPr>
                <a:solidFill>
                  <a:srgbClr val="000000"/>
                </a:solidFill>
                <a:latin typeface="Arial" charset="0"/>
                <a:ea typeface="Microsoft YaHei" charset="-122"/>
              </a:defRPr>
            </a:lvl1pPr>
            <a:lvl2pPr>
              <a:tabLst>
                <a:tab pos="723900" algn="l"/>
                <a:tab pos="1447800" algn="l"/>
                <a:tab pos="2171700" algn="l"/>
                <a:tab pos="2895600" algn="l"/>
                <a:tab pos="3619500" algn="l"/>
                <a:tab pos="4343400" algn="l"/>
                <a:tab pos="5067300" algn="l"/>
                <a:tab pos="5791200" algn="l"/>
                <a:tab pos="6515100" algn="l"/>
              </a:tabLst>
              <a:defRPr>
                <a:solidFill>
                  <a:srgbClr val="000000"/>
                </a:solidFill>
                <a:latin typeface="Arial" charset="0"/>
                <a:ea typeface="Microsoft YaHei" charset="-122"/>
              </a:defRPr>
            </a:lvl2pPr>
            <a:lvl3pPr>
              <a:tabLst>
                <a:tab pos="723900" algn="l"/>
                <a:tab pos="1447800" algn="l"/>
                <a:tab pos="2171700" algn="l"/>
                <a:tab pos="2895600" algn="l"/>
                <a:tab pos="3619500" algn="l"/>
                <a:tab pos="4343400" algn="l"/>
                <a:tab pos="5067300" algn="l"/>
                <a:tab pos="5791200" algn="l"/>
                <a:tab pos="6515100" algn="l"/>
              </a:tabLst>
              <a:defRPr>
                <a:solidFill>
                  <a:srgbClr val="000000"/>
                </a:solidFill>
                <a:latin typeface="Arial" charset="0"/>
                <a:ea typeface="Microsoft YaHei" charset="-122"/>
              </a:defRPr>
            </a:lvl3pPr>
            <a:lvl4pPr>
              <a:tabLst>
                <a:tab pos="723900" algn="l"/>
                <a:tab pos="1447800" algn="l"/>
                <a:tab pos="2171700" algn="l"/>
                <a:tab pos="2895600" algn="l"/>
                <a:tab pos="3619500" algn="l"/>
                <a:tab pos="4343400" algn="l"/>
                <a:tab pos="5067300" algn="l"/>
                <a:tab pos="5791200" algn="l"/>
                <a:tab pos="6515100" algn="l"/>
              </a:tabLst>
              <a:defRPr>
                <a:solidFill>
                  <a:srgbClr val="000000"/>
                </a:solidFill>
                <a:latin typeface="Arial" charset="0"/>
                <a:ea typeface="Microsoft YaHei" charset="-122"/>
              </a:defRPr>
            </a:lvl4pPr>
            <a:lvl5pPr>
              <a:tabLst>
                <a:tab pos="723900" algn="l"/>
                <a:tab pos="1447800" algn="l"/>
                <a:tab pos="2171700" algn="l"/>
                <a:tab pos="2895600" algn="l"/>
                <a:tab pos="3619500" algn="l"/>
                <a:tab pos="4343400" algn="l"/>
                <a:tab pos="5067300" algn="l"/>
                <a:tab pos="5791200" algn="l"/>
                <a:tab pos="6515100" algn="l"/>
              </a:tabLst>
              <a:defRPr>
                <a:solidFill>
                  <a:srgbClr val="000000"/>
                </a:solidFill>
                <a:latin typeface="Arial" charset="0"/>
                <a:ea typeface="Microsoft YaHei" charset="-122"/>
              </a:defRPr>
            </a:lvl5pPr>
            <a:lvl6pPr marL="2514600" indent="-228600" defTabSz="457200" fontAlgn="base" hangingPunct="0">
              <a:lnSpc>
                <a:spcPct val="93000"/>
              </a:lnSpc>
              <a:spcBef>
                <a:spcPct val="0"/>
              </a:spcBef>
              <a:spcAft>
                <a:spcPct val="0"/>
              </a:spcAft>
              <a:buClr>
                <a:srgbClr val="000000"/>
              </a:buClr>
              <a:buSzPct val="100000"/>
              <a:buFont typeface="Times New Roman" pitchFamily="18" charset="0"/>
              <a:tabLst>
                <a:tab pos="723900" algn="l"/>
                <a:tab pos="1447800" algn="l"/>
                <a:tab pos="2171700" algn="l"/>
                <a:tab pos="2895600" algn="l"/>
                <a:tab pos="3619500" algn="l"/>
                <a:tab pos="4343400" algn="l"/>
                <a:tab pos="5067300" algn="l"/>
                <a:tab pos="5791200" algn="l"/>
                <a:tab pos="6515100" algn="l"/>
              </a:tabLst>
              <a:defRPr>
                <a:solidFill>
                  <a:srgbClr val="000000"/>
                </a:solidFill>
                <a:latin typeface="Arial" charset="0"/>
                <a:ea typeface="Microsoft YaHei" charset="-122"/>
              </a:defRPr>
            </a:lvl6pPr>
            <a:lvl7pPr marL="2971800" indent="-228600" defTabSz="457200" fontAlgn="base" hangingPunct="0">
              <a:lnSpc>
                <a:spcPct val="93000"/>
              </a:lnSpc>
              <a:spcBef>
                <a:spcPct val="0"/>
              </a:spcBef>
              <a:spcAft>
                <a:spcPct val="0"/>
              </a:spcAft>
              <a:buClr>
                <a:srgbClr val="000000"/>
              </a:buClr>
              <a:buSzPct val="100000"/>
              <a:buFont typeface="Times New Roman" pitchFamily="18" charset="0"/>
              <a:tabLst>
                <a:tab pos="723900" algn="l"/>
                <a:tab pos="1447800" algn="l"/>
                <a:tab pos="2171700" algn="l"/>
                <a:tab pos="2895600" algn="l"/>
                <a:tab pos="3619500" algn="l"/>
                <a:tab pos="4343400" algn="l"/>
                <a:tab pos="5067300" algn="l"/>
                <a:tab pos="5791200" algn="l"/>
                <a:tab pos="6515100" algn="l"/>
              </a:tabLst>
              <a:defRPr>
                <a:solidFill>
                  <a:srgbClr val="000000"/>
                </a:solidFill>
                <a:latin typeface="Arial" charset="0"/>
                <a:ea typeface="Microsoft YaHei" charset="-122"/>
              </a:defRPr>
            </a:lvl7pPr>
            <a:lvl8pPr marL="3429000" indent="-228600" defTabSz="457200" fontAlgn="base" hangingPunct="0">
              <a:lnSpc>
                <a:spcPct val="93000"/>
              </a:lnSpc>
              <a:spcBef>
                <a:spcPct val="0"/>
              </a:spcBef>
              <a:spcAft>
                <a:spcPct val="0"/>
              </a:spcAft>
              <a:buClr>
                <a:srgbClr val="000000"/>
              </a:buClr>
              <a:buSzPct val="100000"/>
              <a:buFont typeface="Times New Roman" pitchFamily="18" charset="0"/>
              <a:tabLst>
                <a:tab pos="723900" algn="l"/>
                <a:tab pos="1447800" algn="l"/>
                <a:tab pos="2171700" algn="l"/>
                <a:tab pos="2895600" algn="l"/>
                <a:tab pos="3619500" algn="l"/>
                <a:tab pos="4343400" algn="l"/>
                <a:tab pos="5067300" algn="l"/>
                <a:tab pos="5791200" algn="l"/>
                <a:tab pos="6515100" algn="l"/>
              </a:tabLst>
              <a:defRPr>
                <a:solidFill>
                  <a:srgbClr val="000000"/>
                </a:solidFill>
                <a:latin typeface="Arial" charset="0"/>
                <a:ea typeface="Microsoft YaHei" charset="-122"/>
              </a:defRPr>
            </a:lvl8pPr>
            <a:lvl9pPr marL="3886200" indent="-228600" defTabSz="457200" fontAlgn="base" hangingPunct="0">
              <a:lnSpc>
                <a:spcPct val="93000"/>
              </a:lnSpc>
              <a:spcBef>
                <a:spcPct val="0"/>
              </a:spcBef>
              <a:spcAft>
                <a:spcPct val="0"/>
              </a:spcAft>
              <a:buClr>
                <a:srgbClr val="000000"/>
              </a:buClr>
              <a:buSzPct val="100000"/>
              <a:buFont typeface="Times New Roman" pitchFamily="18" charset="0"/>
              <a:tabLst>
                <a:tab pos="723900" algn="l"/>
                <a:tab pos="1447800" algn="l"/>
                <a:tab pos="2171700" algn="l"/>
                <a:tab pos="2895600" algn="l"/>
                <a:tab pos="3619500" algn="l"/>
                <a:tab pos="4343400" algn="l"/>
                <a:tab pos="5067300" algn="l"/>
                <a:tab pos="5791200" algn="l"/>
                <a:tab pos="6515100" algn="l"/>
              </a:tabLst>
              <a:defRPr>
                <a:solidFill>
                  <a:srgbClr val="000000"/>
                </a:solidFill>
                <a:latin typeface="Arial" charset="0"/>
                <a:ea typeface="Microsoft YaHei" charset="-122"/>
              </a:defRPr>
            </a:lvl9pPr>
          </a:lstStyle>
          <a:p>
            <a:pPr hangingPunct="1">
              <a:lnSpc>
                <a:spcPct val="84000"/>
              </a:lnSpc>
              <a:spcAft>
                <a:spcPts val="1425"/>
              </a:spcAft>
            </a:pPr>
            <a:endParaRPr lang="en-US" altLang="en-US">
              <a:solidFill>
                <a:srgbClr val="FFFFFF"/>
              </a:solidFill>
            </a:endParaRPr>
          </a:p>
          <a:p>
            <a:pPr hangingPunct="1">
              <a:lnSpc>
                <a:spcPct val="84000"/>
              </a:lnSpc>
              <a:spcAft>
                <a:spcPts val="1425"/>
              </a:spcAft>
            </a:pPr>
            <a:endParaRPr lang="en-US" altLang="en-US">
              <a:solidFill>
                <a:srgbClr val="FFFFFF"/>
              </a:solidFill>
            </a:endParaRPr>
          </a:p>
        </p:txBody>
      </p:sp>
      <p:pic>
        <p:nvPicPr>
          <p:cNvPr id="15363"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22325" y="873125"/>
            <a:ext cx="7743825" cy="516255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3674431865"/>
      </p:ext>
    </p:extLst>
  </p:cSld>
  <p:clrMapOvr>
    <a:masterClrMapping/>
  </p:clrMapOvr>
  <p:transition spd="med"/>
  <p:timing>
    <p:tnLst>
      <p:par>
        <p:cTn id="1" dur="indefinite"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Text Box 1"/>
          <p:cNvSpPr txBox="1">
            <a:spLocks noChangeArrowheads="1"/>
          </p:cNvSpPr>
          <p:nvPr/>
        </p:nvSpPr>
        <p:spPr bwMode="auto">
          <a:xfrm>
            <a:off x="457200" y="92075"/>
            <a:ext cx="8594725" cy="9144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ct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Microsoft YaHei" charset="-122"/>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Microsoft YaHei" charset="-122"/>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Microsoft YaHei" charset="-122"/>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Microsoft YaHei" charset="-122"/>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Microsoft YaHei" charset="-122"/>
              </a:defRPr>
            </a:lvl5pPr>
            <a:lvl6pPr marL="2514600" indent="-228600" defTabSz="457200" fontAlgn="base" hangingPunct="0">
              <a:lnSpc>
                <a:spcPct val="93000"/>
              </a:lnSpc>
              <a:spcBef>
                <a:spcPct val="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Microsoft YaHei" charset="-122"/>
              </a:defRPr>
            </a:lvl6pPr>
            <a:lvl7pPr marL="2971800" indent="-228600" defTabSz="457200" fontAlgn="base" hangingPunct="0">
              <a:lnSpc>
                <a:spcPct val="93000"/>
              </a:lnSpc>
              <a:spcBef>
                <a:spcPct val="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Microsoft YaHei" charset="-122"/>
              </a:defRPr>
            </a:lvl7pPr>
            <a:lvl8pPr marL="3429000" indent="-228600" defTabSz="457200" fontAlgn="base" hangingPunct="0">
              <a:lnSpc>
                <a:spcPct val="93000"/>
              </a:lnSpc>
              <a:spcBef>
                <a:spcPct val="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Microsoft YaHei" charset="-122"/>
              </a:defRPr>
            </a:lvl8pPr>
            <a:lvl9pPr marL="3886200" indent="-228600" defTabSz="457200" fontAlgn="base" hangingPunct="0">
              <a:lnSpc>
                <a:spcPct val="93000"/>
              </a:lnSpc>
              <a:spcBef>
                <a:spcPct val="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Microsoft YaHei" charset="-122"/>
              </a:defRPr>
            </a:lvl9pPr>
          </a:lstStyle>
          <a:p>
            <a:pPr algn="ctr" hangingPunct="1">
              <a:lnSpc>
                <a:spcPct val="118000"/>
              </a:lnSpc>
              <a:buClrTx/>
              <a:buFontTx/>
              <a:buNone/>
            </a:pPr>
            <a:r>
              <a:rPr lang="en-US" altLang="en-US" sz="2800">
                <a:solidFill>
                  <a:srgbClr val="99CCFF"/>
                </a:solidFill>
                <a:effectLst>
                  <a:outerShdw blurRad="38100" dist="38100" dir="2700000" algn="tl">
                    <a:srgbClr val="C0C0C0"/>
                  </a:outerShdw>
                </a:effectLst>
                <a:latin typeface="Arial Black" pitchFamily="32" charset="0"/>
              </a:rPr>
              <a:t>SUPPORT OUR CAMPAIGN !</a:t>
            </a:r>
          </a:p>
          <a:p>
            <a:pPr algn="ctr" hangingPunct="1">
              <a:lnSpc>
                <a:spcPct val="118000"/>
              </a:lnSpc>
              <a:buClrTx/>
              <a:buSzTx/>
              <a:buFontTx/>
              <a:buNone/>
            </a:pPr>
            <a:r>
              <a:rPr lang="en-US" altLang="en-US" sz="2000">
                <a:solidFill>
                  <a:srgbClr val="99CCFF"/>
                </a:solidFill>
                <a:effectLst>
                  <a:outerShdw blurRad="38100" dist="38100" dir="2700000" algn="tl">
                    <a:srgbClr val="C0C0C0"/>
                  </a:outerShdw>
                </a:effectLst>
                <a:latin typeface="Arial Black" pitchFamily="32" charset="0"/>
              </a:rPr>
              <a:t>Open Sourced Co-Development Tesla Technology </a:t>
            </a:r>
          </a:p>
        </p:txBody>
      </p:sp>
      <p:sp>
        <p:nvSpPr>
          <p:cNvPr id="16386" name="Text Box 2"/>
          <p:cNvSpPr txBox="1">
            <a:spLocks noChangeArrowheads="1"/>
          </p:cNvSpPr>
          <p:nvPr/>
        </p:nvSpPr>
        <p:spPr bwMode="auto">
          <a:xfrm>
            <a:off x="2468563" y="914400"/>
            <a:ext cx="6583362" cy="42973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36360" rIns="0" bIns="0"/>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Microsoft YaHei" charset="-122"/>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Microsoft YaHei" charset="-122"/>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Microsoft YaHei" charset="-122"/>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Microsoft YaHei" charset="-122"/>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Microsoft YaHei" charset="-122"/>
              </a:defRPr>
            </a:lvl5pPr>
            <a:lvl6pPr marL="2514600" indent="-228600" defTabSz="457200" fontAlgn="base" hangingPunct="0">
              <a:lnSpc>
                <a:spcPct val="93000"/>
              </a:lnSpc>
              <a:spcBef>
                <a:spcPct val="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Microsoft YaHei" charset="-122"/>
              </a:defRPr>
            </a:lvl6pPr>
            <a:lvl7pPr marL="2971800" indent="-228600" defTabSz="457200" fontAlgn="base" hangingPunct="0">
              <a:lnSpc>
                <a:spcPct val="93000"/>
              </a:lnSpc>
              <a:spcBef>
                <a:spcPct val="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Microsoft YaHei" charset="-122"/>
              </a:defRPr>
            </a:lvl7pPr>
            <a:lvl8pPr marL="3429000" indent="-228600" defTabSz="457200" fontAlgn="base" hangingPunct="0">
              <a:lnSpc>
                <a:spcPct val="93000"/>
              </a:lnSpc>
              <a:spcBef>
                <a:spcPct val="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Microsoft YaHei" charset="-122"/>
              </a:defRPr>
            </a:lvl8pPr>
            <a:lvl9pPr marL="3886200" indent="-228600" defTabSz="457200" fontAlgn="base" hangingPunct="0">
              <a:lnSpc>
                <a:spcPct val="93000"/>
              </a:lnSpc>
              <a:spcBef>
                <a:spcPct val="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Microsoft YaHei" charset="-122"/>
              </a:defRPr>
            </a:lvl9pPr>
          </a:lstStyle>
          <a:p>
            <a:pPr hangingPunct="1">
              <a:lnSpc>
                <a:spcPct val="84000"/>
              </a:lnSpc>
              <a:spcAft>
                <a:spcPts val="1425"/>
              </a:spcAft>
              <a:buClrTx/>
              <a:buFontTx/>
              <a:buNone/>
            </a:pPr>
            <a:endParaRPr lang="en-US" altLang="en-US">
              <a:solidFill>
                <a:srgbClr val="FFFFFF"/>
              </a:solidFill>
            </a:endParaRPr>
          </a:p>
          <a:p>
            <a:pPr hangingPunct="1">
              <a:lnSpc>
                <a:spcPct val="84000"/>
              </a:lnSpc>
              <a:spcAft>
                <a:spcPts val="1425"/>
              </a:spcAft>
              <a:buClrTx/>
              <a:buFontTx/>
              <a:buNone/>
            </a:pPr>
            <a:endParaRPr lang="en-US" altLang="en-US">
              <a:solidFill>
                <a:srgbClr val="FFFFFF"/>
              </a:solidFill>
            </a:endParaRPr>
          </a:p>
        </p:txBody>
      </p:sp>
      <p:pic>
        <p:nvPicPr>
          <p:cNvPr id="1638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49513" y="1500188"/>
            <a:ext cx="3765550" cy="252412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6389" name="Text Box 5"/>
          <p:cNvSpPr txBox="1">
            <a:spLocks noChangeArrowheads="1"/>
          </p:cNvSpPr>
          <p:nvPr/>
        </p:nvSpPr>
        <p:spPr bwMode="auto">
          <a:xfrm>
            <a:off x="6216650" y="1463675"/>
            <a:ext cx="2652713" cy="26019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marL="342900" indent="-341313">
              <a:tabLst>
                <a:tab pos="342900" algn="l"/>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defRPr>
                <a:solidFill>
                  <a:srgbClr val="000000"/>
                </a:solidFill>
                <a:latin typeface="Arial" charset="0"/>
                <a:ea typeface="Microsoft YaHei" charset="-122"/>
              </a:defRPr>
            </a:lvl1pPr>
            <a:lvl2pPr>
              <a:tabLst>
                <a:tab pos="342900" algn="l"/>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defRPr>
                <a:solidFill>
                  <a:srgbClr val="000000"/>
                </a:solidFill>
                <a:latin typeface="Arial" charset="0"/>
                <a:ea typeface="Microsoft YaHei" charset="-122"/>
              </a:defRPr>
            </a:lvl2pPr>
            <a:lvl3pPr>
              <a:tabLst>
                <a:tab pos="342900" algn="l"/>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defRPr>
                <a:solidFill>
                  <a:srgbClr val="000000"/>
                </a:solidFill>
                <a:latin typeface="Arial" charset="0"/>
                <a:ea typeface="Microsoft YaHei" charset="-122"/>
              </a:defRPr>
            </a:lvl3pPr>
            <a:lvl4pPr>
              <a:tabLst>
                <a:tab pos="342900" algn="l"/>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defRPr>
                <a:solidFill>
                  <a:srgbClr val="000000"/>
                </a:solidFill>
                <a:latin typeface="Arial" charset="0"/>
                <a:ea typeface="Microsoft YaHei" charset="-122"/>
              </a:defRPr>
            </a:lvl4pPr>
            <a:lvl5pPr>
              <a:tabLst>
                <a:tab pos="342900" algn="l"/>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defRPr>
                <a:solidFill>
                  <a:srgbClr val="000000"/>
                </a:solidFill>
                <a:latin typeface="Arial" charset="0"/>
                <a:ea typeface="Microsoft YaHei" charset="-122"/>
              </a:defRPr>
            </a:lvl5pPr>
            <a:lvl6pPr marL="2514600" indent="-228600" defTabSz="457200" fontAlgn="base" hangingPunct="0">
              <a:lnSpc>
                <a:spcPct val="93000"/>
              </a:lnSpc>
              <a:spcBef>
                <a:spcPct val="0"/>
              </a:spcBef>
              <a:spcAft>
                <a:spcPct val="0"/>
              </a:spcAft>
              <a:buClr>
                <a:srgbClr val="000000"/>
              </a:buClr>
              <a:buSzPct val="100000"/>
              <a:buFont typeface="Times New Roman" pitchFamily="18" charset="0"/>
              <a:tabLst>
                <a:tab pos="342900" algn="l"/>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defRPr>
                <a:solidFill>
                  <a:srgbClr val="000000"/>
                </a:solidFill>
                <a:latin typeface="Arial" charset="0"/>
                <a:ea typeface="Microsoft YaHei" charset="-122"/>
              </a:defRPr>
            </a:lvl6pPr>
            <a:lvl7pPr marL="2971800" indent="-228600" defTabSz="457200" fontAlgn="base" hangingPunct="0">
              <a:lnSpc>
                <a:spcPct val="93000"/>
              </a:lnSpc>
              <a:spcBef>
                <a:spcPct val="0"/>
              </a:spcBef>
              <a:spcAft>
                <a:spcPct val="0"/>
              </a:spcAft>
              <a:buClr>
                <a:srgbClr val="000000"/>
              </a:buClr>
              <a:buSzPct val="100000"/>
              <a:buFont typeface="Times New Roman" pitchFamily="18" charset="0"/>
              <a:tabLst>
                <a:tab pos="342900" algn="l"/>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defRPr>
                <a:solidFill>
                  <a:srgbClr val="000000"/>
                </a:solidFill>
                <a:latin typeface="Arial" charset="0"/>
                <a:ea typeface="Microsoft YaHei" charset="-122"/>
              </a:defRPr>
            </a:lvl7pPr>
            <a:lvl8pPr marL="3429000" indent="-228600" defTabSz="457200" fontAlgn="base" hangingPunct="0">
              <a:lnSpc>
                <a:spcPct val="93000"/>
              </a:lnSpc>
              <a:spcBef>
                <a:spcPct val="0"/>
              </a:spcBef>
              <a:spcAft>
                <a:spcPct val="0"/>
              </a:spcAft>
              <a:buClr>
                <a:srgbClr val="000000"/>
              </a:buClr>
              <a:buSzPct val="100000"/>
              <a:buFont typeface="Times New Roman" pitchFamily="18" charset="0"/>
              <a:tabLst>
                <a:tab pos="342900" algn="l"/>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defRPr>
                <a:solidFill>
                  <a:srgbClr val="000000"/>
                </a:solidFill>
                <a:latin typeface="Arial" charset="0"/>
                <a:ea typeface="Microsoft YaHei" charset="-122"/>
              </a:defRPr>
            </a:lvl8pPr>
            <a:lvl9pPr marL="3886200" indent="-228600" defTabSz="457200" fontAlgn="base" hangingPunct="0">
              <a:lnSpc>
                <a:spcPct val="93000"/>
              </a:lnSpc>
              <a:spcBef>
                <a:spcPct val="0"/>
              </a:spcBef>
              <a:spcAft>
                <a:spcPct val="0"/>
              </a:spcAft>
              <a:buClr>
                <a:srgbClr val="000000"/>
              </a:buClr>
              <a:buSzPct val="100000"/>
              <a:buFont typeface="Times New Roman" pitchFamily="18" charset="0"/>
              <a:tabLst>
                <a:tab pos="342900" algn="l"/>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defRPr>
                <a:solidFill>
                  <a:srgbClr val="000000"/>
                </a:solidFill>
                <a:latin typeface="Arial" charset="0"/>
                <a:ea typeface="Microsoft YaHei" charset="-122"/>
              </a:defRPr>
            </a:lvl9pPr>
          </a:lstStyle>
          <a:p>
            <a:pPr hangingPunct="1">
              <a:lnSpc>
                <a:spcPct val="102000"/>
              </a:lnSpc>
              <a:spcAft>
                <a:spcPts val="1738"/>
              </a:spcAft>
              <a:buClrTx/>
              <a:buFontTx/>
              <a:buNone/>
            </a:pPr>
            <a:r>
              <a:rPr lang="en-US" altLang="en-US" sz="1100" b="1">
                <a:solidFill>
                  <a:srgbClr val="FFFFFF"/>
                </a:solidFill>
              </a:rPr>
              <a:t>Phases of This Project:</a:t>
            </a:r>
          </a:p>
          <a:p>
            <a:pPr hangingPunct="1">
              <a:lnSpc>
                <a:spcPct val="102000"/>
              </a:lnSpc>
              <a:spcAft>
                <a:spcPts val="1738"/>
              </a:spcAft>
              <a:buClrTx/>
              <a:buFontTx/>
              <a:buNone/>
            </a:pPr>
            <a:r>
              <a:rPr lang="en-US" altLang="en-US" sz="1100" b="1">
                <a:solidFill>
                  <a:srgbClr val="FFFFFF"/>
                </a:solidFill>
              </a:rPr>
              <a:t>1)  Research phase</a:t>
            </a:r>
          </a:p>
          <a:p>
            <a:pPr hangingPunct="1">
              <a:lnSpc>
                <a:spcPct val="102000"/>
              </a:lnSpc>
              <a:spcAft>
                <a:spcPts val="1738"/>
              </a:spcAft>
              <a:buClrTx/>
              <a:buFontTx/>
              <a:buNone/>
            </a:pPr>
            <a:r>
              <a:rPr lang="en-US" altLang="en-US" sz="1100" b="1">
                <a:solidFill>
                  <a:srgbClr val="FFFFFF"/>
                </a:solidFill>
              </a:rPr>
              <a:t>2)  Design and Development phase</a:t>
            </a:r>
          </a:p>
          <a:p>
            <a:pPr hangingPunct="1">
              <a:lnSpc>
                <a:spcPct val="102000"/>
              </a:lnSpc>
              <a:spcAft>
                <a:spcPts val="1738"/>
              </a:spcAft>
              <a:buClrTx/>
              <a:buFontTx/>
              <a:buNone/>
            </a:pPr>
            <a:r>
              <a:rPr lang="en-US" altLang="en-US" sz="1100" b="1">
                <a:solidFill>
                  <a:srgbClr val="FFFFFF"/>
                </a:solidFill>
              </a:rPr>
              <a:t>3)  Cost of Production phase</a:t>
            </a:r>
          </a:p>
          <a:p>
            <a:pPr hangingPunct="1">
              <a:lnSpc>
                <a:spcPct val="102000"/>
              </a:lnSpc>
              <a:spcAft>
                <a:spcPts val="1738"/>
              </a:spcAft>
              <a:buClrTx/>
              <a:buFontTx/>
              <a:buNone/>
            </a:pPr>
            <a:r>
              <a:rPr lang="en-US" altLang="en-US" sz="1100" b="1">
                <a:solidFill>
                  <a:srgbClr val="FFFFFF"/>
                </a:solidFill>
              </a:rPr>
              <a:t>4)  Fabrication and Assembly phase</a:t>
            </a:r>
          </a:p>
          <a:p>
            <a:pPr hangingPunct="1">
              <a:lnSpc>
                <a:spcPct val="102000"/>
              </a:lnSpc>
              <a:spcAft>
                <a:spcPts val="1738"/>
              </a:spcAft>
              <a:buClrTx/>
              <a:buFontTx/>
              <a:buNone/>
            </a:pPr>
            <a:r>
              <a:rPr lang="en-US" altLang="en-US" sz="1100" b="1">
                <a:solidFill>
                  <a:srgbClr val="FFFFFF"/>
                </a:solidFill>
              </a:rPr>
              <a:t>5)  Build and Test to Resonance</a:t>
            </a:r>
          </a:p>
          <a:p>
            <a:pPr hangingPunct="1">
              <a:lnSpc>
                <a:spcPct val="102000"/>
              </a:lnSpc>
              <a:spcAft>
                <a:spcPts val="1738"/>
              </a:spcAft>
              <a:buClrTx/>
              <a:buFontTx/>
              <a:buNone/>
            </a:pPr>
            <a:r>
              <a:rPr lang="en-US" altLang="en-US" sz="1100" b="1">
                <a:solidFill>
                  <a:srgbClr val="FFFFFF"/>
                </a:solidFill>
              </a:rPr>
              <a:t>6)  Final Phase: Improve efficiency</a:t>
            </a:r>
          </a:p>
        </p:txBody>
      </p:sp>
      <p:sp>
        <p:nvSpPr>
          <p:cNvPr id="16390" name="Text Box 6"/>
          <p:cNvSpPr txBox="1">
            <a:spLocks noChangeArrowheads="1"/>
          </p:cNvSpPr>
          <p:nvPr/>
        </p:nvSpPr>
        <p:spPr bwMode="auto">
          <a:xfrm>
            <a:off x="44450" y="4194175"/>
            <a:ext cx="8961438" cy="19208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marL="342900" indent="-341313">
              <a:tabLst>
                <a:tab pos="342900" algn="l"/>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defRPr>
                <a:solidFill>
                  <a:srgbClr val="000000"/>
                </a:solidFill>
                <a:latin typeface="Arial" charset="0"/>
                <a:ea typeface="Microsoft YaHei" charset="-122"/>
              </a:defRPr>
            </a:lvl1pPr>
            <a:lvl2pPr>
              <a:tabLst>
                <a:tab pos="342900" algn="l"/>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defRPr>
                <a:solidFill>
                  <a:srgbClr val="000000"/>
                </a:solidFill>
                <a:latin typeface="Arial" charset="0"/>
                <a:ea typeface="Microsoft YaHei" charset="-122"/>
              </a:defRPr>
            </a:lvl2pPr>
            <a:lvl3pPr>
              <a:tabLst>
                <a:tab pos="342900" algn="l"/>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defRPr>
                <a:solidFill>
                  <a:srgbClr val="000000"/>
                </a:solidFill>
                <a:latin typeface="Arial" charset="0"/>
                <a:ea typeface="Microsoft YaHei" charset="-122"/>
              </a:defRPr>
            </a:lvl3pPr>
            <a:lvl4pPr>
              <a:tabLst>
                <a:tab pos="342900" algn="l"/>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defRPr>
                <a:solidFill>
                  <a:srgbClr val="000000"/>
                </a:solidFill>
                <a:latin typeface="Arial" charset="0"/>
                <a:ea typeface="Microsoft YaHei" charset="-122"/>
              </a:defRPr>
            </a:lvl4pPr>
            <a:lvl5pPr>
              <a:tabLst>
                <a:tab pos="342900" algn="l"/>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defRPr>
                <a:solidFill>
                  <a:srgbClr val="000000"/>
                </a:solidFill>
                <a:latin typeface="Arial" charset="0"/>
                <a:ea typeface="Microsoft YaHei" charset="-122"/>
              </a:defRPr>
            </a:lvl5pPr>
            <a:lvl6pPr marL="2514600" indent="-228600" defTabSz="457200" fontAlgn="base" hangingPunct="0">
              <a:lnSpc>
                <a:spcPct val="93000"/>
              </a:lnSpc>
              <a:spcBef>
                <a:spcPct val="0"/>
              </a:spcBef>
              <a:spcAft>
                <a:spcPct val="0"/>
              </a:spcAft>
              <a:buClr>
                <a:srgbClr val="000000"/>
              </a:buClr>
              <a:buSzPct val="100000"/>
              <a:buFont typeface="Times New Roman" pitchFamily="18" charset="0"/>
              <a:tabLst>
                <a:tab pos="342900" algn="l"/>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defRPr>
                <a:solidFill>
                  <a:srgbClr val="000000"/>
                </a:solidFill>
                <a:latin typeface="Arial" charset="0"/>
                <a:ea typeface="Microsoft YaHei" charset="-122"/>
              </a:defRPr>
            </a:lvl6pPr>
            <a:lvl7pPr marL="2971800" indent="-228600" defTabSz="457200" fontAlgn="base" hangingPunct="0">
              <a:lnSpc>
                <a:spcPct val="93000"/>
              </a:lnSpc>
              <a:spcBef>
                <a:spcPct val="0"/>
              </a:spcBef>
              <a:spcAft>
                <a:spcPct val="0"/>
              </a:spcAft>
              <a:buClr>
                <a:srgbClr val="000000"/>
              </a:buClr>
              <a:buSzPct val="100000"/>
              <a:buFont typeface="Times New Roman" pitchFamily="18" charset="0"/>
              <a:tabLst>
                <a:tab pos="342900" algn="l"/>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defRPr>
                <a:solidFill>
                  <a:srgbClr val="000000"/>
                </a:solidFill>
                <a:latin typeface="Arial" charset="0"/>
                <a:ea typeface="Microsoft YaHei" charset="-122"/>
              </a:defRPr>
            </a:lvl7pPr>
            <a:lvl8pPr marL="3429000" indent="-228600" defTabSz="457200" fontAlgn="base" hangingPunct="0">
              <a:lnSpc>
                <a:spcPct val="93000"/>
              </a:lnSpc>
              <a:spcBef>
                <a:spcPct val="0"/>
              </a:spcBef>
              <a:spcAft>
                <a:spcPct val="0"/>
              </a:spcAft>
              <a:buClr>
                <a:srgbClr val="000000"/>
              </a:buClr>
              <a:buSzPct val="100000"/>
              <a:buFont typeface="Times New Roman" pitchFamily="18" charset="0"/>
              <a:tabLst>
                <a:tab pos="342900" algn="l"/>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defRPr>
                <a:solidFill>
                  <a:srgbClr val="000000"/>
                </a:solidFill>
                <a:latin typeface="Arial" charset="0"/>
                <a:ea typeface="Microsoft YaHei" charset="-122"/>
              </a:defRPr>
            </a:lvl8pPr>
            <a:lvl9pPr marL="3886200" indent="-228600" defTabSz="457200" fontAlgn="base" hangingPunct="0">
              <a:lnSpc>
                <a:spcPct val="93000"/>
              </a:lnSpc>
              <a:spcBef>
                <a:spcPct val="0"/>
              </a:spcBef>
              <a:spcAft>
                <a:spcPct val="0"/>
              </a:spcAft>
              <a:buClr>
                <a:srgbClr val="000000"/>
              </a:buClr>
              <a:buSzPct val="100000"/>
              <a:buFont typeface="Times New Roman" pitchFamily="18" charset="0"/>
              <a:tabLst>
                <a:tab pos="342900" algn="l"/>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defRPr>
                <a:solidFill>
                  <a:srgbClr val="000000"/>
                </a:solidFill>
                <a:latin typeface="Arial" charset="0"/>
                <a:ea typeface="Microsoft YaHei" charset="-122"/>
              </a:defRPr>
            </a:lvl9pPr>
          </a:lstStyle>
          <a:p>
            <a:pPr hangingPunct="1">
              <a:lnSpc>
                <a:spcPct val="102000"/>
              </a:lnSpc>
              <a:spcAft>
                <a:spcPts val="1425"/>
              </a:spcAft>
              <a:buClrTx/>
              <a:buFontTx/>
              <a:buNone/>
            </a:pPr>
            <a:r>
              <a:rPr lang="en-US" altLang="en-US" sz="1400" b="1">
                <a:solidFill>
                  <a:srgbClr val="FFFFFF"/>
                </a:solidFill>
              </a:rPr>
              <a:t>      The TeslaGen V1 mini QEG is a new open sourced co-development project intended on building a portable reluctance generator that can power loads between 700w-900w or more. This project is based around building, teaching and open sourcing instructions. This can help a wider array of DIY engineers learn formerly suppressed engineering skills based on the creation of electrical power through the phenomenon Nikola Tesla discovered, known as resonance and radiant energy. Some of the exciting key features of the TeslaGen v1 mini QEG are; lower price, smaller and lighter weight, CAD files made available, easier core winding, hot-swap rotor, easy experimentation with other popular “free energy” techniques.</a:t>
            </a:r>
          </a:p>
        </p:txBody>
      </p:sp>
      <p:sp>
        <p:nvSpPr>
          <p:cNvPr id="16391" name="Text Box 7"/>
          <p:cNvSpPr txBox="1">
            <a:spLocks noChangeArrowheads="1"/>
          </p:cNvSpPr>
          <p:nvPr/>
        </p:nvSpPr>
        <p:spPr bwMode="auto">
          <a:xfrm>
            <a:off x="373063" y="1500188"/>
            <a:ext cx="2622550" cy="26066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marL="342900" indent="-341313">
              <a:tabLst>
                <a:tab pos="342900" algn="l"/>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defRPr>
                <a:solidFill>
                  <a:srgbClr val="000000"/>
                </a:solidFill>
                <a:latin typeface="Arial" charset="0"/>
                <a:ea typeface="Microsoft YaHei" charset="-122"/>
              </a:defRPr>
            </a:lvl1pPr>
            <a:lvl2pPr>
              <a:tabLst>
                <a:tab pos="342900" algn="l"/>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defRPr>
                <a:solidFill>
                  <a:srgbClr val="000000"/>
                </a:solidFill>
                <a:latin typeface="Arial" charset="0"/>
                <a:ea typeface="Microsoft YaHei" charset="-122"/>
              </a:defRPr>
            </a:lvl2pPr>
            <a:lvl3pPr>
              <a:tabLst>
                <a:tab pos="342900" algn="l"/>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defRPr>
                <a:solidFill>
                  <a:srgbClr val="000000"/>
                </a:solidFill>
                <a:latin typeface="Arial" charset="0"/>
                <a:ea typeface="Microsoft YaHei" charset="-122"/>
              </a:defRPr>
            </a:lvl3pPr>
            <a:lvl4pPr>
              <a:tabLst>
                <a:tab pos="342900" algn="l"/>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defRPr>
                <a:solidFill>
                  <a:srgbClr val="000000"/>
                </a:solidFill>
                <a:latin typeface="Arial" charset="0"/>
                <a:ea typeface="Microsoft YaHei" charset="-122"/>
              </a:defRPr>
            </a:lvl4pPr>
            <a:lvl5pPr>
              <a:tabLst>
                <a:tab pos="342900" algn="l"/>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defRPr>
                <a:solidFill>
                  <a:srgbClr val="000000"/>
                </a:solidFill>
                <a:latin typeface="Arial" charset="0"/>
                <a:ea typeface="Microsoft YaHei" charset="-122"/>
              </a:defRPr>
            </a:lvl5pPr>
            <a:lvl6pPr marL="2514600" indent="-228600" defTabSz="457200" fontAlgn="base" hangingPunct="0">
              <a:lnSpc>
                <a:spcPct val="93000"/>
              </a:lnSpc>
              <a:spcBef>
                <a:spcPct val="0"/>
              </a:spcBef>
              <a:spcAft>
                <a:spcPct val="0"/>
              </a:spcAft>
              <a:buClr>
                <a:srgbClr val="000000"/>
              </a:buClr>
              <a:buSzPct val="100000"/>
              <a:buFont typeface="Times New Roman" pitchFamily="18" charset="0"/>
              <a:tabLst>
                <a:tab pos="342900" algn="l"/>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defRPr>
                <a:solidFill>
                  <a:srgbClr val="000000"/>
                </a:solidFill>
                <a:latin typeface="Arial" charset="0"/>
                <a:ea typeface="Microsoft YaHei" charset="-122"/>
              </a:defRPr>
            </a:lvl6pPr>
            <a:lvl7pPr marL="2971800" indent="-228600" defTabSz="457200" fontAlgn="base" hangingPunct="0">
              <a:lnSpc>
                <a:spcPct val="93000"/>
              </a:lnSpc>
              <a:spcBef>
                <a:spcPct val="0"/>
              </a:spcBef>
              <a:spcAft>
                <a:spcPct val="0"/>
              </a:spcAft>
              <a:buClr>
                <a:srgbClr val="000000"/>
              </a:buClr>
              <a:buSzPct val="100000"/>
              <a:buFont typeface="Times New Roman" pitchFamily="18" charset="0"/>
              <a:tabLst>
                <a:tab pos="342900" algn="l"/>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defRPr>
                <a:solidFill>
                  <a:srgbClr val="000000"/>
                </a:solidFill>
                <a:latin typeface="Arial" charset="0"/>
                <a:ea typeface="Microsoft YaHei" charset="-122"/>
              </a:defRPr>
            </a:lvl7pPr>
            <a:lvl8pPr marL="3429000" indent="-228600" defTabSz="457200" fontAlgn="base" hangingPunct="0">
              <a:lnSpc>
                <a:spcPct val="93000"/>
              </a:lnSpc>
              <a:spcBef>
                <a:spcPct val="0"/>
              </a:spcBef>
              <a:spcAft>
                <a:spcPct val="0"/>
              </a:spcAft>
              <a:buClr>
                <a:srgbClr val="000000"/>
              </a:buClr>
              <a:buSzPct val="100000"/>
              <a:buFont typeface="Times New Roman" pitchFamily="18" charset="0"/>
              <a:tabLst>
                <a:tab pos="342900" algn="l"/>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defRPr>
                <a:solidFill>
                  <a:srgbClr val="000000"/>
                </a:solidFill>
                <a:latin typeface="Arial" charset="0"/>
                <a:ea typeface="Microsoft YaHei" charset="-122"/>
              </a:defRPr>
            </a:lvl8pPr>
            <a:lvl9pPr marL="3886200" indent="-228600" defTabSz="457200" fontAlgn="base" hangingPunct="0">
              <a:lnSpc>
                <a:spcPct val="93000"/>
              </a:lnSpc>
              <a:spcBef>
                <a:spcPct val="0"/>
              </a:spcBef>
              <a:spcAft>
                <a:spcPct val="0"/>
              </a:spcAft>
              <a:buClr>
                <a:srgbClr val="000000"/>
              </a:buClr>
              <a:buSzPct val="100000"/>
              <a:buFont typeface="Times New Roman" pitchFamily="18" charset="0"/>
              <a:tabLst>
                <a:tab pos="342900" algn="l"/>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defRPr>
                <a:solidFill>
                  <a:srgbClr val="000000"/>
                </a:solidFill>
                <a:latin typeface="Arial" charset="0"/>
                <a:ea typeface="Microsoft YaHei" charset="-122"/>
              </a:defRPr>
            </a:lvl9pPr>
          </a:lstStyle>
          <a:p>
            <a:pPr hangingPunct="1">
              <a:lnSpc>
                <a:spcPct val="102000"/>
              </a:lnSpc>
              <a:spcAft>
                <a:spcPts val="1300"/>
              </a:spcAft>
              <a:buClrTx/>
              <a:buFontTx/>
              <a:buNone/>
            </a:pPr>
            <a:r>
              <a:rPr lang="en-US" altLang="en-US" sz="1100" b="1">
                <a:solidFill>
                  <a:srgbClr val="FFFFFF"/>
                </a:solidFill>
              </a:rPr>
              <a:t>Flywheel</a:t>
            </a:r>
          </a:p>
          <a:p>
            <a:pPr hangingPunct="1">
              <a:lnSpc>
                <a:spcPct val="102000"/>
              </a:lnSpc>
              <a:spcAft>
                <a:spcPts val="1300"/>
              </a:spcAft>
              <a:buClrTx/>
              <a:buFontTx/>
              <a:buNone/>
            </a:pPr>
            <a:r>
              <a:rPr lang="en-US" altLang="en-US" sz="1100" b="1">
                <a:solidFill>
                  <a:srgbClr val="FFFFFF"/>
                </a:solidFill>
              </a:rPr>
              <a:t>Hairpin Circuit</a:t>
            </a:r>
          </a:p>
          <a:p>
            <a:pPr hangingPunct="1">
              <a:lnSpc>
                <a:spcPct val="102000"/>
              </a:lnSpc>
              <a:spcAft>
                <a:spcPts val="1300"/>
              </a:spcAft>
              <a:buClrTx/>
              <a:buFontTx/>
              <a:buNone/>
            </a:pPr>
            <a:r>
              <a:rPr lang="en-US" altLang="en-US" sz="1100" b="1">
                <a:solidFill>
                  <a:srgbClr val="FFFFFF"/>
                </a:solidFill>
              </a:rPr>
              <a:t>Tesla Coil &amp; Nunez Coil</a:t>
            </a:r>
          </a:p>
          <a:p>
            <a:pPr hangingPunct="1">
              <a:lnSpc>
                <a:spcPct val="102000"/>
              </a:lnSpc>
              <a:spcAft>
                <a:spcPts val="1300"/>
              </a:spcAft>
              <a:buClrTx/>
              <a:buFontTx/>
              <a:buNone/>
            </a:pPr>
            <a:r>
              <a:rPr lang="en-US" altLang="en-US" sz="1100" b="1">
                <a:solidFill>
                  <a:srgbClr val="FFFFFF"/>
                </a:solidFill>
              </a:rPr>
              <a:t>Lenzless Transformers:</a:t>
            </a:r>
          </a:p>
          <a:p>
            <a:pPr hangingPunct="1">
              <a:lnSpc>
                <a:spcPct val="102000"/>
              </a:lnSpc>
              <a:spcAft>
                <a:spcPts val="1300"/>
              </a:spcAft>
              <a:buClrTx/>
              <a:buFontTx/>
              <a:buNone/>
            </a:pPr>
            <a:r>
              <a:rPr lang="en-US" altLang="en-US" sz="1100" b="1">
                <a:solidFill>
                  <a:srgbClr val="FFFFFF"/>
                </a:solidFill>
              </a:rPr>
              <a:t>Bi-Toroid Transformer</a:t>
            </a:r>
          </a:p>
          <a:p>
            <a:pPr hangingPunct="1">
              <a:lnSpc>
                <a:spcPct val="102000"/>
              </a:lnSpc>
              <a:spcAft>
                <a:spcPts val="1300"/>
              </a:spcAft>
              <a:buClrTx/>
              <a:buFontTx/>
              <a:buNone/>
            </a:pPr>
            <a:r>
              <a:rPr lang="en-US" altLang="en-US" sz="1100" b="1">
                <a:solidFill>
                  <a:srgbClr val="FFFFFF"/>
                </a:solidFill>
              </a:rPr>
              <a:t>Markov Transformer</a:t>
            </a:r>
          </a:p>
          <a:p>
            <a:pPr hangingPunct="1">
              <a:lnSpc>
                <a:spcPct val="102000"/>
              </a:lnSpc>
              <a:spcAft>
                <a:spcPts val="1300"/>
              </a:spcAft>
              <a:buClrTx/>
              <a:buFontTx/>
              <a:buNone/>
            </a:pPr>
            <a:r>
              <a:rPr lang="en-US" altLang="en-US" sz="1100" b="1">
                <a:solidFill>
                  <a:srgbClr val="FFFFFF"/>
                </a:solidFill>
              </a:rPr>
              <a:t>Rodin Coils</a:t>
            </a:r>
          </a:p>
          <a:p>
            <a:pPr hangingPunct="1">
              <a:lnSpc>
                <a:spcPct val="102000"/>
              </a:lnSpc>
              <a:spcAft>
                <a:spcPts val="1300"/>
              </a:spcAft>
              <a:buClrTx/>
              <a:buFontTx/>
              <a:buNone/>
            </a:pPr>
            <a:r>
              <a:rPr lang="en-US" altLang="en-US" sz="1100" b="1">
                <a:solidFill>
                  <a:srgbClr val="FFFFFF"/>
                </a:solidFill>
              </a:rPr>
              <a:t>Leal &amp; Barbosa Transformer</a:t>
            </a:r>
          </a:p>
        </p:txBody>
      </p:sp>
    </p:spTree>
    <p:extLst>
      <p:ext uri="{BB962C8B-B14F-4D97-AF65-F5344CB8AC3E}">
        <p14:creationId xmlns:p14="http://schemas.microsoft.com/office/powerpoint/2010/main" val="331316664"/>
      </p:ext>
    </p:extLst>
  </p:cSld>
  <p:clrMapOvr>
    <a:masterClrMapping/>
  </p:clrMapOvr>
  <p:transition spd="med"/>
  <p:timing>
    <p:tnLst>
      <p:par>
        <p:cTn id="1" dur="indefinite"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Text Box 1"/>
          <p:cNvSpPr txBox="1">
            <a:spLocks noChangeArrowheads="1"/>
          </p:cNvSpPr>
          <p:nvPr/>
        </p:nvSpPr>
        <p:spPr bwMode="auto">
          <a:xfrm>
            <a:off x="457200" y="92075"/>
            <a:ext cx="8594725" cy="9144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ct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Microsoft YaHei" charset="-122"/>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Microsoft YaHei" charset="-122"/>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Microsoft YaHei" charset="-122"/>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Microsoft YaHei" charset="-122"/>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Microsoft YaHei" charset="-122"/>
              </a:defRPr>
            </a:lvl5pPr>
            <a:lvl6pPr marL="2514600" indent="-228600" defTabSz="457200" fontAlgn="base" hangingPunct="0">
              <a:lnSpc>
                <a:spcPct val="93000"/>
              </a:lnSpc>
              <a:spcBef>
                <a:spcPct val="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Microsoft YaHei" charset="-122"/>
              </a:defRPr>
            </a:lvl6pPr>
            <a:lvl7pPr marL="2971800" indent="-228600" defTabSz="457200" fontAlgn="base" hangingPunct="0">
              <a:lnSpc>
                <a:spcPct val="93000"/>
              </a:lnSpc>
              <a:spcBef>
                <a:spcPct val="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Microsoft YaHei" charset="-122"/>
              </a:defRPr>
            </a:lvl7pPr>
            <a:lvl8pPr marL="3429000" indent="-228600" defTabSz="457200" fontAlgn="base" hangingPunct="0">
              <a:lnSpc>
                <a:spcPct val="93000"/>
              </a:lnSpc>
              <a:spcBef>
                <a:spcPct val="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Microsoft YaHei" charset="-122"/>
              </a:defRPr>
            </a:lvl8pPr>
            <a:lvl9pPr marL="3886200" indent="-228600" defTabSz="457200" fontAlgn="base" hangingPunct="0">
              <a:lnSpc>
                <a:spcPct val="93000"/>
              </a:lnSpc>
              <a:spcBef>
                <a:spcPct val="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Microsoft YaHei" charset="-122"/>
              </a:defRPr>
            </a:lvl9pPr>
          </a:lstStyle>
          <a:p>
            <a:pPr algn="ctr" hangingPunct="1">
              <a:lnSpc>
                <a:spcPct val="118000"/>
              </a:lnSpc>
              <a:buClrTx/>
              <a:buFontTx/>
              <a:buNone/>
            </a:pPr>
            <a:r>
              <a:rPr lang="en-US" altLang="en-US" sz="2800">
                <a:solidFill>
                  <a:srgbClr val="99CCFF"/>
                </a:solidFill>
                <a:effectLst>
                  <a:outerShdw blurRad="38100" dist="38100" dir="2700000" algn="tl">
                    <a:srgbClr val="C0C0C0"/>
                  </a:outerShdw>
                </a:effectLst>
                <a:latin typeface="Arial Black" pitchFamily="32" charset="0"/>
              </a:rPr>
              <a:t>3D CAD PACKAGE </a:t>
            </a:r>
            <a:r>
              <a:rPr lang="en-US" altLang="en-US" sz="2800">
                <a:solidFill>
                  <a:srgbClr val="FFFF00"/>
                </a:solidFill>
                <a:effectLst>
                  <a:outerShdw blurRad="38100" dist="38100" dir="2700000" algn="tl">
                    <a:srgbClr val="C0C0C0"/>
                  </a:outerShdw>
                </a:effectLst>
                <a:latin typeface="Arial Black" pitchFamily="32" charset="0"/>
              </a:rPr>
              <a:t>NOW AVAILABLE!</a:t>
            </a:r>
          </a:p>
          <a:p>
            <a:pPr algn="ctr" hangingPunct="1">
              <a:lnSpc>
                <a:spcPct val="118000"/>
              </a:lnSpc>
              <a:buClrTx/>
              <a:buSzTx/>
              <a:buFontTx/>
              <a:buNone/>
            </a:pPr>
            <a:r>
              <a:rPr lang="en-US" altLang="en-US" sz="2000">
                <a:solidFill>
                  <a:srgbClr val="99CCFF"/>
                </a:solidFill>
                <a:effectLst>
                  <a:outerShdw blurRad="38100" dist="38100" dir="2700000" algn="tl">
                    <a:srgbClr val="C0C0C0"/>
                  </a:outerShdw>
                </a:effectLst>
                <a:latin typeface="Arial Black" pitchFamily="32" charset="0"/>
              </a:rPr>
              <a:t>When you donate $100 to the campaign </a:t>
            </a:r>
          </a:p>
        </p:txBody>
      </p:sp>
      <p:sp>
        <p:nvSpPr>
          <p:cNvPr id="17410" name="Text Box 2"/>
          <p:cNvSpPr txBox="1">
            <a:spLocks noChangeArrowheads="1"/>
          </p:cNvSpPr>
          <p:nvPr/>
        </p:nvSpPr>
        <p:spPr bwMode="auto">
          <a:xfrm>
            <a:off x="2468563" y="914400"/>
            <a:ext cx="6583362" cy="42973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36360" rIns="0" bIns="0"/>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Microsoft YaHei" charset="-122"/>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Microsoft YaHei" charset="-122"/>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Microsoft YaHei" charset="-122"/>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Microsoft YaHei" charset="-122"/>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Microsoft YaHei" charset="-122"/>
              </a:defRPr>
            </a:lvl5pPr>
            <a:lvl6pPr marL="2514600" indent="-228600" defTabSz="457200" fontAlgn="base" hangingPunct="0">
              <a:lnSpc>
                <a:spcPct val="93000"/>
              </a:lnSpc>
              <a:spcBef>
                <a:spcPct val="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Microsoft YaHei" charset="-122"/>
              </a:defRPr>
            </a:lvl6pPr>
            <a:lvl7pPr marL="2971800" indent="-228600" defTabSz="457200" fontAlgn="base" hangingPunct="0">
              <a:lnSpc>
                <a:spcPct val="93000"/>
              </a:lnSpc>
              <a:spcBef>
                <a:spcPct val="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Microsoft YaHei" charset="-122"/>
              </a:defRPr>
            </a:lvl7pPr>
            <a:lvl8pPr marL="3429000" indent="-228600" defTabSz="457200" fontAlgn="base" hangingPunct="0">
              <a:lnSpc>
                <a:spcPct val="93000"/>
              </a:lnSpc>
              <a:spcBef>
                <a:spcPct val="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Microsoft YaHei" charset="-122"/>
              </a:defRPr>
            </a:lvl8pPr>
            <a:lvl9pPr marL="3886200" indent="-228600" defTabSz="457200" fontAlgn="base" hangingPunct="0">
              <a:lnSpc>
                <a:spcPct val="93000"/>
              </a:lnSpc>
              <a:spcBef>
                <a:spcPct val="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Microsoft YaHei" charset="-122"/>
              </a:defRPr>
            </a:lvl9pPr>
          </a:lstStyle>
          <a:p>
            <a:pPr hangingPunct="1">
              <a:lnSpc>
                <a:spcPct val="84000"/>
              </a:lnSpc>
              <a:spcAft>
                <a:spcPts val="1425"/>
              </a:spcAft>
              <a:buClrTx/>
              <a:buFontTx/>
              <a:buNone/>
            </a:pPr>
            <a:endParaRPr lang="en-US" altLang="en-US">
              <a:solidFill>
                <a:srgbClr val="FFFFFF"/>
              </a:solidFill>
            </a:endParaRPr>
          </a:p>
          <a:p>
            <a:pPr hangingPunct="1">
              <a:lnSpc>
                <a:spcPct val="84000"/>
              </a:lnSpc>
              <a:spcAft>
                <a:spcPts val="1425"/>
              </a:spcAft>
              <a:buClrTx/>
              <a:buFontTx/>
              <a:buNone/>
            </a:pPr>
            <a:endParaRPr lang="en-US" altLang="en-US">
              <a:solidFill>
                <a:srgbClr val="FFFFFF"/>
              </a:solidFill>
            </a:endParaRPr>
          </a:p>
        </p:txBody>
      </p:sp>
      <p:sp>
        <p:nvSpPr>
          <p:cNvPr id="17412" name="Text Box 4"/>
          <p:cNvSpPr txBox="1">
            <a:spLocks noChangeArrowheads="1"/>
          </p:cNvSpPr>
          <p:nvPr/>
        </p:nvSpPr>
        <p:spPr bwMode="auto">
          <a:xfrm>
            <a:off x="44450" y="3962400"/>
            <a:ext cx="8961438" cy="19208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marL="342900" indent="-341313">
              <a:tabLst>
                <a:tab pos="342900" algn="l"/>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defRPr>
                <a:solidFill>
                  <a:srgbClr val="000000"/>
                </a:solidFill>
                <a:latin typeface="Arial" charset="0"/>
                <a:ea typeface="Microsoft YaHei" charset="-122"/>
              </a:defRPr>
            </a:lvl1pPr>
            <a:lvl2pPr>
              <a:tabLst>
                <a:tab pos="342900" algn="l"/>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defRPr>
                <a:solidFill>
                  <a:srgbClr val="000000"/>
                </a:solidFill>
                <a:latin typeface="Arial" charset="0"/>
                <a:ea typeface="Microsoft YaHei" charset="-122"/>
              </a:defRPr>
            </a:lvl2pPr>
            <a:lvl3pPr>
              <a:tabLst>
                <a:tab pos="342900" algn="l"/>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defRPr>
                <a:solidFill>
                  <a:srgbClr val="000000"/>
                </a:solidFill>
                <a:latin typeface="Arial" charset="0"/>
                <a:ea typeface="Microsoft YaHei" charset="-122"/>
              </a:defRPr>
            </a:lvl3pPr>
            <a:lvl4pPr>
              <a:tabLst>
                <a:tab pos="342900" algn="l"/>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defRPr>
                <a:solidFill>
                  <a:srgbClr val="000000"/>
                </a:solidFill>
                <a:latin typeface="Arial" charset="0"/>
                <a:ea typeface="Microsoft YaHei" charset="-122"/>
              </a:defRPr>
            </a:lvl4pPr>
            <a:lvl5pPr>
              <a:tabLst>
                <a:tab pos="342900" algn="l"/>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defRPr>
                <a:solidFill>
                  <a:srgbClr val="000000"/>
                </a:solidFill>
                <a:latin typeface="Arial" charset="0"/>
                <a:ea typeface="Microsoft YaHei" charset="-122"/>
              </a:defRPr>
            </a:lvl5pPr>
            <a:lvl6pPr marL="2514600" indent="-228600" defTabSz="457200" fontAlgn="base" hangingPunct="0">
              <a:lnSpc>
                <a:spcPct val="93000"/>
              </a:lnSpc>
              <a:spcBef>
                <a:spcPct val="0"/>
              </a:spcBef>
              <a:spcAft>
                <a:spcPct val="0"/>
              </a:spcAft>
              <a:buClr>
                <a:srgbClr val="000000"/>
              </a:buClr>
              <a:buSzPct val="100000"/>
              <a:buFont typeface="Times New Roman" pitchFamily="18" charset="0"/>
              <a:tabLst>
                <a:tab pos="342900" algn="l"/>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defRPr>
                <a:solidFill>
                  <a:srgbClr val="000000"/>
                </a:solidFill>
                <a:latin typeface="Arial" charset="0"/>
                <a:ea typeface="Microsoft YaHei" charset="-122"/>
              </a:defRPr>
            </a:lvl6pPr>
            <a:lvl7pPr marL="2971800" indent="-228600" defTabSz="457200" fontAlgn="base" hangingPunct="0">
              <a:lnSpc>
                <a:spcPct val="93000"/>
              </a:lnSpc>
              <a:spcBef>
                <a:spcPct val="0"/>
              </a:spcBef>
              <a:spcAft>
                <a:spcPct val="0"/>
              </a:spcAft>
              <a:buClr>
                <a:srgbClr val="000000"/>
              </a:buClr>
              <a:buSzPct val="100000"/>
              <a:buFont typeface="Times New Roman" pitchFamily="18" charset="0"/>
              <a:tabLst>
                <a:tab pos="342900" algn="l"/>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defRPr>
                <a:solidFill>
                  <a:srgbClr val="000000"/>
                </a:solidFill>
                <a:latin typeface="Arial" charset="0"/>
                <a:ea typeface="Microsoft YaHei" charset="-122"/>
              </a:defRPr>
            </a:lvl7pPr>
            <a:lvl8pPr marL="3429000" indent="-228600" defTabSz="457200" fontAlgn="base" hangingPunct="0">
              <a:lnSpc>
                <a:spcPct val="93000"/>
              </a:lnSpc>
              <a:spcBef>
                <a:spcPct val="0"/>
              </a:spcBef>
              <a:spcAft>
                <a:spcPct val="0"/>
              </a:spcAft>
              <a:buClr>
                <a:srgbClr val="000000"/>
              </a:buClr>
              <a:buSzPct val="100000"/>
              <a:buFont typeface="Times New Roman" pitchFamily="18" charset="0"/>
              <a:tabLst>
                <a:tab pos="342900" algn="l"/>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defRPr>
                <a:solidFill>
                  <a:srgbClr val="000000"/>
                </a:solidFill>
                <a:latin typeface="Arial" charset="0"/>
                <a:ea typeface="Microsoft YaHei" charset="-122"/>
              </a:defRPr>
            </a:lvl8pPr>
            <a:lvl9pPr marL="3886200" indent="-228600" defTabSz="457200" fontAlgn="base" hangingPunct="0">
              <a:lnSpc>
                <a:spcPct val="93000"/>
              </a:lnSpc>
              <a:spcBef>
                <a:spcPct val="0"/>
              </a:spcBef>
              <a:spcAft>
                <a:spcPct val="0"/>
              </a:spcAft>
              <a:buClr>
                <a:srgbClr val="000000"/>
              </a:buClr>
              <a:buSzPct val="100000"/>
              <a:buFont typeface="Times New Roman" pitchFamily="18" charset="0"/>
              <a:tabLst>
                <a:tab pos="342900" algn="l"/>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defRPr>
                <a:solidFill>
                  <a:srgbClr val="000000"/>
                </a:solidFill>
                <a:latin typeface="Arial" charset="0"/>
                <a:ea typeface="Microsoft YaHei" charset="-122"/>
              </a:defRPr>
            </a:lvl9pPr>
          </a:lstStyle>
          <a:p>
            <a:pPr hangingPunct="1">
              <a:lnSpc>
                <a:spcPct val="102000"/>
              </a:lnSpc>
              <a:spcAft>
                <a:spcPts val="1425"/>
              </a:spcAft>
              <a:buClrTx/>
              <a:buFontTx/>
              <a:buNone/>
            </a:pPr>
            <a:r>
              <a:rPr lang="en-US" altLang="en-US" sz="1400" b="1" dirty="0">
                <a:solidFill>
                  <a:srgbClr val="FFFFFF"/>
                </a:solidFill>
              </a:rPr>
              <a:t>      CAD Files for the TeslaGenv1 Mini QEG</a:t>
            </a:r>
          </a:p>
          <a:p>
            <a:pPr hangingPunct="1">
              <a:lnSpc>
                <a:spcPct val="102000"/>
              </a:lnSpc>
              <a:spcAft>
                <a:spcPts val="1425"/>
              </a:spcAft>
              <a:buClrTx/>
              <a:buFontTx/>
              <a:buNone/>
            </a:pPr>
            <a:r>
              <a:rPr lang="en-US" altLang="en-US" sz="1400" b="1" dirty="0">
                <a:solidFill>
                  <a:srgbClr val="FFFFFF"/>
                </a:solidFill>
              </a:rPr>
              <a:t>       As a special perk to help raise funds for the TeslaGenv1 mini QEG project, we are selling the CAD files for the parts to build the prototype. This CAD kit is a high quality professional CAD file package that includes everything you need to send to a manufacturer of your choice which will allow them to make your parts for you.  As the project progresses over time, free updates to new CAD files will be made available to everyone who purchases these files from our </a:t>
            </a:r>
            <a:r>
              <a:rPr lang="en-US" altLang="en-US" sz="1400" b="1" dirty="0" err="1">
                <a:solidFill>
                  <a:srgbClr val="FFFFFF"/>
                </a:solidFill>
              </a:rPr>
              <a:t>Payloadz</a:t>
            </a:r>
            <a:r>
              <a:rPr lang="en-US" altLang="en-US" sz="1400" b="1" dirty="0">
                <a:solidFill>
                  <a:srgbClr val="FFFFFF"/>
                </a:solidFill>
              </a:rPr>
              <a:t> digital download product from the campaign:  http://www.hopegirlblog.com/campaigns/mini-qeg-campaign/</a:t>
            </a:r>
          </a:p>
        </p:txBody>
      </p:sp>
      <p:graphicFrame>
        <p:nvGraphicFramePr>
          <p:cNvPr id="17413" name="Object 5"/>
          <p:cNvGraphicFramePr>
            <a:graphicFrameLocks noChangeAspect="1"/>
          </p:cNvGraphicFramePr>
          <p:nvPr/>
        </p:nvGraphicFramePr>
        <p:xfrm>
          <a:off x="373063" y="1500188"/>
          <a:ext cx="2622550" cy="2157412"/>
        </p:xfrm>
        <a:graphic>
          <a:graphicData uri="http://schemas.openxmlformats.org/presentationml/2006/ole">
            <mc:AlternateContent xmlns:mc="http://schemas.openxmlformats.org/markup-compatibility/2006">
              <mc:Choice xmlns:v="urn:schemas-microsoft-com:vml" Requires="v">
                <p:oleObj spid="_x0000_s45059" r:id="rId4" imgW="2623680" imgH="2158200" progId="">
                  <p:embed/>
                </p:oleObj>
              </mc:Choice>
              <mc:Fallback>
                <p:oleObj r:id="rId4" imgW="2623680" imgH="2158200" progId="">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73063" y="1500188"/>
                        <a:ext cx="2622550" cy="2157412"/>
                      </a:xfrm>
                      <a:prstGeom prst="rect">
                        <a:avLst/>
                      </a:prstGeom>
                      <a:noFill/>
                      <a:effectLst/>
                      <a:extLst>
                        <a:ext uri="{909E8E84-426E-40DD-AFC4-6F175D3DCCD1}">
                          <a14:hiddenFill xmlns:a14="http://schemas.microsoft.com/office/drawing/2010/main">
                            <a:blipFill dpi="0" rotWithShape="0">
                              <a:blip/>
                              <a:srcRect/>
                              <a:stretch>
                                <a:fillRect/>
                              </a:stretch>
                            </a:blip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pic>
        <p:nvPicPr>
          <p:cNvPr id="17414" name="Picture 6"/>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786438" y="1500188"/>
            <a:ext cx="2992437" cy="2344737"/>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7415" name="Picture 7"/>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743200" y="1511300"/>
            <a:ext cx="3043238" cy="233362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7416" name="Picture 8"/>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409575" y="1511300"/>
            <a:ext cx="2333625" cy="233362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882882225"/>
      </p:ext>
    </p:extLst>
  </p:cSld>
  <p:clrMapOvr>
    <a:masterClrMapping/>
  </p:clrMapOvr>
  <p:transition spd="med"/>
  <p:timing>
    <p:tnLst>
      <p:par>
        <p:cTn id="1" dur="indefinite"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0"/>
            <a:ext cx="9906000" cy="1981200"/>
          </a:xfrm>
        </p:spPr>
        <p:txBody>
          <a:bodyPr>
            <a:normAutofit/>
          </a:bodyPr>
          <a:lstStyle/>
          <a:p>
            <a:r>
              <a:rPr lang="en-US" sz="2700" dirty="0" smtClean="0">
                <a:latin typeface="Arial" panose="020B0604020202020204" pitchFamily="34" charset="0"/>
                <a:cs typeface="Arial" panose="020B0604020202020204" pitchFamily="34" charset="0"/>
              </a:rPr>
              <a:t>FREE ENERGY WEAR QEG / TESLA GENV1 AND MORE</a:t>
            </a:r>
            <a:r>
              <a:rPr lang="en-US" sz="3100" dirty="0" smtClean="0">
                <a:latin typeface="Arial" panose="020B0604020202020204" pitchFamily="34" charset="0"/>
                <a:cs typeface="Arial" panose="020B0604020202020204" pitchFamily="34" charset="0"/>
              </a:rPr>
              <a:t>!</a:t>
            </a:r>
            <a:r>
              <a:rPr lang="en-US" dirty="0" smtClean="0"/>
              <a:t/>
            </a:r>
            <a:br>
              <a:rPr lang="en-US" dirty="0" smtClean="0"/>
            </a:br>
            <a:r>
              <a:rPr lang="en-US" dirty="0" smtClean="0"/>
              <a:t/>
            </a:r>
            <a:br>
              <a:rPr lang="en-US" dirty="0" smtClean="0"/>
            </a:br>
            <a:endParaRPr lang="en-US" sz="3600" dirty="0"/>
          </a:p>
        </p:txBody>
      </p:sp>
      <p:sp>
        <p:nvSpPr>
          <p:cNvPr id="3" name="TextBox 2"/>
          <p:cNvSpPr txBox="1"/>
          <p:nvPr/>
        </p:nvSpPr>
        <p:spPr>
          <a:xfrm>
            <a:off x="190500" y="5410200"/>
            <a:ext cx="8915400" cy="646331"/>
          </a:xfrm>
          <a:prstGeom prst="rect">
            <a:avLst/>
          </a:prstGeom>
          <a:noFill/>
        </p:spPr>
        <p:txBody>
          <a:bodyPr wrap="square" rtlCol="0">
            <a:spAutoFit/>
          </a:bodyPr>
          <a:lstStyle/>
          <a:p>
            <a:r>
              <a:rPr lang="en-US" dirty="0" smtClean="0"/>
              <a:t>PROCEEDS GO TO HELP FUND OUR LIVE BROADCASTING PARTNERS CCN AND A GIVEBACK AMOUNT GOES TO SUPPORT HUMANITARIAN CAUSES.</a:t>
            </a:r>
            <a:endParaRPr lang="en-US" dirty="0"/>
          </a:p>
        </p:txBody>
      </p:sp>
      <p:pic>
        <p:nvPicPr>
          <p:cNvPr id="7170"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562599" y="666626"/>
            <a:ext cx="3297461" cy="192695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171"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12061" y="609600"/>
            <a:ext cx="3210426" cy="190619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 name="Picture 6"/>
          <p:cNvPicPr/>
          <p:nvPr/>
        </p:nvPicPr>
        <p:blipFill>
          <a:blip r:embed="rId5"/>
          <a:stretch>
            <a:fillRect/>
          </a:stretch>
        </p:blipFill>
        <p:spPr>
          <a:xfrm>
            <a:off x="3554309" y="609600"/>
            <a:ext cx="1402535" cy="1229360"/>
          </a:xfrm>
          <a:prstGeom prst="rect">
            <a:avLst/>
          </a:prstGeom>
        </p:spPr>
      </p:pic>
      <p:pic>
        <p:nvPicPr>
          <p:cNvPr id="9" name="Picture 8"/>
          <p:cNvPicPr/>
          <p:nvPr/>
        </p:nvPicPr>
        <p:blipFill>
          <a:blip r:embed="rId6"/>
          <a:stretch>
            <a:fillRect/>
          </a:stretch>
        </p:blipFill>
        <p:spPr>
          <a:xfrm>
            <a:off x="1583848" y="2613293"/>
            <a:ext cx="1462723" cy="1443990"/>
          </a:xfrm>
          <a:prstGeom prst="rect">
            <a:avLst/>
          </a:prstGeom>
        </p:spPr>
      </p:pic>
      <p:pic>
        <p:nvPicPr>
          <p:cNvPr id="10" name="Picture 9"/>
          <p:cNvPicPr/>
          <p:nvPr/>
        </p:nvPicPr>
        <p:blipFill>
          <a:blip r:embed="rId7"/>
          <a:stretch>
            <a:fillRect/>
          </a:stretch>
        </p:blipFill>
        <p:spPr>
          <a:xfrm>
            <a:off x="4554036" y="3335288"/>
            <a:ext cx="1427664" cy="1463774"/>
          </a:xfrm>
          <a:prstGeom prst="rect">
            <a:avLst/>
          </a:prstGeom>
        </p:spPr>
      </p:pic>
      <p:pic>
        <p:nvPicPr>
          <p:cNvPr id="11" name="Picture 10"/>
          <p:cNvPicPr/>
          <p:nvPr/>
        </p:nvPicPr>
        <p:blipFill>
          <a:blip r:embed="rId8"/>
          <a:stretch>
            <a:fillRect/>
          </a:stretch>
        </p:blipFill>
        <p:spPr>
          <a:xfrm>
            <a:off x="2315210" y="4057650"/>
            <a:ext cx="2180590" cy="1371600"/>
          </a:xfrm>
          <a:prstGeom prst="rect">
            <a:avLst/>
          </a:prstGeom>
        </p:spPr>
      </p:pic>
      <p:pic>
        <p:nvPicPr>
          <p:cNvPr id="12" name="Picture 11"/>
          <p:cNvPicPr/>
          <p:nvPr/>
        </p:nvPicPr>
        <p:blipFill>
          <a:blip r:embed="rId9"/>
          <a:stretch>
            <a:fillRect/>
          </a:stretch>
        </p:blipFill>
        <p:spPr>
          <a:xfrm>
            <a:off x="7620000" y="3124200"/>
            <a:ext cx="1341755" cy="2143760"/>
          </a:xfrm>
          <a:prstGeom prst="rect">
            <a:avLst/>
          </a:prstGeom>
        </p:spPr>
      </p:pic>
      <p:pic>
        <p:nvPicPr>
          <p:cNvPr id="13" name="Picture 12"/>
          <p:cNvPicPr/>
          <p:nvPr/>
        </p:nvPicPr>
        <p:blipFill>
          <a:blip r:embed="rId10"/>
          <a:stretch>
            <a:fillRect/>
          </a:stretch>
        </p:blipFill>
        <p:spPr>
          <a:xfrm>
            <a:off x="6019800" y="2802523"/>
            <a:ext cx="1524000" cy="1875790"/>
          </a:xfrm>
          <a:prstGeom prst="rect">
            <a:avLst/>
          </a:prstGeom>
        </p:spPr>
      </p:pic>
      <p:pic>
        <p:nvPicPr>
          <p:cNvPr id="7174" name="Picture 6"/>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3901123" y="1989537"/>
            <a:ext cx="1518275" cy="12080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175" name="Picture 7"/>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90500" y="2849513"/>
            <a:ext cx="1073150" cy="228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2600868" y="6326087"/>
            <a:ext cx="5334000" cy="307777"/>
          </a:xfrm>
          <a:prstGeom prst="rect">
            <a:avLst/>
          </a:prstGeom>
          <a:noFill/>
        </p:spPr>
        <p:txBody>
          <a:bodyPr wrap="square" rtlCol="0">
            <a:spAutoFit/>
          </a:bodyPr>
          <a:lstStyle/>
          <a:p>
            <a:r>
              <a:rPr lang="en-US" sz="1400" b="1" dirty="0">
                <a:solidFill>
                  <a:schemeClr val="bg1">
                    <a:lumMod val="10000"/>
                  </a:schemeClr>
                </a:solidFill>
              </a:rPr>
              <a:t>http://</a:t>
            </a:r>
            <a:r>
              <a:rPr lang="en-US" sz="1400" b="1" dirty="0" smtClean="0">
                <a:solidFill>
                  <a:schemeClr val="bg1">
                    <a:lumMod val="10000"/>
                  </a:schemeClr>
                </a:solidFill>
              </a:rPr>
              <a:t>shop.spreadshirt.com/ConsciousConsumerNetwork</a:t>
            </a:r>
            <a:r>
              <a:rPr lang="en-US" sz="1400" b="1" dirty="0">
                <a:solidFill>
                  <a:schemeClr val="bg1">
                    <a:lumMod val="10000"/>
                  </a:schemeClr>
                </a:solidFill>
              </a:rPr>
              <a:t>/</a:t>
            </a:r>
          </a:p>
        </p:txBody>
      </p:sp>
    </p:spTree>
    <p:extLst>
      <p:ext uri="{BB962C8B-B14F-4D97-AF65-F5344CB8AC3E}">
        <p14:creationId xmlns:p14="http://schemas.microsoft.com/office/powerpoint/2010/main" val="355249851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2133600"/>
            <a:ext cx="8229600" cy="1143000"/>
          </a:xfrm>
        </p:spPr>
        <p:txBody>
          <a:bodyPr>
            <a:noAutofit/>
          </a:bodyPr>
          <a:lstStyle/>
          <a:p>
            <a:r>
              <a:rPr lang="en-US" sz="5400" dirty="0" smtClean="0"/>
              <a:t>QUESTIONS </a:t>
            </a:r>
            <a:br>
              <a:rPr lang="en-US" sz="5400" dirty="0" smtClean="0"/>
            </a:br>
            <a:r>
              <a:rPr lang="en-US" sz="5400" dirty="0" smtClean="0"/>
              <a:t>FROM THE </a:t>
            </a:r>
            <a:br>
              <a:rPr lang="en-US" sz="5400" dirty="0" smtClean="0"/>
            </a:br>
            <a:r>
              <a:rPr lang="en-US" sz="5400" dirty="0" smtClean="0"/>
              <a:t>CHATROOM</a:t>
            </a:r>
            <a:endParaRPr lang="en-US" sz="5400" dirty="0"/>
          </a:p>
        </p:txBody>
      </p:sp>
    </p:spTree>
    <p:extLst>
      <p:ext uri="{BB962C8B-B14F-4D97-AF65-F5344CB8AC3E}">
        <p14:creationId xmlns:p14="http://schemas.microsoft.com/office/powerpoint/2010/main" val="21075537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5" name="Rectangle 1"/>
          <p:cNvSpPr>
            <a:spLocks noGrp="1" noChangeArrowheads="1"/>
          </p:cNvSpPr>
          <p:nvPr>
            <p:ph type="title" idx="4294967295"/>
          </p:nvPr>
        </p:nvSpPr>
        <p:spPr>
          <a:xfrm>
            <a:off x="658813" y="92075"/>
            <a:ext cx="7772400" cy="549275"/>
          </a:xfrm>
          <a:ln/>
        </p:spPr>
        <p:txBody>
          <a:bodyPr>
            <a:normAutofit fontScale="90000"/>
          </a:bodyPr>
          <a:lstStyle/>
          <a:p>
            <a:pPr algn="ctr">
              <a:lnSpc>
                <a:spcPct val="100000"/>
              </a:lnSpc>
              <a:tabLst>
                <a:tab pos="723900" algn="l"/>
                <a:tab pos="1447800" algn="l"/>
                <a:tab pos="2171700" algn="l"/>
                <a:tab pos="2895600" algn="l"/>
                <a:tab pos="3619500" algn="l"/>
                <a:tab pos="4343400" algn="l"/>
                <a:tab pos="5067300" algn="l"/>
                <a:tab pos="5791200" algn="l"/>
                <a:tab pos="6515100" algn="l"/>
                <a:tab pos="7239000" algn="l"/>
              </a:tabLst>
            </a:pPr>
            <a:r>
              <a:rPr lang="en-US" altLang="en-US" sz="2800">
                <a:solidFill>
                  <a:srgbClr val="99CCFF"/>
                </a:solidFill>
                <a:effectLst>
                  <a:outerShdw blurRad="38100" dist="38100" dir="2700000" algn="tl">
                    <a:srgbClr val="C0C0C0"/>
                  </a:outerShdw>
                </a:effectLst>
                <a:latin typeface="Arial Black" pitchFamily="32" charset="0"/>
              </a:rPr>
              <a:t>Coefficient of Performance</a:t>
            </a:r>
            <a:br>
              <a:rPr lang="en-US" altLang="en-US" sz="2800">
                <a:solidFill>
                  <a:srgbClr val="99CCFF"/>
                </a:solidFill>
                <a:effectLst>
                  <a:outerShdw blurRad="38100" dist="38100" dir="2700000" algn="tl">
                    <a:srgbClr val="C0C0C0"/>
                  </a:outerShdw>
                </a:effectLst>
                <a:latin typeface="Arial Black" pitchFamily="32" charset="0"/>
              </a:rPr>
            </a:br>
            <a:r>
              <a:rPr lang="en-US" altLang="en-US" sz="2800">
                <a:solidFill>
                  <a:srgbClr val="99CCFF"/>
                </a:solidFill>
                <a:effectLst>
                  <a:outerShdw blurRad="38100" dist="38100" dir="2700000" algn="tl">
                    <a:srgbClr val="C0C0C0"/>
                  </a:outerShdw>
                </a:effectLst>
                <a:latin typeface="Arial Black" pitchFamily="32" charset="0"/>
              </a:rPr>
              <a:t>(COP) - 2 </a:t>
            </a:r>
          </a:p>
        </p:txBody>
      </p:sp>
      <p:sp>
        <p:nvSpPr>
          <p:cNvPr id="6146" name="Rectangle 2"/>
          <p:cNvSpPr>
            <a:spLocks noGrp="1" noChangeArrowheads="1"/>
          </p:cNvSpPr>
          <p:nvPr>
            <p:ph type="subTitle" idx="4294967295"/>
          </p:nvPr>
        </p:nvSpPr>
        <p:spPr>
          <a:xfrm>
            <a:off x="274638" y="1279525"/>
            <a:ext cx="8578850" cy="5621338"/>
          </a:xfrm>
          <a:ln/>
        </p:spPr>
        <p:txBody>
          <a:bodyPr lIns="90000" tIns="45000" rIns="90000" bIns="45000"/>
          <a:lstStyle/>
          <a:p>
            <a:pPr marL="0" indent="0" algn="ctr">
              <a:lnSpc>
                <a:spcPct val="80000"/>
              </a:lnSpc>
              <a:spcBef>
                <a:spcPts val="650"/>
              </a:spcBef>
              <a:spcAft>
                <a:spcPct val="0"/>
              </a:spcAft>
              <a:tabLst>
                <a:tab pos="723900" algn="l"/>
                <a:tab pos="1447800" algn="l"/>
                <a:tab pos="2171700" algn="l"/>
                <a:tab pos="2895600" algn="l"/>
                <a:tab pos="3619500" algn="l"/>
                <a:tab pos="4343400" algn="l"/>
                <a:tab pos="5067300" algn="l"/>
                <a:tab pos="5791200" algn="l"/>
                <a:tab pos="6515100" algn="l"/>
                <a:tab pos="7239000" algn="l"/>
                <a:tab pos="7962900" algn="l"/>
              </a:tabLst>
            </a:pPr>
            <a:r>
              <a:rPr lang="en-US" altLang="en-US" sz="2000">
                <a:latin typeface="Arial" charset="0"/>
                <a:cs typeface="Arial" charset="0"/>
              </a:rPr>
              <a:t>It is normal to express this coefficient as the ratio of energy output to energy input, rather than use temperatures, as shown below.</a:t>
            </a:r>
          </a:p>
          <a:p>
            <a:pPr marL="0" indent="0" algn="ctr">
              <a:lnSpc>
                <a:spcPct val="80000"/>
              </a:lnSpc>
              <a:spcBef>
                <a:spcPts val="650"/>
              </a:spcBef>
              <a:spcAft>
                <a:spcPct val="0"/>
              </a:spcAft>
              <a:tabLst>
                <a:tab pos="723900" algn="l"/>
                <a:tab pos="1447800" algn="l"/>
                <a:tab pos="2171700" algn="l"/>
                <a:tab pos="2895600" algn="l"/>
                <a:tab pos="3619500" algn="l"/>
                <a:tab pos="4343400" algn="l"/>
                <a:tab pos="5067300" algn="l"/>
                <a:tab pos="5791200" algn="l"/>
                <a:tab pos="6515100" algn="l"/>
                <a:tab pos="7239000" algn="l"/>
                <a:tab pos="7962900" algn="l"/>
              </a:tabLst>
            </a:pPr>
            <a:endParaRPr lang="en-US" altLang="en-US" sz="2000" b="1">
              <a:solidFill>
                <a:srgbClr val="00FFFF"/>
              </a:solidFill>
              <a:latin typeface="Arial" charset="0"/>
              <a:cs typeface="Arial" charset="0"/>
            </a:endParaRPr>
          </a:p>
          <a:p>
            <a:pPr marL="0" indent="0" algn="ctr">
              <a:lnSpc>
                <a:spcPct val="80000"/>
              </a:lnSpc>
              <a:spcBef>
                <a:spcPts val="650"/>
              </a:spcBef>
              <a:spcAft>
                <a:spcPct val="0"/>
              </a:spcAft>
              <a:tabLst>
                <a:tab pos="723900" algn="l"/>
                <a:tab pos="1447800" algn="l"/>
                <a:tab pos="2171700" algn="l"/>
                <a:tab pos="2895600" algn="l"/>
                <a:tab pos="3619500" algn="l"/>
                <a:tab pos="4343400" algn="l"/>
                <a:tab pos="5067300" algn="l"/>
                <a:tab pos="5791200" algn="l"/>
                <a:tab pos="6515100" algn="l"/>
                <a:tab pos="7239000" algn="l"/>
                <a:tab pos="7962900" algn="l"/>
              </a:tabLst>
            </a:pPr>
            <a:r>
              <a:rPr lang="en-US" altLang="en-US" sz="2000" b="1">
                <a:solidFill>
                  <a:srgbClr val="FF3333"/>
                </a:solidFill>
                <a:latin typeface="Arial" charset="0"/>
                <a:cs typeface="Arial" charset="0"/>
              </a:rPr>
              <a:t>COP  =  Q   /  W</a:t>
            </a:r>
          </a:p>
          <a:p>
            <a:pPr marL="0" indent="0">
              <a:lnSpc>
                <a:spcPct val="80000"/>
              </a:lnSpc>
              <a:spcBef>
                <a:spcPts val="650"/>
              </a:spcBef>
              <a:spcAft>
                <a:spcPct val="0"/>
              </a:spcAft>
              <a:tabLst>
                <a:tab pos="723900" algn="l"/>
                <a:tab pos="1447800" algn="l"/>
                <a:tab pos="2171700" algn="l"/>
                <a:tab pos="2895600" algn="l"/>
                <a:tab pos="3619500" algn="l"/>
                <a:tab pos="4343400" algn="l"/>
                <a:tab pos="5067300" algn="l"/>
                <a:tab pos="5791200" algn="l"/>
                <a:tab pos="6515100" algn="l"/>
                <a:tab pos="7239000" algn="l"/>
                <a:tab pos="7962900" algn="l"/>
              </a:tabLst>
            </a:pPr>
            <a:endParaRPr lang="en-US" altLang="en-US" sz="2000" b="1">
              <a:solidFill>
                <a:srgbClr val="00FFFF"/>
              </a:solidFill>
              <a:latin typeface="Arial" charset="0"/>
              <a:cs typeface="Arial" charset="0"/>
            </a:endParaRPr>
          </a:p>
          <a:p>
            <a:pPr marL="0" indent="0">
              <a:lnSpc>
                <a:spcPct val="80000"/>
              </a:lnSpc>
              <a:spcBef>
                <a:spcPts val="650"/>
              </a:spcBef>
              <a:spcAft>
                <a:spcPct val="0"/>
              </a:spcAft>
              <a:tabLst>
                <a:tab pos="723900" algn="l"/>
                <a:tab pos="1447800" algn="l"/>
                <a:tab pos="2171700" algn="l"/>
                <a:tab pos="2895600" algn="l"/>
                <a:tab pos="3619500" algn="l"/>
                <a:tab pos="4343400" algn="l"/>
                <a:tab pos="5067300" algn="l"/>
                <a:tab pos="5791200" algn="l"/>
                <a:tab pos="6515100" algn="l"/>
                <a:tab pos="7239000" algn="l"/>
                <a:tab pos="7962900" algn="l"/>
              </a:tabLst>
            </a:pPr>
            <a:r>
              <a:rPr lang="en-US" altLang="en-US" sz="2000">
                <a:latin typeface="Arial" charset="0"/>
                <a:cs typeface="Arial" charset="0"/>
              </a:rPr>
              <a:t>Where;</a:t>
            </a:r>
          </a:p>
          <a:p>
            <a:pPr marL="0" indent="0">
              <a:lnSpc>
                <a:spcPct val="80000"/>
              </a:lnSpc>
              <a:spcBef>
                <a:spcPts val="650"/>
              </a:spcBef>
              <a:spcAft>
                <a:spcPct val="0"/>
              </a:spcAft>
              <a:tabLst>
                <a:tab pos="723900" algn="l"/>
                <a:tab pos="1447800" algn="l"/>
                <a:tab pos="2171700" algn="l"/>
                <a:tab pos="2895600" algn="l"/>
                <a:tab pos="3619500" algn="l"/>
                <a:tab pos="4343400" algn="l"/>
                <a:tab pos="5067300" algn="l"/>
                <a:tab pos="5791200" algn="l"/>
                <a:tab pos="6515100" algn="l"/>
                <a:tab pos="7239000" algn="l"/>
                <a:tab pos="7962900" algn="l"/>
              </a:tabLst>
            </a:pPr>
            <a:r>
              <a:rPr lang="en-US" altLang="en-US" sz="2000">
                <a:latin typeface="Arial" charset="0"/>
                <a:cs typeface="Arial" charset="0"/>
              </a:rPr>
              <a:t>COP         =          coefficient of performance</a:t>
            </a:r>
          </a:p>
          <a:p>
            <a:pPr marL="0" indent="0">
              <a:lnSpc>
                <a:spcPct val="80000"/>
              </a:lnSpc>
              <a:spcBef>
                <a:spcPts val="650"/>
              </a:spcBef>
              <a:spcAft>
                <a:spcPct val="0"/>
              </a:spcAft>
              <a:tabLst>
                <a:tab pos="723900" algn="l"/>
                <a:tab pos="1447800" algn="l"/>
                <a:tab pos="2171700" algn="l"/>
                <a:tab pos="2895600" algn="l"/>
                <a:tab pos="3619500" algn="l"/>
                <a:tab pos="4343400" algn="l"/>
                <a:tab pos="5067300" algn="l"/>
                <a:tab pos="5791200" algn="l"/>
                <a:tab pos="6515100" algn="l"/>
                <a:tab pos="7239000" algn="l"/>
                <a:tab pos="7962900" algn="l"/>
              </a:tabLst>
            </a:pPr>
            <a:r>
              <a:rPr lang="en-US" altLang="en-US" sz="2000">
                <a:latin typeface="Arial" charset="0"/>
                <a:cs typeface="Arial" charset="0"/>
              </a:rPr>
              <a:t>Q              =          high grade energy output (kWh or kJ).</a:t>
            </a:r>
          </a:p>
          <a:p>
            <a:pPr marL="0" indent="0">
              <a:lnSpc>
                <a:spcPct val="80000"/>
              </a:lnSpc>
              <a:spcBef>
                <a:spcPts val="650"/>
              </a:spcBef>
              <a:spcAft>
                <a:spcPct val="0"/>
              </a:spcAft>
              <a:tabLst>
                <a:tab pos="723900" algn="l"/>
                <a:tab pos="1447800" algn="l"/>
                <a:tab pos="2171700" algn="l"/>
                <a:tab pos="2895600" algn="l"/>
                <a:tab pos="3619500" algn="l"/>
                <a:tab pos="4343400" algn="l"/>
                <a:tab pos="5067300" algn="l"/>
                <a:tab pos="5791200" algn="l"/>
                <a:tab pos="6515100" algn="l"/>
                <a:tab pos="7239000" algn="l"/>
                <a:tab pos="7962900" algn="l"/>
              </a:tabLst>
            </a:pPr>
            <a:r>
              <a:rPr lang="en-US" altLang="en-US" sz="2000">
                <a:latin typeface="Arial" charset="0"/>
                <a:cs typeface="Arial" charset="0"/>
              </a:rPr>
              <a:t>W             =          electrical or mechanical energy input (kWh or kJ).</a:t>
            </a:r>
          </a:p>
          <a:p>
            <a:pPr marL="0" indent="0">
              <a:lnSpc>
                <a:spcPct val="80000"/>
              </a:lnSpc>
              <a:spcBef>
                <a:spcPts val="650"/>
              </a:spcBef>
              <a:spcAft>
                <a:spcPct val="0"/>
              </a:spcAft>
              <a:tabLst>
                <a:tab pos="723900" algn="l"/>
                <a:tab pos="1447800" algn="l"/>
                <a:tab pos="2171700" algn="l"/>
                <a:tab pos="2895600" algn="l"/>
                <a:tab pos="3619500" algn="l"/>
                <a:tab pos="4343400" algn="l"/>
                <a:tab pos="5067300" algn="l"/>
                <a:tab pos="5791200" algn="l"/>
                <a:tab pos="6515100" algn="l"/>
                <a:tab pos="7239000" algn="l"/>
                <a:tab pos="7962900" algn="l"/>
              </a:tabLst>
            </a:pPr>
            <a:r>
              <a:rPr lang="en-US" altLang="en-US" sz="2000">
                <a:latin typeface="Arial" charset="0"/>
                <a:cs typeface="Arial" charset="0"/>
              </a:rPr>
              <a:t> </a:t>
            </a:r>
          </a:p>
          <a:p>
            <a:pPr marL="0" indent="0">
              <a:lnSpc>
                <a:spcPct val="80000"/>
              </a:lnSpc>
              <a:spcBef>
                <a:spcPts val="650"/>
              </a:spcBef>
              <a:spcAft>
                <a:spcPct val="0"/>
              </a:spcAft>
              <a:tabLst>
                <a:tab pos="723900" algn="l"/>
                <a:tab pos="1447800" algn="l"/>
                <a:tab pos="2171700" algn="l"/>
                <a:tab pos="2895600" algn="l"/>
                <a:tab pos="3619500" algn="l"/>
                <a:tab pos="4343400" algn="l"/>
                <a:tab pos="5067300" algn="l"/>
                <a:tab pos="5791200" algn="l"/>
                <a:tab pos="6515100" algn="l"/>
                <a:tab pos="7239000" algn="l"/>
                <a:tab pos="7962900" algn="l"/>
              </a:tabLst>
            </a:pPr>
            <a:r>
              <a:rPr lang="en-US" altLang="en-US" sz="2000">
                <a:latin typeface="Arial" charset="0"/>
                <a:cs typeface="Arial" charset="0"/>
              </a:rPr>
              <a:t>Typically, a heat pump operating from a source temperature of 5°C and designed for heating only would have a COP of about </a:t>
            </a:r>
            <a:r>
              <a:rPr lang="en-US" altLang="en-US" sz="2000" b="1">
                <a:latin typeface="Arial" charset="0"/>
                <a:cs typeface="Arial" charset="0"/>
              </a:rPr>
              <a:t>3.0</a:t>
            </a:r>
            <a:r>
              <a:rPr lang="en-US" altLang="en-US" sz="2000">
                <a:latin typeface="Arial" charset="0"/>
                <a:cs typeface="Arial" charset="0"/>
              </a:rPr>
              <a:t>, whereas a reversible machine for the same conditions would have a COP of about </a:t>
            </a:r>
            <a:r>
              <a:rPr lang="en-US" altLang="en-US" sz="2000" b="1">
                <a:latin typeface="Arial" charset="0"/>
                <a:cs typeface="Arial" charset="0"/>
              </a:rPr>
              <a:t>2.6</a:t>
            </a:r>
          </a:p>
        </p:txBody>
      </p:sp>
    </p:spTree>
    <p:extLst>
      <p:ext uri="{BB962C8B-B14F-4D97-AF65-F5344CB8AC3E}">
        <p14:creationId xmlns:p14="http://schemas.microsoft.com/office/powerpoint/2010/main" val="2818583662"/>
      </p:ext>
    </p:extLst>
  </p:cSld>
  <p:clrMapOvr>
    <a:masterClrMapping/>
  </p:clrMapOvr>
  <p:transition spd="med"/>
  <p:timing>
    <p:tnLst>
      <p:par>
        <p:cTn id="1" dur="indefinite"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69"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03588" y="1062038"/>
            <a:ext cx="2435225" cy="3360737"/>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717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77825" y="1062038"/>
            <a:ext cx="2378075" cy="3389312"/>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7171" name="Rectangle 3"/>
          <p:cNvSpPr>
            <a:spLocks noGrp="1" noChangeArrowheads="1"/>
          </p:cNvSpPr>
          <p:nvPr>
            <p:ph type="title"/>
          </p:nvPr>
        </p:nvSpPr>
        <p:spPr>
          <a:xfrm>
            <a:off x="457200" y="-212725"/>
            <a:ext cx="8229600" cy="1143000"/>
          </a:xfrm>
          <a:ln/>
        </p:spPr>
        <p:txBody>
          <a:bodyPr lIns="0" tIns="0" rIns="0" bIns="0" anchor="ctr"/>
          <a:lstStyle/>
          <a:p>
            <a:pPr algn="ctr">
              <a:lnSpc>
                <a:spcPct val="118000"/>
              </a:lnSpc>
              <a:tabLst>
                <a:tab pos="723900" algn="l"/>
                <a:tab pos="1447800" algn="l"/>
                <a:tab pos="2171700" algn="l"/>
                <a:tab pos="2895600" algn="l"/>
                <a:tab pos="3619500" algn="l"/>
                <a:tab pos="4343400" algn="l"/>
                <a:tab pos="5067300" algn="l"/>
                <a:tab pos="5791200" algn="l"/>
                <a:tab pos="6515100" algn="l"/>
                <a:tab pos="7239000" algn="l"/>
                <a:tab pos="7962900" algn="l"/>
              </a:tabLst>
            </a:pPr>
            <a:r>
              <a:rPr lang="en-US" altLang="en-US" sz="2800">
                <a:solidFill>
                  <a:srgbClr val="99CCFF"/>
                </a:solidFill>
                <a:effectLst>
                  <a:outerShdw blurRad="38100" dist="38100" dir="2700000" algn="tl">
                    <a:srgbClr val="C0C0C0"/>
                  </a:outerShdw>
                </a:effectLst>
                <a:latin typeface="Arial Black" pitchFamily="32" charset="0"/>
              </a:rPr>
              <a:t>FREE ENERGY INVENTORS</a:t>
            </a:r>
          </a:p>
        </p:txBody>
      </p:sp>
      <p:pic>
        <p:nvPicPr>
          <p:cNvPr id="7172"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229350" y="1062038"/>
            <a:ext cx="2560638" cy="3370262"/>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7173" name="Text Box 5"/>
          <p:cNvSpPr txBox="1">
            <a:spLocks noChangeArrowheads="1"/>
          </p:cNvSpPr>
          <p:nvPr/>
        </p:nvSpPr>
        <p:spPr bwMode="auto">
          <a:xfrm>
            <a:off x="365125" y="4541838"/>
            <a:ext cx="2376488" cy="11271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ctr"/>
          <a:lstStyle>
            <a:lvl1pPr>
              <a:tabLst>
                <a:tab pos="723900" algn="l"/>
                <a:tab pos="1447800" algn="l"/>
                <a:tab pos="2171700" algn="l"/>
              </a:tabLst>
              <a:defRPr>
                <a:solidFill>
                  <a:srgbClr val="000000"/>
                </a:solidFill>
                <a:latin typeface="Arial" charset="0"/>
                <a:ea typeface="Microsoft YaHei" charset="-122"/>
              </a:defRPr>
            </a:lvl1pPr>
            <a:lvl2pPr>
              <a:tabLst>
                <a:tab pos="723900" algn="l"/>
                <a:tab pos="1447800" algn="l"/>
                <a:tab pos="2171700" algn="l"/>
              </a:tabLst>
              <a:defRPr>
                <a:solidFill>
                  <a:srgbClr val="000000"/>
                </a:solidFill>
                <a:latin typeface="Arial" charset="0"/>
                <a:ea typeface="Microsoft YaHei" charset="-122"/>
              </a:defRPr>
            </a:lvl2pPr>
            <a:lvl3pPr>
              <a:tabLst>
                <a:tab pos="723900" algn="l"/>
                <a:tab pos="1447800" algn="l"/>
                <a:tab pos="2171700" algn="l"/>
              </a:tabLst>
              <a:defRPr>
                <a:solidFill>
                  <a:srgbClr val="000000"/>
                </a:solidFill>
                <a:latin typeface="Arial" charset="0"/>
                <a:ea typeface="Microsoft YaHei" charset="-122"/>
              </a:defRPr>
            </a:lvl3pPr>
            <a:lvl4pPr>
              <a:tabLst>
                <a:tab pos="723900" algn="l"/>
                <a:tab pos="1447800" algn="l"/>
                <a:tab pos="2171700" algn="l"/>
              </a:tabLst>
              <a:defRPr>
                <a:solidFill>
                  <a:srgbClr val="000000"/>
                </a:solidFill>
                <a:latin typeface="Arial" charset="0"/>
                <a:ea typeface="Microsoft YaHei" charset="-122"/>
              </a:defRPr>
            </a:lvl4pPr>
            <a:lvl5pPr>
              <a:tabLst>
                <a:tab pos="723900" algn="l"/>
                <a:tab pos="1447800" algn="l"/>
                <a:tab pos="2171700" algn="l"/>
              </a:tabLst>
              <a:defRPr>
                <a:solidFill>
                  <a:srgbClr val="000000"/>
                </a:solidFill>
                <a:latin typeface="Arial" charset="0"/>
                <a:ea typeface="Microsoft YaHei" charset="-122"/>
              </a:defRPr>
            </a:lvl5pPr>
            <a:lvl6pPr marL="2514600" indent="-228600" defTabSz="457200" fontAlgn="base" hangingPunct="0">
              <a:lnSpc>
                <a:spcPct val="93000"/>
              </a:lnSpc>
              <a:spcBef>
                <a:spcPct val="0"/>
              </a:spcBef>
              <a:spcAft>
                <a:spcPct val="0"/>
              </a:spcAft>
              <a:buClr>
                <a:srgbClr val="000000"/>
              </a:buClr>
              <a:buSzPct val="100000"/>
              <a:buFont typeface="Times New Roman" pitchFamily="18" charset="0"/>
              <a:tabLst>
                <a:tab pos="723900" algn="l"/>
                <a:tab pos="1447800" algn="l"/>
                <a:tab pos="2171700" algn="l"/>
              </a:tabLst>
              <a:defRPr>
                <a:solidFill>
                  <a:srgbClr val="000000"/>
                </a:solidFill>
                <a:latin typeface="Arial" charset="0"/>
                <a:ea typeface="Microsoft YaHei" charset="-122"/>
              </a:defRPr>
            </a:lvl6pPr>
            <a:lvl7pPr marL="2971800" indent="-228600" defTabSz="457200" fontAlgn="base" hangingPunct="0">
              <a:lnSpc>
                <a:spcPct val="93000"/>
              </a:lnSpc>
              <a:spcBef>
                <a:spcPct val="0"/>
              </a:spcBef>
              <a:spcAft>
                <a:spcPct val="0"/>
              </a:spcAft>
              <a:buClr>
                <a:srgbClr val="000000"/>
              </a:buClr>
              <a:buSzPct val="100000"/>
              <a:buFont typeface="Times New Roman" pitchFamily="18" charset="0"/>
              <a:tabLst>
                <a:tab pos="723900" algn="l"/>
                <a:tab pos="1447800" algn="l"/>
                <a:tab pos="2171700" algn="l"/>
              </a:tabLst>
              <a:defRPr>
                <a:solidFill>
                  <a:srgbClr val="000000"/>
                </a:solidFill>
                <a:latin typeface="Arial" charset="0"/>
                <a:ea typeface="Microsoft YaHei" charset="-122"/>
              </a:defRPr>
            </a:lvl7pPr>
            <a:lvl8pPr marL="3429000" indent="-228600" defTabSz="457200" fontAlgn="base" hangingPunct="0">
              <a:lnSpc>
                <a:spcPct val="93000"/>
              </a:lnSpc>
              <a:spcBef>
                <a:spcPct val="0"/>
              </a:spcBef>
              <a:spcAft>
                <a:spcPct val="0"/>
              </a:spcAft>
              <a:buClr>
                <a:srgbClr val="000000"/>
              </a:buClr>
              <a:buSzPct val="100000"/>
              <a:buFont typeface="Times New Roman" pitchFamily="18" charset="0"/>
              <a:tabLst>
                <a:tab pos="723900" algn="l"/>
                <a:tab pos="1447800" algn="l"/>
                <a:tab pos="2171700" algn="l"/>
              </a:tabLst>
              <a:defRPr>
                <a:solidFill>
                  <a:srgbClr val="000000"/>
                </a:solidFill>
                <a:latin typeface="Arial" charset="0"/>
                <a:ea typeface="Microsoft YaHei" charset="-122"/>
              </a:defRPr>
            </a:lvl8pPr>
            <a:lvl9pPr marL="3886200" indent="-228600" defTabSz="457200" fontAlgn="base" hangingPunct="0">
              <a:lnSpc>
                <a:spcPct val="93000"/>
              </a:lnSpc>
              <a:spcBef>
                <a:spcPct val="0"/>
              </a:spcBef>
              <a:spcAft>
                <a:spcPct val="0"/>
              </a:spcAft>
              <a:buClr>
                <a:srgbClr val="000000"/>
              </a:buClr>
              <a:buSzPct val="100000"/>
              <a:buFont typeface="Times New Roman" pitchFamily="18" charset="0"/>
              <a:tabLst>
                <a:tab pos="723900" algn="l"/>
                <a:tab pos="1447800" algn="l"/>
                <a:tab pos="2171700" algn="l"/>
              </a:tabLst>
              <a:defRPr>
                <a:solidFill>
                  <a:srgbClr val="000000"/>
                </a:solidFill>
                <a:latin typeface="Arial" charset="0"/>
                <a:ea typeface="Microsoft YaHei" charset="-122"/>
              </a:defRPr>
            </a:lvl9pPr>
          </a:lstStyle>
          <a:p>
            <a:pPr algn="ctr" hangingPunct="1">
              <a:lnSpc>
                <a:spcPct val="118000"/>
              </a:lnSpc>
            </a:pPr>
            <a:r>
              <a:rPr lang="en-US" altLang="en-US" sz="2000">
                <a:solidFill>
                  <a:srgbClr val="FFFFFF"/>
                </a:solidFill>
                <a:effectLst>
                  <a:outerShdw blurRad="38100" dist="38100" dir="2700000" algn="tl">
                    <a:srgbClr val="C0C0C0"/>
                  </a:outerShdw>
                </a:effectLst>
                <a:latin typeface="Arial Black" pitchFamily="32" charset="0"/>
              </a:rPr>
              <a:t>MICHAEL FARADAY</a:t>
            </a:r>
          </a:p>
        </p:txBody>
      </p:sp>
      <p:sp>
        <p:nvSpPr>
          <p:cNvPr id="7174" name="Text Box 6"/>
          <p:cNvSpPr txBox="1">
            <a:spLocks noChangeArrowheads="1"/>
          </p:cNvSpPr>
          <p:nvPr/>
        </p:nvSpPr>
        <p:spPr bwMode="auto">
          <a:xfrm>
            <a:off x="3292475" y="4541838"/>
            <a:ext cx="2376488" cy="11271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ctr"/>
          <a:lstStyle>
            <a:lvl1pPr>
              <a:tabLst>
                <a:tab pos="723900" algn="l"/>
                <a:tab pos="1447800" algn="l"/>
                <a:tab pos="2171700" algn="l"/>
              </a:tabLst>
              <a:defRPr>
                <a:solidFill>
                  <a:srgbClr val="000000"/>
                </a:solidFill>
                <a:latin typeface="Arial" charset="0"/>
                <a:ea typeface="Microsoft YaHei" charset="-122"/>
              </a:defRPr>
            </a:lvl1pPr>
            <a:lvl2pPr>
              <a:tabLst>
                <a:tab pos="723900" algn="l"/>
                <a:tab pos="1447800" algn="l"/>
                <a:tab pos="2171700" algn="l"/>
              </a:tabLst>
              <a:defRPr>
                <a:solidFill>
                  <a:srgbClr val="000000"/>
                </a:solidFill>
                <a:latin typeface="Arial" charset="0"/>
                <a:ea typeface="Microsoft YaHei" charset="-122"/>
              </a:defRPr>
            </a:lvl2pPr>
            <a:lvl3pPr>
              <a:tabLst>
                <a:tab pos="723900" algn="l"/>
                <a:tab pos="1447800" algn="l"/>
                <a:tab pos="2171700" algn="l"/>
              </a:tabLst>
              <a:defRPr>
                <a:solidFill>
                  <a:srgbClr val="000000"/>
                </a:solidFill>
                <a:latin typeface="Arial" charset="0"/>
                <a:ea typeface="Microsoft YaHei" charset="-122"/>
              </a:defRPr>
            </a:lvl3pPr>
            <a:lvl4pPr>
              <a:tabLst>
                <a:tab pos="723900" algn="l"/>
                <a:tab pos="1447800" algn="l"/>
                <a:tab pos="2171700" algn="l"/>
              </a:tabLst>
              <a:defRPr>
                <a:solidFill>
                  <a:srgbClr val="000000"/>
                </a:solidFill>
                <a:latin typeface="Arial" charset="0"/>
                <a:ea typeface="Microsoft YaHei" charset="-122"/>
              </a:defRPr>
            </a:lvl4pPr>
            <a:lvl5pPr>
              <a:tabLst>
                <a:tab pos="723900" algn="l"/>
                <a:tab pos="1447800" algn="l"/>
                <a:tab pos="2171700" algn="l"/>
              </a:tabLst>
              <a:defRPr>
                <a:solidFill>
                  <a:srgbClr val="000000"/>
                </a:solidFill>
                <a:latin typeface="Arial" charset="0"/>
                <a:ea typeface="Microsoft YaHei" charset="-122"/>
              </a:defRPr>
            </a:lvl5pPr>
            <a:lvl6pPr marL="2514600" indent="-228600" defTabSz="457200" fontAlgn="base" hangingPunct="0">
              <a:lnSpc>
                <a:spcPct val="93000"/>
              </a:lnSpc>
              <a:spcBef>
                <a:spcPct val="0"/>
              </a:spcBef>
              <a:spcAft>
                <a:spcPct val="0"/>
              </a:spcAft>
              <a:buClr>
                <a:srgbClr val="000000"/>
              </a:buClr>
              <a:buSzPct val="100000"/>
              <a:buFont typeface="Times New Roman" pitchFamily="18" charset="0"/>
              <a:tabLst>
                <a:tab pos="723900" algn="l"/>
                <a:tab pos="1447800" algn="l"/>
                <a:tab pos="2171700" algn="l"/>
              </a:tabLst>
              <a:defRPr>
                <a:solidFill>
                  <a:srgbClr val="000000"/>
                </a:solidFill>
                <a:latin typeface="Arial" charset="0"/>
                <a:ea typeface="Microsoft YaHei" charset="-122"/>
              </a:defRPr>
            </a:lvl6pPr>
            <a:lvl7pPr marL="2971800" indent="-228600" defTabSz="457200" fontAlgn="base" hangingPunct="0">
              <a:lnSpc>
                <a:spcPct val="93000"/>
              </a:lnSpc>
              <a:spcBef>
                <a:spcPct val="0"/>
              </a:spcBef>
              <a:spcAft>
                <a:spcPct val="0"/>
              </a:spcAft>
              <a:buClr>
                <a:srgbClr val="000000"/>
              </a:buClr>
              <a:buSzPct val="100000"/>
              <a:buFont typeface="Times New Roman" pitchFamily="18" charset="0"/>
              <a:tabLst>
                <a:tab pos="723900" algn="l"/>
                <a:tab pos="1447800" algn="l"/>
                <a:tab pos="2171700" algn="l"/>
              </a:tabLst>
              <a:defRPr>
                <a:solidFill>
                  <a:srgbClr val="000000"/>
                </a:solidFill>
                <a:latin typeface="Arial" charset="0"/>
                <a:ea typeface="Microsoft YaHei" charset="-122"/>
              </a:defRPr>
            </a:lvl7pPr>
            <a:lvl8pPr marL="3429000" indent="-228600" defTabSz="457200" fontAlgn="base" hangingPunct="0">
              <a:lnSpc>
                <a:spcPct val="93000"/>
              </a:lnSpc>
              <a:spcBef>
                <a:spcPct val="0"/>
              </a:spcBef>
              <a:spcAft>
                <a:spcPct val="0"/>
              </a:spcAft>
              <a:buClr>
                <a:srgbClr val="000000"/>
              </a:buClr>
              <a:buSzPct val="100000"/>
              <a:buFont typeface="Times New Roman" pitchFamily="18" charset="0"/>
              <a:tabLst>
                <a:tab pos="723900" algn="l"/>
                <a:tab pos="1447800" algn="l"/>
                <a:tab pos="2171700" algn="l"/>
              </a:tabLst>
              <a:defRPr>
                <a:solidFill>
                  <a:srgbClr val="000000"/>
                </a:solidFill>
                <a:latin typeface="Arial" charset="0"/>
                <a:ea typeface="Microsoft YaHei" charset="-122"/>
              </a:defRPr>
            </a:lvl8pPr>
            <a:lvl9pPr marL="3886200" indent="-228600" defTabSz="457200" fontAlgn="base" hangingPunct="0">
              <a:lnSpc>
                <a:spcPct val="93000"/>
              </a:lnSpc>
              <a:spcBef>
                <a:spcPct val="0"/>
              </a:spcBef>
              <a:spcAft>
                <a:spcPct val="0"/>
              </a:spcAft>
              <a:buClr>
                <a:srgbClr val="000000"/>
              </a:buClr>
              <a:buSzPct val="100000"/>
              <a:buFont typeface="Times New Roman" pitchFamily="18" charset="0"/>
              <a:tabLst>
                <a:tab pos="723900" algn="l"/>
                <a:tab pos="1447800" algn="l"/>
                <a:tab pos="2171700" algn="l"/>
              </a:tabLst>
              <a:defRPr>
                <a:solidFill>
                  <a:srgbClr val="000000"/>
                </a:solidFill>
                <a:latin typeface="Arial" charset="0"/>
                <a:ea typeface="Microsoft YaHei" charset="-122"/>
              </a:defRPr>
            </a:lvl9pPr>
          </a:lstStyle>
          <a:p>
            <a:pPr algn="ctr" hangingPunct="1">
              <a:lnSpc>
                <a:spcPct val="118000"/>
              </a:lnSpc>
            </a:pPr>
            <a:r>
              <a:rPr lang="en-US" altLang="en-US" sz="2000">
                <a:solidFill>
                  <a:srgbClr val="FFFFFF"/>
                </a:solidFill>
                <a:effectLst>
                  <a:outerShdw blurRad="38100" dist="38100" dir="2700000" algn="tl">
                    <a:srgbClr val="C0C0C0"/>
                  </a:outerShdw>
                </a:effectLst>
                <a:latin typeface="Arial Black" pitchFamily="32" charset="0"/>
              </a:rPr>
              <a:t>THOMAS EDISON</a:t>
            </a:r>
          </a:p>
        </p:txBody>
      </p:sp>
      <p:sp>
        <p:nvSpPr>
          <p:cNvPr id="7175" name="Text Box 7"/>
          <p:cNvSpPr txBox="1">
            <a:spLocks noChangeArrowheads="1"/>
          </p:cNvSpPr>
          <p:nvPr/>
        </p:nvSpPr>
        <p:spPr bwMode="auto">
          <a:xfrm>
            <a:off x="6308725" y="4541838"/>
            <a:ext cx="2376488" cy="11271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ctr"/>
          <a:lstStyle>
            <a:lvl1pPr>
              <a:tabLst>
                <a:tab pos="723900" algn="l"/>
                <a:tab pos="1447800" algn="l"/>
                <a:tab pos="2171700" algn="l"/>
              </a:tabLst>
              <a:defRPr>
                <a:solidFill>
                  <a:srgbClr val="000000"/>
                </a:solidFill>
                <a:latin typeface="Arial" charset="0"/>
                <a:ea typeface="Microsoft YaHei" charset="-122"/>
              </a:defRPr>
            </a:lvl1pPr>
            <a:lvl2pPr>
              <a:tabLst>
                <a:tab pos="723900" algn="l"/>
                <a:tab pos="1447800" algn="l"/>
                <a:tab pos="2171700" algn="l"/>
              </a:tabLst>
              <a:defRPr>
                <a:solidFill>
                  <a:srgbClr val="000000"/>
                </a:solidFill>
                <a:latin typeface="Arial" charset="0"/>
                <a:ea typeface="Microsoft YaHei" charset="-122"/>
              </a:defRPr>
            </a:lvl2pPr>
            <a:lvl3pPr>
              <a:tabLst>
                <a:tab pos="723900" algn="l"/>
                <a:tab pos="1447800" algn="l"/>
                <a:tab pos="2171700" algn="l"/>
              </a:tabLst>
              <a:defRPr>
                <a:solidFill>
                  <a:srgbClr val="000000"/>
                </a:solidFill>
                <a:latin typeface="Arial" charset="0"/>
                <a:ea typeface="Microsoft YaHei" charset="-122"/>
              </a:defRPr>
            </a:lvl3pPr>
            <a:lvl4pPr>
              <a:tabLst>
                <a:tab pos="723900" algn="l"/>
                <a:tab pos="1447800" algn="l"/>
                <a:tab pos="2171700" algn="l"/>
              </a:tabLst>
              <a:defRPr>
                <a:solidFill>
                  <a:srgbClr val="000000"/>
                </a:solidFill>
                <a:latin typeface="Arial" charset="0"/>
                <a:ea typeface="Microsoft YaHei" charset="-122"/>
              </a:defRPr>
            </a:lvl4pPr>
            <a:lvl5pPr>
              <a:tabLst>
                <a:tab pos="723900" algn="l"/>
                <a:tab pos="1447800" algn="l"/>
                <a:tab pos="2171700" algn="l"/>
              </a:tabLst>
              <a:defRPr>
                <a:solidFill>
                  <a:srgbClr val="000000"/>
                </a:solidFill>
                <a:latin typeface="Arial" charset="0"/>
                <a:ea typeface="Microsoft YaHei" charset="-122"/>
              </a:defRPr>
            </a:lvl5pPr>
            <a:lvl6pPr marL="2514600" indent="-228600" defTabSz="457200" fontAlgn="base" hangingPunct="0">
              <a:lnSpc>
                <a:spcPct val="93000"/>
              </a:lnSpc>
              <a:spcBef>
                <a:spcPct val="0"/>
              </a:spcBef>
              <a:spcAft>
                <a:spcPct val="0"/>
              </a:spcAft>
              <a:buClr>
                <a:srgbClr val="000000"/>
              </a:buClr>
              <a:buSzPct val="100000"/>
              <a:buFont typeface="Times New Roman" pitchFamily="18" charset="0"/>
              <a:tabLst>
                <a:tab pos="723900" algn="l"/>
                <a:tab pos="1447800" algn="l"/>
                <a:tab pos="2171700" algn="l"/>
              </a:tabLst>
              <a:defRPr>
                <a:solidFill>
                  <a:srgbClr val="000000"/>
                </a:solidFill>
                <a:latin typeface="Arial" charset="0"/>
                <a:ea typeface="Microsoft YaHei" charset="-122"/>
              </a:defRPr>
            </a:lvl6pPr>
            <a:lvl7pPr marL="2971800" indent="-228600" defTabSz="457200" fontAlgn="base" hangingPunct="0">
              <a:lnSpc>
                <a:spcPct val="93000"/>
              </a:lnSpc>
              <a:spcBef>
                <a:spcPct val="0"/>
              </a:spcBef>
              <a:spcAft>
                <a:spcPct val="0"/>
              </a:spcAft>
              <a:buClr>
                <a:srgbClr val="000000"/>
              </a:buClr>
              <a:buSzPct val="100000"/>
              <a:buFont typeface="Times New Roman" pitchFamily="18" charset="0"/>
              <a:tabLst>
                <a:tab pos="723900" algn="l"/>
                <a:tab pos="1447800" algn="l"/>
                <a:tab pos="2171700" algn="l"/>
              </a:tabLst>
              <a:defRPr>
                <a:solidFill>
                  <a:srgbClr val="000000"/>
                </a:solidFill>
                <a:latin typeface="Arial" charset="0"/>
                <a:ea typeface="Microsoft YaHei" charset="-122"/>
              </a:defRPr>
            </a:lvl7pPr>
            <a:lvl8pPr marL="3429000" indent="-228600" defTabSz="457200" fontAlgn="base" hangingPunct="0">
              <a:lnSpc>
                <a:spcPct val="93000"/>
              </a:lnSpc>
              <a:spcBef>
                <a:spcPct val="0"/>
              </a:spcBef>
              <a:spcAft>
                <a:spcPct val="0"/>
              </a:spcAft>
              <a:buClr>
                <a:srgbClr val="000000"/>
              </a:buClr>
              <a:buSzPct val="100000"/>
              <a:buFont typeface="Times New Roman" pitchFamily="18" charset="0"/>
              <a:tabLst>
                <a:tab pos="723900" algn="l"/>
                <a:tab pos="1447800" algn="l"/>
                <a:tab pos="2171700" algn="l"/>
              </a:tabLst>
              <a:defRPr>
                <a:solidFill>
                  <a:srgbClr val="000000"/>
                </a:solidFill>
                <a:latin typeface="Arial" charset="0"/>
                <a:ea typeface="Microsoft YaHei" charset="-122"/>
              </a:defRPr>
            </a:lvl8pPr>
            <a:lvl9pPr marL="3886200" indent="-228600" defTabSz="457200" fontAlgn="base" hangingPunct="0">
              <a:lnSpc>
                <a:spcPct val="93000"/>
              </a:lnSpc>
              <a:spcBef>
                <a:spcPct val="0"/>
              </a:spcBef>
              <a:spcAft>
                <a:spcPct val="0"/>
              </a:spcAft>
              <a:buClr>
                <a:srgbClr val="000000"/>
              </a:buClr>
              <a:buSzPct val="100000"/>
              <a:buFont typeface="Times New Roman" pitchFamily="18" charset="0"/>
              <a:tabLst>
                <a:tab pos="723900" algn="l"/>
                <a:tab pos="1447800" algn="l"/>
                <a:tab pos="2171700" algn="l"/>
              </a:tabLst>
              <a:defRPr>
                <a:solidFill>
                  <a:srgbClr val="000000"/>
                </a:solidFill>
                <a:latin typeface="Arial" charset="0"/>
                <a:ea typeface="Microsoft YaHei" charset="-122"/>
              </a:defRPr>
            </a:lvl9pPr>
          </a:lstStyle>
          <a:p>
            <a:pPr algn="ctr" hangingPunct="1">
              <a:lnSpc>
                <a:spcPct val="118000"/>
              </a:lnSpc>
            </a:pPr>
            <a:r>
              <a:rPr lang="en-US" altLang="en-US" sz="2000">
                <a:solidFill>
                  <a:srgbClr val="FFFFFF"/>
                </a:solidFill>
                <a:effectLst>
                  <a:outerShdw blurRad="38100" dist="38100" dir="2700000" algn="tl">
                    <a:srgbClr val="C0C0C0"/>
                  </a:outerShdw>
                </a:effectLst>
                <a:latin typeface="Arial Black" pitchFamily="32" charset="0"/>
              </a:rPr>
              <a:t>NIKOLA TESLA</a:t>
            </a:r>
          </a:p>
        </p:txBody>
      </p:sp>
    </p:spTree>
    <p:extLst>
      <p:ext uri="{BB962C8B-B14F-4D97-AF65-F5344CB8AC3E}">
        <p14:creationId xmlns:p14="http://schemas.microsoft.com/office/powerpoint/2010/main" val="1320839174"/>
      </p:ext>
    </p:extLst>
  </p:cSld>
  <p:clrMapOvr>
    <a:masterClrMapping/>
  </p:clrMapOvr>
  <p:transition spd="med"/>
  <p:timing>
    <p:tnLst>
      <p:par>
        <p:cTn id="1" dur="indefinite"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3" name="Rectangle 1"/>
          <p:cNvSpPr>
            <a:spLocks noGrp="1" noChangeArrowheads="1"/>
          </p:cNvSpPr>
          <p:nvPr>
            <p:ph type="title"/>
          </p:nvPr>
        </p:nvSpPr>
        <p:spPr>
          <a:xfrm>
            <a:off x="457200" y="92075"/>
            <a:ext cx="8594725" cy="914400"/>
          </a:xfrm>
          <a:ln/>
        </p:spPr>
        <p:txBody>
          <a:bodyPr lIns="0" tIns="0" rIns="0" bIns="0" anchor="ctr"/>
          <a:lstStyle/>
          <a:p>
            <a:pPr algn="ctr">
              <a:lnSpc>
                <a:spcPct val="118000"/>
              </a:lnSpc>
              <a:tabLst>
                <a:tab pos="723900" algn="l"/>
                <a:tab pos="1447800" algn="l"/>
                <a:tab pos="2171700" algn="l"/>
                <a:tab pos="2895600" algn="l"/>
                <a:tab pos="3619500" algn="l"/>
                <a:tab pos="4343400" algn="l"/>
                <a:tab pos="5067300" algn="l"/>
                <a:tab pos="5791200" algn="l"/>
                <a:tab pos="6515100" algn="l"/>
                <a:tab pos="7239000" algn="l"/>
                <a:tab pos="7962900" algn="l"/>
              </a:tabLst>
            </a:pPr>
            <a:r>
              <a:rPr lang="en-US" altLang="en-US" sz="2800">
                <a:solidFill>
                  <a:srgbClr val="99CCFF"/>
                </a:solidFill>
                <a:effectLst>
                  <a:outerShdw blurRad="38100" dist="38100" dir="2700000" algn="tl">
                    <a:srgbClr val="C0C0C0"/>
                  </a:outerShdw>
                </a:effectLst>
                <a:latin typeface="Arial Black" pitchFamily="32" charset="0"/>
              </a:rPr>
              <a:t>FARADAY HOMOPOLAR GENERATOR</a:t>
            </a:r>
          </a:p>
        </p:txBody>
      </p:sp>
      <p:sp>
        <p:nvSpPr>
          <p:cNvPr id="8194" name="Rectangle 2"/>
          <p:cNvSpPr>
            <a:spLocks noGrp="1" noChangeArrowheads="1"/>
          </p:cNvSpPr>
          <p:nvPr>
            <p:ph type="body" idx="1"/>
          </p:nvPr>
        </p:nvSpPr>
        <p:spPr>
          <a:xfrm>
            <a:off x="2468563" y="914400"/>
            <a:ext cx="6583362" cy="6103938"/>
          </a:xfrm>
          <a:ln/>
        </p:spPr>
        <p:txBody>
          <a:bodyPr lIns="0" tIns="38304" rIns="0" bIns="0"/>
          <a:lstStyle/>
          <a:p>
            <a:pPr marL="431800" indent="-323850">
              <a:lnSpc>
                <a:spcPct val="84000"/>
              </a:lnSpc>
              <a:buClr>
                <a:srgbClr val="FFFFFF"/>
              </a:buClr>
              <a:buSzPct val="45000"/>
              <a:buFont typeface="Wingdings" charset="2"/>
              <a:buChar char=""/>
              <a:tabLst>
                <a:tab pos="723900" algn="l"/>
                <a:tab pos="1447800" algn="l"/>
                <a:tab pos="2171700" algn="l"/>
                <a:tab pos="2895600" algn="l"/>
                <a:tab pos="3619500" algn="l"/>
                <a:tab pos="4343400" algn="l"/>
                <a:tab pos="5067300" algn="l"/>
                <a:tab pos="5791200" algn="l"/>
                <a:tab pos="6515100" algn="l"/>
              </a:tabLst>
            </a:pPr>
            <a:r>
              <a:rPr lang="en-US" altLang="en-US" sz="1900">
                <a:latin typeface="Arial" charset="0"/>
                <a:cs typeface="Arial" charset="0"/>
              </a:rPr>
              <a:t>Michael Faraday, FRS (22 Sep 1791–Aug 25 1867) was an English chemist and physicist who studied the magnetic field around a conductor carrying a DC electric current, and established the basis for the magnetic field concept in physics. He discovered electromagnetic induction, diamagnetism, and laws of electrolysis.</a:t>
            </a:r>
          </a:p>
          <a:p>
            <a:pPr marL="431800" indent="-323850">
              <a:lnSpc>
                <a:spcPct val="84000"/>
              </a:lnSpc>
              <a:buClr>
                <a:srgbClr val="FFFFFF"/>
              </a:buClr>
              <a:buSzPct val="45000"/>
              <a:buFont typeface="Wingdings" charset="2"/>
              <a:buChar char=""/>
              <a:tabLst>
                <a:tab pos="723900" algn="l"/>
                <a:tab pos="1447800" algn="l"/>
                <a:tab pos="2171700" algn="l"/>
                <a:tab pos="2895600" algn="l"/>
                <a:tab pos="3619500" algn="l"/>
                <a:tab pos="4343400" algn="l"/>
                <a:tab pos="5067300" algn="l"/>
                <a:tab pos="5791200" algn="l"/>
                <a:tab pos="6515100" algn="l"/>
              </a:tabLst>
            </a:pPr>
            <a:r>
              <a:rPr lang="en-GB" altLang="en-US" sz="1900">
                <a:latin typeface="Arial" charset="0"/>
                <a:cs typeface="Arial" charset="0"/>
              </a:rPr>
              <a:t>Michael Faraday did an experiment on December 26th, 1831, in which he co-rotated a magnet with a copper disk and measured a current output. </a:t>
            </a:r>
          </a:p>
          <a:p>
            <a:pPr marL="431800" indent="-323850">
              <a:lnSpc>
                <a:spcPct val="84000"/>
              </a:lnSpc>
              <a:buClr>
                <a:srgbClr val="FFFFFF"/>
              </a:buClr>
              <a:buSzPct val="45000"/>
              <a:buFont typeface="Wingdings" charset="2"/>
              <a:buChar char=""/>
              <a:tabLst>
                <a:tab pos="723900" algn="l"/>
                <a:tab pos="1447800" algn="l"/>
                <a:tab pos="2171700" algn="l"/>
                <a:tab pos="2895600" algn="l"/>
                <a:tab pos="3619500" algn="l"/>
                <a:tab pos="4343400" algn="l"/>
                <a:tab pos="5067300" algn="l"/>
                <a:tab pos="5791200" algn="l"/>
                <a:tab pos="6515100" algn="l"/>
              </a:tabLst>
            </a:pPr>
            <a:r>
              <a:rPr lang="en-GB" altLang="en-US" sz="1900">
                <a:latin typeface="Arial" charset="0"/>
                <a:cs typeface="Arial" charset="0"/>
              </a:rPr>
              <a:t>Even though he had done that experiment, his own law of induction tended to ignore that fact. [Diagram/photo]</a:t>
            </a:r>
          </a:p>
          <a:p>
            <a:pPr marL="431800" indent="-323850">
              <a:lnSpc>
                <a:spcPct val="84000"/>
              </a:lnSpc>
              <a:buClr>
                <a:srgbClr val="FFFFFF"/>
              </a:buClr>
              <a:buSzPct val="45000"/>
              <a:buFont typeface="Wingdings" charset="2"/>
              <a:buChar char=""/>
              <a:tabLst>
                <a:tab pos="723900" algn="l"/>
                <a:tab pos="1447800" algn="l"/>
                <a:tab pos="2171700" algn="l"/>
                <a:tab pos="2895600" algn="l"/>
                <a:tab pos="3619500" algn="l"/>
                <a:tab pos="4343400" algn="l"/>
                <a:tab pos="5067300" algn="l"/>
                <a:tab pos="5791200" algn="l"/>
                <a:tab pos="6515100" algn="l"/>
              </a:tabLst>
            </a:pPr>
            <a:r>
              <a:rPr lang="en-GB" altLang="en-US" sz="1900">
                <a:latin typeface="Arial" charset="0"/>
                <a:cs typeface="Arial" charset="0"/>
              </a:rPr>
              <a:t>Known for over 150 years, the operation of Faraday homopolar generator whose current generation could not be properly explained </a:t>
            </a:r>
          </a:p>
          <a:p>
            <a:pPr marL="431800" indent="-323850">
              <a:lnSpc>
                <a:spcPct val="84000"/>
              </a:lnSpc>
              <a:buClr>
                <a:srgbClr val="FFFFFF"/>
              </a:buClr>
              <a:buSzPct val="45000"/>
              <a:buFont typeface="Wingdings" charset="2"/>
              <a:buChar char=""/>
              <a:tabLst>
                <a:tab pos="723900" algn="l"/>
                <a:tab pos="1447800" algn="l"/>
                <a:tab pos="2171700" algn="l"/>
                <a:tab pos="2895600" algn="l"/>
                <a:tab pos="3619500" algn="l"/>
                <a:tab pos="4343400" algn="l"/>
                <a:tab pos="5067300" algn="l"/>
                <a:tab pos="5791200" algn="l"/>
                <a:tab pos="6515100" algn="l"/>
              </a:tabLst>
            </a:pPr>
            <a:r>
              <a:rPr lang="en-GB" altLang="en-US" sz="1900">
                <a:latin typeface="Arial" charset="0"/>
                <a:cs typeface="Arial" charset="0"/>
              </a:rPr>
              <a:t>The world later embraced Faraday's two piece induction generator, whose drawbacks include mechanical friction and electrical losses.</a:t>
            </a:r>
          </a:p>
          <a:p>
            <a:pPr marL="0" indent="107950">
              <a:lnSpc>
                <a:spcPct val="84000"/>
              </a:lnSpc>
              <a:buClrTx/>
              <a:buSzTx/>
              <a:buFontTx/>
              <a:buNone/>
              <a:tabLst>
                <a:tab pos="723900" algn="l"/>
                <a:tab pos="1447800" algn="l"/>
                <a:tab pos="2171700" algn="l"/>
                <a:tab pos="2895600" algn="l"/>
                <a:tab pos="3619500" algn="l"/>
                <a:tab pos="4343400" algn="l"/>
                <a:tab pos="5067300" algn="l"/>
                <a:tab pos="5791200" algn="l"/>
                <a:tab pos="6515100" algn="l"/>
              </a:tabLst>
            </a:pPr>
            <a:endParaRPr lang="en-GB" altLang="en-US" sz="1800">
              <a:latin typeface="Arial" charset="0"/>
              <a:cs typeface="Arial" charset="0"/>
            </a:endParaRPr>
          </a:p>
        </p:txBody>
      </p:sp>
      <p:pic>
        <p:nvPicPr>
          <p:cNvPr id="819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3350" y="952500"/>
            <a:ext cx="2244725" cy="320040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8196"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2075" y="4206875"/>
            <a:ext cx="2286000" cy="179070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2217411553"/>
      </p:ext>
    </p:extLst>
  </p:cSld>
  <p:clrMapOvr>
    <a:masterClrMapping/>
  </p:clrMapOvr>
  <p:transition spd="med"/>
  <p:timing>
    <p:tnLst>
      <p:par>
        <p:cTn id="1" dur="indefinite"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7" name="Rectangle 1"/>
          <p:cNvSpPr>
            <a:spLocks noGrp="1" noChangeArrowheads="1"/>
          </p:cNvSpPr>
          <p:nvPr>
            <p:ph type="title"/>
          </p:nvPr>
        </p:nvSpPr>
        <p:spPr>
          <a:xfrm>
            <a:off x="457200" y="92075"/>
            <a:ext cx="8594725" cy="914400"/>
          </a:xfrm>
          <a:ln/>
        </p:spPr>
        <p:txBody>
          <a:bodyPr lIns="0" tIns="0" rIns="0" bIns="0" anchor="ctr"/>
          <a:lstStyle/>
          <a:p>
            <a:pPr algn="ctr">
              <a:lnSpc>
                <a:spcPct val="118000"/>
              </a:lnSpc>
              <a:tabLst>
                <a:tab pos="723900" algn="l"/>
                <a:tab pos="1447800" algn="l"/>
                <a:tab pos="2171700" algn="l"/>
                <a:tab pos="2895600" algn="l"/>
                <a:tab pos="3619500" algn="l"/>
                <a:tab pos="4343400" algn="l"/>
                <a:tab pos="5067300" algn="l"/>
                <a:tab pos="5791200" algn="l"/>
                <a:tab pos="6515100" algn="l"/>
                <a:tab pos="7239000" algn="l"/>
                <a:tab pos="7962900" algn="l"/>
              </a:tabLst>
            </a:pPr>
            <a:r>
              <a:rPr lang="en-US" altLang="en-US" sz="2800">
                <a:solidFill>
                  <a:srgbClr val="99CCFF"/>
                </a:solidFill>
                <a:effectLst>
                  <a:outerShdw blurRad="38100" dist="38100" dir="2700000" algn="tl">
                    <a:srgbClr val="C0C0C0"/>
                  </a:outerShdw>
                </a:effectLst>
                <a:latin typeface="Arial Black" pitchFamily="32" charset="0"/>
              </a:rPr>
              <a:t>THOMAS EDISON </a:t>
            </a:r>
          </a:p>
        </p:txBody>
      </p:sp>
      <p:sp>
        <p:nvSpPr>
          <p:cNvPr id="9218" name="Rectangle 2"/>
          <p:cNvSpPr>
            <a:spLocks noGrp="1" noChangeArrowheads="1"/>
          </p:cNvSpPr>
          <p:nvPr>
            <p:ph type="body" idx="1"/>
          </p:nvPr>
        </p:nvSpPr>
        <p:spPr>
          <a:xfrm>
            <a:off x="2468563" y="914400"/>
            <a:ext cx="6583362" cy="4297363"/>
          </a:xfrm>
          <a:ln/>
        </p:spPr>
        <p:txBody>
          <a:bodyPr lIns="0" tIns="36288" rIns="0" bIns="0"/>
          <a:lstStyle/>
          <a:p>
            <a:pPr marL="0" indent="0">
              <a:lnSpc>
                <a:spcPct val="84000"/>
              </a:lnSpc>
              <a:tabLst>
                <a:tab pos="723900" algn="l"/>
                <a:tab pos="1447800" algn="l"/>
                <a:tab pos="2171700" algn="l"/>
                <a:tab pos="2895600" algn="l"/>
                <a:tab pos="3619500" algn="l"/>
                <a:tab pos="4343400" algn="l"/>
                <a:tab pos="5067300" algn="l"/>
                <a:tab pos="5791200" algn="l"/>
                <a:tab pos="6515100" algn="l"/>
              </a:tabLst>
            </a:pPr>
            <a:endParaRPr lang="en-US" altLang="en-US" sz="1800">
              <a:latin typeface="Arial" charset="0"/>
            </a:endParaRPr>
          </a:p>
          <a:p>
            <a:pPr marL="0" indent="0">
              <a:lnSpc>
                <a:spcPct val="84000"/>
              </a:lnSpc>
              <a:tabLst>
                <a:tab pos="723900" algn="l"/>
                <a:tab pos="1447800" algn="l"/>
                <a:tab pos="2171700" algn="l"/>
                <a:tab pos="2895600" algn="l"/>
                <a:tab pos="3619500" algn="l"/>
                <a:tab pos="4343400" algn="l"/>
                <a:tab pos="5067300" algn="l"/>
                <a:tab pos="5791200" algn="l"/>
                <a:tab pos="6515100" algn="l"/>
              </a:tabLst>
            </a:pPr>
            <a:endParaRPr lang="en-US" altLang="en-US" sz="1800">
              <a:latin typeface="Arial" charset="0"/>
            </a:endParaRPr>
          </a:p>
        </p:txBody>
      </p:sp>
      <p:pic>
        <p:nvPicPr>
          <p:cNvPr id="921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2075" y="928688"/>
            <a:ext cx="2308225" cy="3186112"/>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9220"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2075" y="4206875"/>
            <a:ext cx="2286000" cy="1189038"/>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9221" name="Text Box 5"/>
          <p:cNvSpPr txBox="1">
            <a:spLocks noChangeArrowheads="1"/>
          </p:cNvSpPr>
          <p:nvPr/>
        </p:nvSpPr>
        <p:spPr bwMode="auto">
          <a:xfrm>
            <a:off x="2400300" y="914400"/>
            <a:ext cx="6767513" cy="5029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60876" rIns="90000" bIns="45000"/>
          <a:lstStyle>
            <a:lvl1pPr marL="215900" indent="-215900">
              <a:tabLst>
                <a:tab pos="723900" algn="l"/>
                <a:tab pos="1447800" algn="l"/>
                <a:tab pos="2171700" algn="l"/>
                <a:tab pos="2895600" algn="l"/>
                <a:tab pos="3619500" algn="l"/>
                <a:tab pos="4343400" algn="l"/>
                <a:tab pos="5067300" algn="l"/>
                <a:tab pos="5791200" algn="l"/>
                <a:tab pos="6515100" algn="l"/>
              </a:tabLst>
              <a:defRPr>
                <a:solidFill>
                  <a:srgbClr val="000000"/>
                </a:solidFill>
                <a:latin typeface="Arial" charset="0"/>
                <a:ea typeface="Microsoft YaHei" charset="-122"/>
              </a:defRPr>
            </a:lvl1pPr>
            <a:lvl2pPr>
              <a:tabLst>
                <a:tab pos="723900" algn="l"/>
                <a:tab pos="1447800" algn="l"/>
                <a:tab pos="2171700" algn="l"/>
                <a:tab pos="2895600" algn="l"/>
                <a:tab pos="3619500" algn="l"/>
                <a:tab pos="4343400" algn="l"/>
                <a:tab pos="5067300" algn="l"/>
                <a:tab pos="5791200" algn="l"/>
                <a:tab pos="6515100" algn="l"/>
              </a:tabLst>
              <a:defRPr>
                <a:solidFill>
                  <a:srgbClr val="000000"/>
                </a:solidFill>
                <a:latin typeface="Arial" charset="0"/>
                <a:ea typeface="Microsoft YaHei" charset="-122"/>
              </a:defRPr>
            </a:lvl2pPr>
            <a:lvl3pPr>
              <a:tabLst>
                <a:tab pos="723900" algn="l"/>
                <a:tab pos="1447800" algn="l"/>
                <a:tab pos="2171700" algn="l"/>
                <a:tab pos="2895600" algn="l"/>
                <a:tab pos="3619500" algn="l"/>
                <a:tab pos="4343400" algn="l"/>
                <a:tab pos="5067300" algn="l"/>
                <a:tab pos="5791200" algn="l"/>
                <a:tab pos="6515100" algn="l"/>
              </a:tabLst>
              <a:defRPr>
                <a:solidFill>
                  <a:srgbClr val="000000"/>
                </a:solidFill>
                <a:latin typeface="Arial" charset="0"/>
                <a:ea typeface="Microsoft YaHei" charset="-122"/>
              </a:defRPr>
            </a:lvl3pPr>
            <a:lvl4pPr>
              <a:tabLst>
                <a:tab pos="723900" algn="l"/>
                <a:tab pos="1447800" algn="l"/>
                <a:tab pos="2171700" algn="l"/>
                <a:tab pos="2895600" algn="l"/>
                <a:tab pos="3619500" algn="l"/>
                <a:tab pos="4343400" algn="l"/>
                <a:tab pos="5067300" algn="l"/>
                <a:tab pos="5791200" algn="l"/>
                <a:tab pos="6515100" algn="l"/>
              </a:tabLst>
              <a:defRPr>
                <a:solidFill>
                  <a:srgbClr val="000000"/>
                </a:solidFill>
                <a:latin typeface="Arial" charset="0"/>
                <a:ea typeface="Microsoft YaHei" charset="-122"/>
              </a:defRPr>
            </a:lvl4pPr>
            <a:lvl5pPr>
              <a:tabLst>
                <a:tab pos="723900" algn="l"/>
                <a:tab pos="1447800" algn="l"/>
                <a:tab pos="2171700" algn="l"/>
                <a:tab pos="2895600" algn="l"/>
                <a:tab pos="3619500" algn="l"/>
                <a:tab pos="4343400" algn="l"/>
                <a:tab pos="5067300" algn="l"/>
                <a:tab pos="5791200" algn="l"/>
                <a:tab pos="6515100" algn="l"/>
              </a:tabLst>
              <a:defRPr>
                <a:solidFill>
                  <a:srgbClr val="000000"/>
                </a:solidFill>
                <a:latin typeface="Arial" charset="0"/>
                <a:ea typeface="Microsoft YaHei" charset="-122"/>
              </a:defRPr>
            </a:lvl5pPr>
            <a:lvl6pPr marL="2514600" indent="-228600" defTabSz="457200" fontAlgn="base" hangingPunct="0">
              <a:lnSpc>
                <a:spcPct val="93000"/>
              </a:lnSpc>
              <a:spcBef>
                <a:spcPct val="0"/>
              </a:spcBef>
              <a:spcAft>
                <a:spcPct val="0"/>
              </a:spcAft>
              <a:buClr>
                <a:srgbClr val="000000"/>
              </a:buClr>
              <a:buSzPct val="100000"/>
              <a:buFont typeface="Times New Roman" pitchFamily="18" charset="0"/>
              <a:tabLst>
                <a:tab pos="723900" algn="l"/>
                <a:tab pos="1447800" algn="l"/>
                <a:tab pos="2171700" algn="l"/>
                <a:tab pos="2895600" algn="l"/>
                <a:tab pos="3619500" algn="l"/>
                <a:tab pos="4343400" algn="l"/>
                <a:tab pos="5067300" algn="l"/>
                <a:tab pos="5791200" algn="l"/>
                <a:tab pos="6515100" algn="l"/>
              </a:tabLst>
              <a:defRPr>
                <a:solidFill>
                  <a:srgbClr val="000000"/>
                </a:solidFill>
                <a:latin typeface="Arial" charset="0"/>
                <a:ea typeface="Microsoft YaHei" charset="-122"/>
              </a:defRPr>
            </a:lvl6pPr>
            <a:lvl7pPr marL="2971800" indent="-228600" defTabSz="457200" fontAlgn="base" hangingPunct="0">
              <a:lnSpc>
                <a:spcPct val="93000"/>
              </a:lnSpc>
              <a:spcBef>
                <a:spcPct val="0"/>
              </a:spcBef>
              <a:spcAft>
                <a:spcPct val="0"/>
              </a:spcAft>
              <a:buClr>
                <a:srgbClr val="000000"/>
              </a:buClr>
              <a:buSzPct val="100000"/>
              <a:buFont typeface="Times New Roman" pitchFamily="18" charset="0"/>
              <a:tabLst>
                <a:tab pos="723900" algn="l"/>
                <a:tab pos="1447800" algn="l"/>
                <a:tab pos="2171700" algn="l"/>
                <a:tab pos="2895600" algn="l"/>
                <a:tab pos="3619500" algn="l"/>
                <a:tab pos="4343400" algn="l"/>
                <a:tab pos="5067300" algn="l"/>
                <a:tab pos="5791200" algn="l"/>
                <a:tab pos="6515100" algn="l"/>
              </a:tabLst>
              <a:defRPr>
                <a:solidFill>
                  <a:srgbClr val="000000"/>
                </a:solidFill>
                <a:latin typeface="Arial" charset="0"/>
                <a:ea typeface="Microsoft YaHei" charset="-122"/>
              </a:defRPr>
            </a:lvl7pPr>
            <a:lvl8pPr marL="3429000" indent="-228600" defTabSz="457200" fontAlgn="base" hangingPunct="0">
              <a:lnSpc>
                <a:spcPct val="93000"/>
              </a:lnSpc>
              <a:spcBef>
                <a:spcPct val="0"/>
              </a:spcBef>
              <a:spcAft>
                <a:spcPct val="0"/>
              </a:spcAft>
              <a:buClr>
                <a:srgbClr val="000000"/>
              </a:buClr>
              <a:buSzPct val="100000"/>
              <a:buFont typeface="Times New Roman" pitchFamily="18" charset="0"/>
              <a:tabLst>
                <a:tab pos="723900" algn="l"/>
                <a:tab pos="1447800" algn="l"/>
                <a:tab pos="2171700" algn="l"/>
                <a:tab pos="2895600" algn="l"/>
                <a:tab pos="3619500" algn="l"/>
                <a:tab pos="4343400" algn="l"/>
                <a:tab pos="5067300" algn="l"/>
                <a:tab pos="5791200" algn="l"/>
                <a:tab pos="6515100" algn="l"/>
              </a:tabLst>
              <a:defRPr>
                <a:solidFill>
                  <a:srgbClr val="000000"/>
                </a:solidFill>
                <a:latin typeface="Arial" charset="0"/>
                <a:ea typeface="Microsoft YaHei" charset="-122"/>
              </a:defRPr>
            </a:lvl8pPr>
            <a:lvl9pPr marL="3886200" indent="-228600" defTabSz="457200" fontAlgn="base" hangingPunct="0">
              <a:lnSpc>
                <a:spcPct val="93000"/>
              </a:lnSpc>
              <a:spcBef>
                <a:spcPct val="0"/>
              </a:spcBef>
              <a:spcAft>
                <a:spcPct val="0"/>
              </a:spcAft>
              <a:buClr>
                <a:srgbClr val="000000"/>
              </a:buClr>
              <a:buSzPct val="100000"/>
              <a:buFont typeface="Times New Roman" pitchFamily="18" charset="0"/>
              <a:tabLst>
                <a:tab pos="723900" algn="l"/>
                <a:tab pos="1447800" algn="l"/>
                <a:tab pos="2171700" algn="l"/>
                <a:tab pos="2895600" algn="l"/>
                <a:tab pos="3619500" algn="l"/>
                <a:tab pos="4343400" algn="l"/>
                <a:tab pos="5067300" algn="l"/>
                <a:tab pos="5791200" algn="l"/>
                <a:tab pos="6515100" algn="l"/>
              </a:tabLst>
              <a:defRPr>
                <a:solidFill>
                  <a:srgbClr val="000000"/>
                </a:solidFill>
                <a:latin typeface="Arial" charset="0"/>
                <a:ea typeface="Microsoft YaHei" charset="-122"/>
              </a:defRPr>
            </a:lvl9pPr>
          </a:lstStyle>
          <a:p>
            <a:pPr>
              <a:buClr>
                <a:srgbClr val="FFFFFF"/>
              </a:buClr>
              <a:buSzPct val="45000"/>
              <a:buFont typeface="Wingdings" charset="2"/>
              <a:buChar char=""/>
            </a:pPr>
            <a:r>
              <a:rPr lang="en-US" altLang="en-US">
                <a:solidFill>
                  <a:srgbClr val="FFFFFF"/>
                </a:solidFill>
              </a:rPr>
              <a:t>Thomas Edison was born February 11, 1847 in Milan, Ohio. At age 15, Edison became a “tramp telegrapher”, sending and receiving messages via morse code, an electronically-conveyed alphabet using different clicks for each letter. Eventually, he worked for the Union Army as a telegrapher. Edison often entertained himself by taking things apart to see how they worked. Soon, he decided to become an inventor.</a:t>
            </a:r>
          </a:p>
          <a:p>
            <a:pPr>
              <a:buClr>
                <a:srgbClr val="FFFFFF"/>
              </a:buClr>
              <a:buSzPct val="45000"/>
              <a:buFont typeface="Wingdings" charset="2"/>
              <a:buChar char=""/>
            </a:pPr>
            <a:r>
              <a:rPr lang="en-US" altLang="en-US">
                <a:solidFill>
                  <a:srgbClr val="FFFFFF"/>
                </a:solidFill>
              </a:rPr>
              <a:t>In 1884, after he attained great fame and fortune, and built one of the largest laboratories in the world. He worked extremely hard and registered 1,093 patents. Edison continued to invent or improve products and make significant contributions to x-ray technology, storage batteries and motion pictures (movies). His inventions changed the world forever. They still influence the way we live today.</a:t>
            </a:r>
          </a:p>
          <a:p>
            <a:pPr>
              <a:buClr>
                <a:srgbClr val="FFFFFF"/>
              </a:buClr>
              <a:buSzPct val="45000"/>
              <a:buFont typeface="Wingdings" charset="2"/>
              <a:buChar char=""/>
            </a:pPr>
            <a:r>
              <a:rPr lang="en-US" altLang="en-US">
                <a:solidFill>
                  <a:srgbClr val="FFFFFF"/>
                </a:solidFill>
              </a:rPr>
              <a:t>In the late 1800s, DC could not be easily converted to high voltages. As a result, Edison proposed a system of small, local power plants that would power individual neighborhoods or city sections. By 1887, Edison had constructed 121 DC power stations in the United States.</a:t>
            </a:r>
          </a:p>
        </p:txBody>
      </p:sp>
    </p:spTree>
    <p:extLst>
      <p:ext uri="{BB962C8B-B14F-4D97-AF65-F5344CB8AC3E}">
        <p14:creationId xmlns:p14="http://schemas.microsoft.com/office/powerpoint/2010/main" val="2012099689"/>
      </p:ext>
    </p:extLst>
  </p:cSld>
  <p:clrMapOvr>
    <a:masterClrMapping/>
  </p:clrMapOvr>
  <p:transition spd="med"/>
  <p:timing>
    <p:tnLst>
      <p:par>
        <p:cTn id="1" dur="indefinite"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1" name="Rectangle 1"/>
          <p:cNvSpPr>
            <a:spLocks noGrp="1" noChangeArrowheads="1"/>
          </p:cNvSpPr>
          <p:nvPr>
            <p:ph type="title"/>
          </p:nvPr>
        </p:nvSpPr>
        <p:spPr>
          <a:xfrm>
            <a:off x="457200" y="92075"/>
            <a:ext cx="8594725" cy="914400"/>
          </a:xfrm>
          <a:ln/>
        </p:spPr>
        <p:txBody>
          <a:bodyPr lIns="0" tIns="0" rIns="0" bIns="0" anchor="ctr"/>
          <a:lstStyle/>
          <a:p>
            <a:pPr algn="ctr">
              <a:lnSpc>
                <a:spcPct val="118000"/>
              </a:lnSpc>
              <a:tabLst>
                <a:tab pos="723900" algn="l"/>
                <a:tab pos="1447800" algn="l"/>
                <a:tab pos="2171700" algn="l"/>
                <a:tab pos="2895600" algn="l"/>
                <a:tab pos="3619500" algn="l"/>
                <a:tab pos="4343400" algn="l"/>
                <a:tab pos="5067300" algn="l"/>
                <a:tab pos="5791200" algn="l"/>
                <a:tab pos="6515100" algn="l"/>
                <a:tab pos="7239000" algn="l"/>
                <a:tab pos="7962900" algn="l"/>
              </a:tabLst>
            </a:pPr>
            <a:r>
              <a:rPr lang="en-US" altLang="en-US" sz="2800">
                <a:solidFill>
                  <a:srgbClr val="99CCFF"/>
                </a:solidFill>
                <a:effectLst>
                  <a:outerShdw blurRad="38100" dist="38100" dir="2700000" algn="tl">
                    <a:srgbClr val="C0C0C0"/>
                  </a:outerShdw>
                </a:effectLst>
                <a:latin typeface="Arial Black" pitchFamily="32" charset="0"/>
              </a:rPr>
              <a:t>NIKOLA TESLA </a:t>
            </a:r>
          </a:p>
        </p:txBody>
      </p:sp>
      <p:sp>
        <p:nvSpPr>
          <p:cNvPr id="10242" name="Rectangle 2"/>
          <p:cNvSpPr>
            <a:spLocks noGrp="1" noChangeArrowheads="1"/>
          </p:cNvSpPr>
          <p:nvPr>
            <p:ph type="body" idx="1"/>
          </p:nvPr>
        </p:nvSpPr>
        <p:spPr>
          <a:xfrm>
            <a:off x="2468563" y="914400"/>
            <a:ext cx="6583362" cy="4297363"/>
          </a:xfrm>
          <a:ln/>
        </p:spPr>
        <p:txBody>
          <a:bodyPr lIns="0" tIns="36288" rIns="0" bIns="0"/>
          <a:lstStyle/>
          <a:p>
            <a:pPr marL="0" indent="0">
              <a:lnSpc>
                <a:spcPct val="84000"/>
              </a:lnSpc>
              <a:tabLst>
                <a:tab pos="723900" algn="l"/>
                <a:tab pos="1447800" algn="l"/>
                <a:tab pos="2171700" algn="l"/>
                <a:tab pos="2895600" algn="l"/>
                <a:tab pos="3619500" algn="l"/>
                <a:tab pos="4343400" algn="l"/>
                <a:tab pos="5067300" algn="l"/>
                <a:tab pos="5791200" algn="l"/>
                <a:tab pos="6515100" algn="l"/>
              </a:tabLst>
            </a:pPr>
            <a:endParaRPr lang="en-US" altLang="en-US" sz="1800">
              <a:latin typeface="Arial" charset="0"/>
            </a:endParaRPr>
          </a:p>
          <a:p>
            <a:pPr marL="0" indent="0">
              <a:lnSpc>
                <a:spcPct val="84000"/>
              </a:lnSpc>
              <a:tabLst>
                <a:tab pos="723900" algn="l"/>
                <a:tab pos="1447800" algn="l"/>
                <a:tab pos="2171700" algn="l"/>
                <a:tab pos="2895600" algn="l"/>
                <a:tab pos="3619500" algn="l"/>
                <a:tab pos="4343400" algn="l"/>
                <a:tab pos="5067300" algn="l"/>
                <a:tab pos="5791200" algn="l"/>
                <a:tab pos="6515100" algn="l"/>
              </a:tabLst>
            </a:pPr>
            <a:endParaRPr lang="en-US" altLang="en-US" sz="1800">
              <a:latin typeface="Arial" charset="0"/>
            </a:endParaRPr>
          </a:p>
        </p:txBody>
      </p:sp>
      <p:sp>
        <p:nvSpPr>
          <p:cNvPr id="10243" name="Text Box 3"/>
          <p:cNvSpPr txBox="1">
            <a:spLocks noChangeArrowheads="1"/>
          </p:cNvSpPr>
          <p:nvPr/>
        </p:nvSpPr>
        <p:spPr bwMode="auto">
          <a:xfrm>
            <a:off x="2536825" y="927100"/>
            <a:ext cx="6607175" cy="56213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55584" rIns="90000" bIns="45000"/>
          <a:lstStyle>
            <a:lvl1pPr marL="215900" indent="-215900">
              <a:tabLst>
                <a:tab pos="723900" algn="l"/>
                <a:tab pos="1447800" algn="l"/>
                <a:tab pos="2171700" algn="l"/>
                <a:tab pos="2895600" algn="l"/>
                <a:tab pos="3619500" algn="l"/>
                <a:tab pos="4343400" algn="l"/>
                <a:tab pos="5067300" algn="l"/>
                <a:tab pos="5791200" algn="l"/>
                <a:tab pos="6515100" algn="l"/>
              </a:tabLst>
              <a:defRPr>
                <a:solidFill>
                  <a:srgbClr val="000000"/>
                </a:solidFill>
                <a:latin typeface="Arial" charset="0"/>
                <a:ea typeface="Microsoft YaHei" charset="-122"/>
              </a:defRPr>
            </a:lvl1pPr>
            <a:lvl2pPr>
              <a:tabLst>
                <a:tab pos="723900" algn="l"/>
                <a:tab pos="1447800" algn="l"/>
                <a:tab pos="2171700" algn="l"/>
                <a:tab pos="2895600" algn="l"/>
                <a:tab pos="3619500" algn="l"/>
                <a:tab pos="4343400" algn="l"/>
                <a:tab pos="5067300" algn="l"/>
                <a:tab pos="5791200" algn="l"/>
                <a:tab pos="6515100" algn="l"/>
              </a:tabLst>
              <a:defRPr>
                <a:solidFill>
                  <a:srgbClr val="000000"/>
                </a:solidFill>
                <a:latin typeface="Arial" charset="0"/>
                <a:ea typeface="Microsoft YaHei" charset="-122"/>
              </a:defRPr>
            </a:lvl2pPr>
            <a:lvl3pPr>
              <a:tabLst>
                <a:tab pos="723900" algn="l"/>
                <a:tab pos="1447800" algn="l"/>
                <a:tab pos="2171700" algn="l"/>
                <a:tab pos="2895600" algn="l"/>
                <a:tab pos="3619500" algn="l"/>
                <a:tab pos="4343400" algn="l"/>
                <a:tab pos="5067300" algn="l"/>
                <a:tab pos="5791200" algn="l"/>
                <a:tab pos="6515100" algn="l"/>
              </a:tabLst>
              <a:defRPr>
                <a:solidFill>
                  <a:srgbClr val="000000"/>
                </a:solidFill>
                <a:latin typeface="Arial" charset="0"/>
                <a:ea typeface="Microsoft YaHei" charset="-122"/>
              </a:defRPr>
            </a:lvl3pPr>
            <a:lvl4pPr>
              <a:tabLst>
                <a:tab pos="723900" algn="l"/>
                <a:tab pos="1447800" algn="l"/>
                <a:tab pos="2171700" algn="l"/>
                <a:tab pos="2895600" algn="l"/>
                <a:tab pos="3619500" algn="l"/>
                <a:tab pos="4343400" algn="l"/>
                <a:tab pos="5067300" algn="l"/>
                <a:tab pos="5791200" algn="l"/>
                <a:tab pos="6515100" algn="l"/>
              </a:tabLst>
              <a:defRPr>
                <a:solidFill>
                  <a:srgbClr val="000000"/>
                </a:solidFill>
                <a:latin typeface="Arial" charset="0"/>
                <a:ea typeface="Microsoft YaHei" charset="-122"/>
              </a:defRPr>
            </a:lvl4pPr>
            <a:lvl5pPr>
              <a:tabLst>
                <a:tab pos="723900" algn="l"/>
                <a:tab pos="1447800" algn="l"/>
                <a:tab pos="2171700" algn="l"/>
                <a:tab pos="2895600" algn="l"/>
                <a:tab pos="3619500" algn="l"/>
                <a:tab pos="4343400" algn="l"/>
                <a:tab pos="5067300" algn="l"/>
                <a:tab pos="5791200" algn="l"/>
                <a:tab pos="6515100" algn="l"/>
              </a:tabLst>
              <a:defRPr>
                <a:solidFill>
                  <a:srgbClr val="000000"/>
                </a:solidFill>
                <a:latin typeface="Arial" charset="0"/>
                <a:ea typeface="Microsoft YaHei" charset="-122"/>
              </a:defRPr>
            </a:lvl5pPr>
            <a:lvl6pPr marL="2514600" indent="-228600" defTabSz="457200" fontAlgn="base" hangingPunct="0">
              <a:lnSpc>
                <a:spcPct val="93000"/>
              </a:lnSpc>
              <a:spcBef>
                <a:spcPct val="0"/>
              </a:spcBef>
              <a:spcAft>
                <a:spcPct val="0"/>
              </a:spcAft>
              <a:buClr>
                <a:srgbClr val="000000"/>
              </a:buClr>
              <a:buSzPct val="100000"/>
              <a:buFont typeface="Times New Roman" pitchFamily="18" charset="0"/>
              <a:tabLst>
                <a:tab pos="723900" algn="l"/>
                <a:tab pos="1447800" algn="l"/>
                <a:tab pos="2171700" algn="l"/>
                <a:tab pos="2895600" algn="l"/>
                <a:tab pos="3619500" algn="l"/>
                <a:tab pos="4343400" algn="l"/>
                <a:tab pos="5067300" algn="l"/>
                <a:tab pos="5791200" algn="l"/>
                <a:tab pos="6515100" algn="l"/>
              </a:tabLst>
              <a:defRPr>
                <a:solidFill>
                  <a:srgbClr val="000000"/>
                </a:solidFill>
                <a:latin typeface="Arial" charset="0"/>
                <a:ea typeface="Microsoft YaHei" charset="-122"/>
              </a:defRPr>
            </a:lvl6pPr>
            <a:lvl7pPr marL="2971800" indent="-228600" defTabSz="457200" fontAlgn="base" hangingPunct="0">
              <a:lnSpc>
                <a:spcPct val="93000"/>
              </a:lnSpc>
              <a:spcBef>
                <a:spcPct val="0"/>
              </a:spcBef>
              <a:spcAft>
                <a:spcPct val="0"/>
              </a:spcAft>
              <a:buClr>
                <a:srgbClr val="000000"/>
              </a:buClr>
              <a:buSzPct val="100000"/>
              <a:buFont typeface="Times New Roman" pitchFamily="18" charset="0"/>
              <a:tabLst>
                <a:tab pos="723900" algn="l"/>
                <a:tab pos="1447800" algn="l"/>
                <a:tab pos="2171700" algn="l"/>
                <a:tab pos="2895600" algn="l"/>
                <a:tab pos="3619500" algn="l"/>
                <a:tab pos="4343400" algn="l"/>
                <a:tab pos="5067300" algn="l"/>
                <a:tab pos="5791200" algn="l"/>
                <a:tab pos="6515100" algn="l"/>
              </a:tabLst>
              <a:defRPr>
                <a:solidFill>
                  <a:srgbClr val="000000"/>
                </a:solidFill>
                <a:latin typeface="Arial" charset="0"/>
                <a:ea typeface="Microsoft YaHei" charset="-122"/>
              </a:defRPr>
            </a:lvl7pPr>
            <a:lvl8pPr marL="3429000" indent="-228600" defTabSz="457200" fontAlgn="base" hangingPunct="0">
              <a:lnSpc>
                <a:spcPct val="93000"/>
              </a:lnSpc>
              <a:spcBef>
                <a:spcPct val="0"/>
              </a:spcBef>
              <a:spcAft>
                <a:spcPct val="0"/>
              </a:spcAft>
              <a:buClr>
                <a:srgbClr val="000000"/>
              </a:buClr>
              <a:buSzPct val="100000"/>
              <a:buFont typeface="Times New Roman" pitchFamily="18" charset="0"/>
              <a:tabLst>
                <a:tab pos="723900" algn="l"/>
                <a:tab pos="1447800" algn="l"/>
                <a:tab pos="2171700" algn="l"/>
                <a:tab pos="2895600" algn="l"/>
                <a:tab pos="3619500" algn="l"/>
                <a:tab pos="4343400" algn="l"/>
                <a:tab pos="5067300" algn="l"/>
                <a:tab pos="5791200" algn="l"/>
                <a:tab pos="6515100" algn="l"/>
              </a:tabLst>
              <a:defRPr>
                <a:solidFill>
                  <a:srgbClr val="000000"/>
                </a:solidFill>
                <a:latin typeface="Arial" charset="0"/>
                <a:ea typeface="Microsoft YaHei" charset="-122"/>
              </a:defRPr>
            </a:lvl8pPr>
            <a:lvl9pPr marL="3886200" indent="-228600" defTabSz="457200" fontAlgn="base" hangingPunct="0">
              <a:lnSpc>
                <a:spcPct val="93000"/>
              </a:lnSpc>
              <a:spcBef>
                <a:spcPct val="0"/>
              </a:spcBef>
              <a:spcAft>
                <a:spcPct val="0"/>
              </a:spcAft>
              <a:buClr>
                <a:srgbClr val="000000"/>
              </a:buClr>
              <a:buSzPct val="100000"/>
              <a:buFont typeface="Times New Roman" pitchFamily="18" charset="0"/>
              <a:tabLst>
                <a:tab pos="723900" algn="l"/>
                <a:tab pos="1447800" algn="l"/>
                <a:tab pos="2171700" algn="l"/>
                <a:tab pos="2895600" algn="l"/>
                <a:tab pos="3619500" algn="l"/>
                <a:tab pos="4343400" algn="l"/>
                <a:tab pos="5067300" algn="l"/>
                <a:tab pos="5791200" algn="l"/>
                <a:tab pos="6515100" algn="l"/>
              </a:tabLst>
              <a:defRPr>
                <a:solidFill>
                  <a:srgbClr val="000000"/>
                </a:solidFill>
                <a:latin typeface="Arial" charset="0"/>
                <a:ea typeface="Microsoft YaHei" charset="-122"/>
              </a:defRPr>
            </a:lvl9pPr>
          </a:lstStyle>
          <a:p>
            <a:r>
              <a:rPr lang="en-GB" altLang="en-US" sz="1200" b="1" i="1">
                <a:solidFill>
                  <a:srgbClr val="FFFFFF"/>
                </a:solidFill>
                <a:cs typeface="Arial" charset="0"/>
              </a:rPr>
              <a:t>"One day man will connect his apparatus to the very wheelwork of the universe... and the very forces that motivate the planets in their orbits and cause them to rotate will rotate his own machinery,“</a:t>
            </a:r>
          </a:p>
          <a:p>
            <a:endParaRPr lang="en-GB" altLang="en-US" sz="1200" b="1" i="1">
              <a:solidFill>
                <a:srgbClr val="FFFFFF"/>
              </a:solidFill>
              <a:cs typeface="Arial" charset="0"/>
            </a:endParaRPr>
          </a:p>
          <a:p>
            <a:pPr>
              <a:buClr>
                <a:srgbClr val="FFFFFF"/>
              </a:buClr>
              <a:buSzPct val="45000"/>
              <a:buFont typeface="Wingdings" charset="2"/>
              <a:buChar char=""/>
            </a:pPr>
            <a:r>
              <a:rPr lang="en-US" altLang="en-US" sz="1200">
                <a:solidFill>
                  <a:srgbClr val="FFFFFF"/>
                </a:solidFill>
              </a:rPr>
              <a:t>Inventor Nikola Tesla was born in July of 1856, in what is now Croatia. He came to the United States in 1884 and briefly worked with Thomas Edison before the two parted ways. </a:t>
            </a:r>
          </a:p>
          <a:p>
            <a:pPr>
              <a:buClrTx/>
              <a:buSzTx/>
              <a:buFontTx/>
              <a:buNone/>
            </a:pPr>
            <a:endParaRPr lang="en-US" altLang="en-US" sz="1200">
              <a:solidFill>
                <a:srgbClr val="FFFFFF"/>
              </a:solidFill>
            </a:endParaRPr>
          </a:p>
          <a:p>
            <a:pPr>
              <a:buClr>
                <a:srgbClr val="FFFFFF"/>
              </a:buClr>
              <a:buSzPct val="45000"/>
              <a:buFont typeface="Wingdings" charset="2"/>
              <a:buChar char=""/>
            </a:pPr>
            <a:r>
              <a:rPr lang="en-US" altLang="en-US" sz="1200">
                <a:solidFill>
                  <a:srgbClr val="FFFFFF"/>
                </a:solidFill>
              </a:rPr>
              <a:t>In 1887, He was able to find interest in his AC electrical system and funding for his new Tesla Electric Company. By the end of the year, Tesla had successfully filed several patents for AC-based inventions. </a:t>
            </a:r>
          </a:p>
          <a:p>
            <a:pPr>
              <a:buClrTx/>
              <a:buSzTx/>
              <a:buFontTx/>
              <a:buNone/>
            </a:pPr>
            <a:endParaRPr lang="en-US" altLang="en-US" sz="1200">
              <a:solidFill>
                <a:srgbClr val="FFFFFF"/>
              </a:solidFill>
            </a:endParaRPr>
          </a:p>
          <a:p>
            <a:pPr>
              <a:buClr>
                <a:srgbClr val="FFFFFF"/>
              </a:buClr>
              <a:buSzPct val="45000"/>
              <a:buFont typeface="Wingdings" charset="2"/>
              <a:buChar char=""/>
            </a:pPr>
            <a:r>
              <a:rPr lang="en-US" altLang="en-US" sz="1200">
                <a:solidFill>
                  <a:srgbClr val="FFFFFF"/>
                </a:solidFill>
              </a:rPr>
              <a:t>Tesla's AC system eventually caught the attention of American engineer and business man George Westinghouse, who was seeking a solution to supplying the nation with long-distance power. Convinced that Tesla's inventions would help him achieve this, in 1888 he purchased his patents for $60,000 in cash and stock in the Westinghouse Corporation. As interest in an alternating-current system grew, Tesla and Westinghouse were put in direct competition with Thomas Edison, who was intent on selling his direct-current system to the nation. A negative-press campaign was soon waged by Edison, in an attempt to undermine interest in AC power. Tesla, for his part, continued in his work and would patent several more inventions during this period, including his 1891 invention, the "Tesla coil," which laid the foundation for wireless technologies and is still used in radio technology today.  </a:t>
            </a:r>
          </a:p>
          <a:p>
            <a:pPr>
              <a:buClrTx/>
              <a:buSzTx/>
              <a:buFontTx/>
              <a:buNone/>
            </a:pPr>
            <a:endParaRPr lang="en-US" altLang="en-US" sz="1200">
              <a:solidFill>
                <a:srgbClr val="FFFFFF"/>
              </a:solidFill>
            </a:endParaRPr>
          </a:p>
          <a:p>
            <a:pPr>
              <a:buClr>
                <a:srgbClr val="FFFFFF"/>
              </a:buClr>
              <a:buSzPct val="45000"/>
              <a:buFont typeface="Wingdings" charset="2"/>
              <a:buChar char=""/>
            </a:pPr>
            <a:r>
              <a:rPr lang="en-GB" altLang="en-US" sz="1200">
                <a:solidFill>
                  <a:srgbClr val="FFFFFF"/>
                </a:solidFill>
                <a:cs typeface="Arial" charset="0"/>
              </a:rPr>
              <a:t>Tesla died in New York City on January 7, 1943.</a:t>
            </a:r>
          </a:p>
          <a:p>
            <a:pPr>
              <a:buClrTx/>
              <a:buSzTx/>
              <a:buFontTx/>
              <a:buNone/>
            </a:pPr>
            <a:endParaRPr lang="en-US" altLang="en-US" sz="1200">
              <a:solidFill>
                <a:srgbClr val="FFFFFF"/>
              </a:solidFill>
            </a:endParaRPr>
          </a:p>
          <a:p>
            <a:pPr hangingPunct="1">
              <a:buClr>
                <a:srgbClr val="FFFFFF"/>
              </a:buClr>
              <a:buSzPct val="45000"/>
              <a:buFont typeface="Wingdings" charset="2"/>
              <a:buChar char=""/>
            </a:pPr>
            <a:r>
              <a:rPr lang="en-GB" altLang="en-US" sz="1200">
                <a:solidFill>
                  <a:srgbClr val="FFFFFF"/>
                </a:solidFill>
                <a:cs typeface="Arial" charset="0"/>
              </a:rPr>
              <a:t>Tesla’s experiments showed that there was a </a:t>
            </a:r>
            <a:r>
              <a:rPr lang="en-GB" altLang="en-US" sz="1200" i="1">
                <a:solidFill>
                  <a:srgbClr val="FFFFFF"/>
                </a:solidFill>
                <a:cs typeface="Arial" charset="0"/>
              </a:rPr>
              <a:t>radiant</a:t>
            </a:r>
            <a:r>
              <a:rPr lang="en-GB" altLang="en-US" sz="1200">
                <a:solidFill>
                  <a:srgbClr val="FFFFFF"/>
                </a:solidFill>
                <a:cs typeface="Arial" charset="0"/>
              </a:rPr>
              <a:t> energy field – present everywhere – it just needed the right equipment to extract this energy (and sometimes you needed to put energy in to a system to make the radiant energy “visible”.</a:t>
            </a:r>
          </a:p>
          <a:p>
            <a:pPr hangingPunct="1">
              <a:buClr>
                <a:srgbClr val="FFFFFF"/>
              </a:buClr>
              <a:buSzPct val="45000"/>
              <a:buFont typeface="Wingdings" charset="2"/>
              <a:buNone/>
            </a:pPr>
            <a:endParaRPr lang="en-GB" altLang="en-US" sz="1200">
              <a:solidFill>
                <a:srgbClr val="FFFFFF"/>
              </a:solidFill>
              <a:cs typeface="Arial" charset="0"/>
            </a:endParaRPr>
          </a:p>
          <a:p>
            <a:pPr hangingPunct="1">
              <a:buClr>
                <a:srgbClr val="FFFFFF"/>
              </a:buClr>
              <a:buSzPct val="45000"/>
              <a:buFont typeface="Wingdings" charset="2"/>
              <a:buChar char=""/>
            </a:pPr>
            <a:r>
              <a:rPr lang="en-GB" altLang="en-US" sz="1200">
                <a:solidFill>
                  <a:srgbClr val="FFFFFF"/>
                </a:solidFill>
                <a:cs typeface="Arial" charset="0"/>
              </a:rPr>
              <a:t>Niagara falls famously used generators which were originally designed by Tesla.</a:t>
            </a:r>
          </a:p>
          <a:p>
            <a:pPr hangingPunct="1">
              <a:buClrTx/>
              <a:buSzTx/>
              <a:buFontTx/>
              <a:buNone/>
            </a:pPr>
            <a:endParaRPr lang="en-GB" altLang="en-US" sz="1200">
              <a:solidFill>
                <a:srgbClr val="FFFFFF"/>
              </a:solidFill>
              <a:cs typeface="Arial" charset="0"/>
            </a:endParaRPr>
          </a:p>
          <a:p>
            <a:pPr>
              <a:buClrTx/>
              <a:buSzTx/>
              <a:buFontTx/>
              <a:buNone/>
            </a:pPr>
            <a:endParaRPr lang="en-GB" altLang="en-US" sz="1200">
              <a:solidFill>
                <a:srgbClr val="FFFFFF"/>
              </a:solidFill>
              <a:cs typeface="Arial" charset="0"/>
            </a:endParaRPr>
          </a:p>
          <a:p>
            <a:pPr>
              <a:buClrTx/>
              <a:buSzTx/>
              <a:buFontTx/>
              <a:buNone/>
            </a:pPr>
            <a:endParaRPr lang="en-US" altLang="en-US" sz="1600">
              <a:solidFill>
                <a:srgbClr val="FFFFFF"/>
              </a:solidFill>
            </a:endParaRPr>
          </a:p>
        </p:txBody>
      </p:sp>
      <p:pic>
        <p:nvPicPr>
          <p:cNvPr id="10244"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9700" y="927100"/>
            <a:ext cx="2420938" cy="318770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0245"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8750" y="4187825"/>
            <a:ext cx="2400300" cy="184785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770848850"/>
      </p:ext>
    </p:extLst>
  </p:cSld>
  <p:clrMapOvr>
    <a:masterClrMapping/>
  </p:clrMapOvr>
  <p:transition spd="med"/>
  <p:timing>
    <p:tnLst>
      <p:par>
        <p:cTn id="1" dur="indefinite"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6725" y="152400"/>
            <a:ext cx="8229600" cy="4240212"/>
          </a:xfrm>
        </p:spPr>
        <p:txBody>
          <a:bodyPr>
            <a:normAutofit/>
          </a:bodyPr>
          <a:lstStyle/>
          <a:p>
            <a:r>
              <a:rPr lang="en-US" sz="6000" dirty="0" smtClean="0">
                <a:latin typeface="Arial" panose="020B0604020202020204" pitchFamily="34" charset="0"/>
                <a:cs typeface="Arial" panose="020B0604020202020204" pitchFamily="34" charset="0"/>
              </a:rPr>
              <a:t>BREAK</a:t>
            </a:r>
            <a:r>
              <a:rPr lang="en-US" dirty="0" smtClean="0"/>
              <a:t/>
            </a:r>
            <a:br>
              <a:rPr lang="en-US" dirty="0" smtClean="0"/>
            </a:br>
            <a:r>
              <a:rPr lang="en-US" sz="3200" dirty="0" smtClean="0"/>
              <a:t>5 MINUTE VIDEO:</a:t>
            </a:r>
            <a:br>
              <a:rPr lang="en-US" sz="3200" dirty="0" smtClean="0"/>
            </a:br>
            <a:r>
              <a:rPr lang="en-US" sz="3200" dirty="0" smtClean="0"/>
              <a:t/>
            </a:r>
            <a:br>
              <a:rPr lang="en-US" sz="3200" dirty="0" smtClean="0"/>
            </a:br>
            <a:r>
              <a:rPr lang="en-US" sz="3200" dirty="0" smtClean="0"/>
              <a:t>FREE QEG BUILD MANUAL </a:t>
            </a:r>
            <a:br>
              <a:rPr lang="en-US" sz="3200" dirty="0" smtClean="0"/>
            </a:br>
            <a:r>
              <a:rPr lang="en-US" sz="3200" dirty="0" smtClean="0"/>
              <a:t>A MESSAGE FROM JAMES</a:t>
            </a:r>
            <a:endParaRPr lang="en-US" sz="3200" dirty="0"/>
          </a:p>
        </p:txBody>
      </p:sp>
      <p:pic>
        <p:nvPicPr>
          <p:cNvPr id="4301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67050" y="3886200"/>
            <a:ext cx="3028950" cy="17145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661804446"/>
      </p:ext>
    </p:extLst>
  </p:cSld>
  <p:clrMapOvr>
    <a:masterClrMapping/>
  </p:clrMapOvr>
</p:sld>
</file>

<file path=ppt/theme/theme1.xml><?xml version="1.0" encoding="utf-8"?>
<a:theme xmlns:a="http://schemas.openxmlformats.org/drawingml/2006/main" name="Office Theme">
  <a:themeElements>
    <a:clrScheme name="Custom 45">
      <a:dk1>
        <a:srgbClr val="FFFFFF"/>
      </a:dk1>
      <a:lt1>
        <a:srgbClr val="D8D8D8"/>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Hardcover">
      <a:majorFont>
        <a:latin typeface="Book Antiqua"/>
        <a:ea typeface=""/>
        <a:cs typeface=""/>
        <a:font script="Grek" typeface="Times New Roman"/>
        <a:font script="Cyrl" typeface="Times New Roman"/>
        <a:font script="Jpan" typeface="HGS明朝E"/>
        <a:font script="Hang" typeface="궁서"/>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Book Antiqua"/>
        <a:ea typeface=""/>
        <a:cs typeface=""/>
        <a:font script="Grek" typeface="Times New Roman"/>
        <a:font script="Cyrl" typeface="Times New Roman"/>
        <a:font script="Jpan" typeface="HGS明朝E"/>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1246</TotalTime>
  <Words>5035</Words>
  <Application>Microsoft Office PowerPoint</Application>
  <PresentationFormat>On-screen Show (4:3)</PresentationFormat>
  <Paragraphs>376</Paragraphs>
  <Slides>37</Slides>
  <Notes>31</Notes>
  <HiddenSlides>0</HiddenSlides>
  <MMClips>0</MMClips>
  <ScaleCrop>false</ScaleCrop>
  <HeadingPairs>
    <vt:vector size="6" baseType="variant">
      <vt:variant>
        <vt:lpstr>Theme</vt:lpstr>
      </vt:variant>
      <vt:variant>
        <vt:i4>1</vt:i4>
      </vt:variant>
      <vt:variant>
        <vt:lpstr>Embedded OLE Servers</vt:lpstr>
      </vt:variant>
      <vt:variant>
        <vt:i4>0</vt:i4>
      </vt:variant>
      <vt:variant>
        <vt:lpstr>Slide Titles</vt:lpstr>
      </vt:variant>
      <vt:variant>
        <vt:i4>37</vt:i4>
      </vt:variant>
    </vt:vector>
  </HeadingPairs>
  <TitlesOfParts>
    <vt:vector size="38" baseType="lpstr">
      <vt:lpstr>Office Theme</vt:lpstr>
      <vt:lpstr>PowerPoint Presentation</vt:lpstr>
      <vt:lpstr>Common Statements - “There's No Such Thing As Free Energy”</vt:lpstr>
      <vt:lpstr>FREE ENERGY VOCABULARY</vt:lpstr>
      <vt:lpstr>Coefficient of Performance (COP) - 2 </vt:lpstr>
      <vt:lpstr>FREE ENERGY INVENTORS</vt:lpstr>
      <vt:lpstr>FARADAY HOMOPOLAR GENERATOR</vt:lpstr>
      <vt:lpstr>THOMAS EDISON </vt:lpstr>
      <vt:lpstr>NIKOLA TESLA </vt:lpstr>
      <vt:lpstr>BREAK 5 MINUTE VIDEO:  FREE QEG BUILD MANUAL  A MESSAGE FROM JAMES</vt:lpstr>
      <vt:lpstr>PowerPoint Presentation</vt:lpstr>
      <vt:lpstr>THE CURRENT WAR TESLA, EDISON, and JP MORGAN </vt:lpstr>
      <vt:lpstr>PowerPoint Presentation</vt:lpstr>
      <vt:lpstr>Movie: Secret of Nikola Tesla</vt:lpstr>
      <vt:lpstr>MAXWELL, EDISON, JP MORGAN  The Laws of Physics</vt:lpstr>
      <vt:lpstr>2 Types of Energy Systems Asymmetrical Symmetrical</vt:lpstr>
      <vt:lpstr>2 Types of Energy Systems Asymmetrical Symmetrical</vt:lpstr>
      <vt:lpstr>PowerPoint Presentation</vt:lpstr>
      <vt:lpstr>THE LAWS OF NATURE </vt:lpstr>
      <vt:lpstr>THE FLIGHT OF THE BUMBLEBEE </vt:lpstr>
      <vt:lpstr>LAWS OF NATURE HOW THEY WORK</vt:lpstr>
      <vt:lpstr>GOVERNMENT FUNDED RESEARCH AND HIGHER EDUCATION</vt:lpstr>
      <vt:lpstr>GOVERNMENT FUNDED RESEARCH AND HIGHER EDUCATION</vt:lpstr>
      <vt:lpstr>THE PATENT TRAP US PATENT OFFICE CLASSIFICATION SYSTEM </vt:lpstr>
      <vt:lpstr>INVENTION SECRECY ORDER</vt:lpstr>
      <vt:lpstr>Invention Secrecy Act 1951</vt:lpstr>
      <vt:lpstr>The Energy Cover Up</vt:lpstr>
      <vt:lpstr>The Energy Industry</vt:lpstr>
      <vt:lpstr>BREAK 3 MINUTE VIDEO:  ABOUT THE FIX THE WORLD ORGANIZATION HUMANITARIAN TECHNOLOGY MEMBERSHIP DRIVE</vt:lpstr>
      <vt:lpstr>HATEM MAGNETIC FLYWHEEL </vt:lpstr>
      <vt:lpstr>HATEM MAGNETIC FLYWHEEL </vt:lpstr>
      <vt:lpstr>MOTOR GENERATOR LOOPING </vt:lpstr>
      <vt:lpstr>MOTOR GENERATOR LOOPING </vt:lpstr>
      <vt:lpstr>PowerPoint Presentation</vt:lpstr>
      <vt:lpstr>PowerPoint Presentation</vt:lpstr>
      <vt:lpstr>PowerPoint Presentation</vt:lpstr>
      <vt:lpstr>FREE ENERGY WEAR QEG / TESLA GENV1 AND MORE!  </vt:lpstr>
      <vt:lpstr>QUESTIONS  FROM THE  CHATROOM</vt:lpstr>
    </vt:vector>
  </TitlesOfParts>
  <Company>Toshiba</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Hope Moore</dc:creator>
  <cp:lastModifiedBy>Hope Moore</cp:lastModifiedBy>
  <cp:revision>35</cp:revision>
  <dcterms:created xsi:type="dcterms:W3CDTF">2016-02-13T02:46:14Z</dcterms:created>
  <dcterms:modified xsi:type="dcterms:W3CDTF">2016-02-15T20:41:07Z</dcterms:modified>
</cp:coreProperties>
</file>