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279" r:id="rId4"/>
    <p:sldId id="280" r:id="rId5"/>
    <p:sldId id="281" r:id="rId6"/>
    <p:sldId id="282" r:id="rId7"/>
    <p:sldId id="283" r:id="rId8"/>
    <p:sldId id="284" r:id="rId9"/>
    <p:sldId id="285" r:id="rId10"/>
    <p:sldId id="286" r:id="rId11"/>
    <p:sldId id="287" r:id="rId12"/>
    <p:sldId id="288" r:id="rId13"/>
    <p:sldId id="276" r:id="rId14"/>
    <p:sldId id="289" r:id="rId15"/>
    <p:sldId id="290" r:id="rId16"/>
    <p:sldId id="291" r:id="rId17"/>
    <p:sldId id="292" r:id="rId18"/>
    <p:sldId id="293" r:id="rId19"/>
    <p:sldId id="294" r:id="rId20"/>
    <p:sldId id="275" r:id="rId21"/>
    <p:sldId id="277" r:id="rId22"/>
    <p:sldId id="278" r:id="rId23"/>
    <p:sldId id="257" r:id="rId24"/>
    <p:sldId id="269" r:id="rId25"/>
    <p:sldId id="270" r:id="rId26"/>
    <p:sldId id="271" r:id="rId27"/>
    <p:sldId id="262" r:id="rId28"/>
    <p:sldId id="264" r:id="rId29"/>
    <p:sldId id="267" r:id="rId30"/>
    <p:sldId id="263" r:id="rId31"/>
    <p:sldId id="266" r:id="rId32"/>
    <p:sldId id="265" r:id="rId33"/>
    <p:sldId id="268" r:id="rId34"/>
    <p:sldId id="259" r:id="rId35"/>
    <p:sldId id="260" r:id="rId36"/>
    <p:sldId id="258" r:id="rId37"/>
    <p:sldId id="27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36186" autoAdjust="0"/>
  </p:normalViewPr>
  <p:slideViewPr>
    <p:cSldViewPr>
      <p:cViewPr>
        <p:scale>
          <a:sx n="90" d="100"/>
          <a:sy n="90" d="100"/>
        </p:scale>
        <p:origin x="-600" y="-5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49AA4-6FF5-429A-AB1D-5DF9FB176EE4}" type="datetimeFigureOut">
              <a:rPr lang="en-US" smtClean="0"/>
              <a:t>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16924-1019-4299-8777-8E056D4C0BEA}" type="slidenum">
              <a:rPr lang="en-US" smtClean="0"/>
              <a:t>‹#›</a:t>
            </a:fld>
            <a:endParaRPr lang="en-US"/>
          </a:p>
        </p:txBody>
      </p:sp>
    </p:spTree>
    <p:extLst>
      <p:ext uri="{BB962C8B-B14F-4D97-AF65-F5344CB8AC3E}">
        <p14:creationId xmlns:p14="http://schemas.microsoft.com/office/powerpoint/2010/main" val="383178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esn.com/2007/12/05/9500463_self-powered_battery_inventor_dead/"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eb.archive.org/web/20071022035743/http:/www.psiapplications.com/topjamesblack1.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op-alternative-energy-sources.com/stanley-meyer.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youtube.com/watch?v=uGRsQZx6zW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iriusdisclosure.com/about-us/#sthash.trQdgRfH.dpu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iriusdisclosure.com/100000-star-challenge-and-award/"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iriusdisclosure.com/wp-content/uploads/2014/04/TEF.pdf" TargetMode="External"/><Relationship Id="rId4" Type="http://schemas.openxmlformats.org/officeDocument/2006/relationships/hyperlink" Target="http://siriusdisclosure.com/wp-content/uploads/2014/04/Criteria-for-Device.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peswiki.com/index.php/Congress:Member:Mark_Anthony_Dansie"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freeenergyscams.com/sterling-d-allan-vs-mark-dansie/"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hecktheevidence.co.uk/cms/index.php?option=com_content&amp;task=view&amp;id=328&amp;Itemid=55"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checktheevidence.co.uk/cms/index.php?option=com_content&amp;task=view&amp;id=382&amp;Itemid=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C9DC11D-9CE7-4DBE-9963-688B7C811D94}" type="slidenum">
              <a:rPr lang="en-US" altLang="en-US"/>
              <a:pPr/>
              <a:t>3</a:t>
            </a:fld>
            <a:endParaRPr lang="en-US" altLang="en-US"/>
          </a:p>
        </p:txBody>
      </p:sp>
      <p:sp>
        <p:nvSpPr>
          <p:cNvPr id="2252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F0A2FC-0B9D-4B34-B2A1-45EC67424D5D}" type="slidenum">
              <a:rPr lang="en-US" altLang="en-US"/>
              <a:pPr/>
              <a:t>12</a:t>
            </a:fld>
            <a:endParaRPr lang="en-US" altLang="en-US"/>
          </a:p>
        </p:txBody>
      </p:sp>
      <p:sp>
        <p:nvSpPr>
          <p:cNvPr id="3174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Thank</a:t>
            </a:r>
            <a:r>
              <a:rPr lang="en-US" altLang="en-US" sz="1200" baseline="0" dirty="0" smtClean="0"/>
              <a:t> you to Andrew Johnson at checktheevidence.com for these slides</a:t>
            </a:r>
            <a:endParaRPr lang="en-US" altLang="en-US" sz="1200" dirty="0" smtClean="0"/>
          </a:p>
          <a:p>
            <a:pPr eaLnBrk="1" hangingPunct="1"/>
            <a:endParaRPr lang="en-GB"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CBDB68F-48F5-4CE9-9A3B-8204692CC314}" type="slidenum">
              <a:rPr lang="en-US" altLang="en-US"/>
              <a:pPr/>
              <a:t>14</a:t>
            </a:fld>
            <a:endParaRPr lang="en-US" altLang="en-US"/>
          </a:p>
        </p:txBody>
      </p:sp>
      <p:sp>
        <p:nvSpPr>
          <p:cNvPr id="3276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78D1C69-BBAA-4F0F-A0A7-1A77C8E944C1}" type="slidenum">
              <a:rPr lang="en-US" altLang="en-US"/>
              <a:pPr/>
              <a:t>15</a:t>
            </a:fld>
            <a:endParaRPr lang="en-US" altLang="en-US"/>
          </a:p>
        </p:txBody>
      </p:sp>
      <p:sp>
        <p:nvSpPr>
          <p:cNvPr id="3379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9C03108-108D-49B9-BF63-1ECCA88F1E33}" type="slidenum">
              <a:rPr lang="en-US" altLang="en-US"/>
              <a:pPr/>
              <a:t>16</a:t>
            </a:fld>
            <a:endParaRPr lang="en-US" altLang="en-US"/>
          </a:p>
        </p:txBody>
      </p:sp>
      <p:sp>
        <p:nvSpPr>
          <p:cNvPr id="3481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5BADE85-C199-402B-933A-19C73BB9B2C4}" type="slidenum">
              <a:rPr lang="en-US" altLang="en-US"/>
              <a:pPr/>
              <a:t>17</a:t>
            </a:fld>
            <a:endParaRPr lang="en-US" altLang="en-US"/>
          </a:p>
        </p:txBody>
      </p:sp>
      <p:sp>
        <p:nvSpPr>
          <p:cNvPr id="3584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F7AE16-16FB-4334-AE03-1D364CFAAA26}" type="slidenum">
              <a:rPr lang="en-US" altLang="en-US"/>
              <a:pPr/>
              <a:t>18</a:t>
            </a:fld>
            <a:endParaRPr lang="en-US" altLang="en-US"/>
          </a:p>
        </p:txBody>
      </p:sp>
      <p:sp>
        <p:nvSpPr>
          <p:cNvPr id="3686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857522A-1152-484F-9D0B-54F2772FB104}" type="slidenum">
              <a:rPr lang="en-US" altLang="en-US"/>
              <a:pPr/>
              <a:t>19</a:t>
            </a:fld>
            <a:endParaRPr lang="en-US" altLang="en-US"/>
          </a:p>
        </p:txBody>
      </p:sp>
      <p:sp>
        <p:nvSpPr>
          <p:cNvPr id="3788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hlinkClick r:id="rId3"/>
              </a:rPr>
              <a:t>http://pesn.com/2007/12/05/9500463_self-powered_battery_inventor_dead/</a:t>
            </a:r>
            <a:r>
              <a:rPr lang="en-US" alt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hlinkClick r:id="rId4"/>
              </a:rPr>
              <a:t>http://web.archive.org/web/20071022035743/http://www.psiapplications.com/topjamesblack1.html</a:t>
            </a:r>
            <a:r>
              <a:rPr lang="en-US" altLang="en-US" sz="1200" dirty="0" smtClean="0"/>
              <a:t> </a:t>
            </a:r>
            <a:br>
              <a:rPr lang="en-US" altLang="en-US" sz="1200" dirty="0" smtClean="0"/>
            </a:br>
            <a:r>
              <a:rPr lang="en-US" altLang="en-US" sz="1200" dirty="0" smtClean="0"/>
              <a:t>Thank</a:t>
            </a:r>
            <a:r>
              <a:rPr lang="en-US" altLang="en-US" sz="1200" baseline="0" dirty="0" smtClean="0"/>
              <a:t> you to Andrew Johnson at checktheevidence.com for these slides</a:t>
            </a:r>
            <a:endParaRPr lang="en-US" altLang="en-US" sz="1200" dirty="0" smtClean="0"/>
          </a:p>
          <a:p>
            <a:pPr eaLnBrk="1" hangingPunct="1"/>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hlinkClick r:id="rId3"/>
              </a:rPr>
              <a:t>http://www.top-alternative-energy-sources.com/stanley-meyer.html</a:t>
            </a:r>
            <a:r>
              <a:rPr lang="en-US" alt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Thank</a:t>
            </a:r>
            <a:r>
              <a:rPr lang="en-US" altLang="en-US" sz="1200" baseline="0" dirty="0" smtClean="0"/>
              <a:t> you to Andrew Johnson at checktheevidence.com for these slides</a:t>
            </a:r>
            <a:endParaRPr lang="en-US" altLang="en-US" sz="1200" dirty="0" smtClean="0"/>
          </a:p>
          <a:p>
            <a:pPr eaLnBrk="1" hangingPunct="1"/>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22AF59C-129C-4203-9286-7225CCC61BBB}" type="slidenum">
              <a:rPr lang="en-US" altLang="en-US"/>
              <a:pPr/>
              <a:t>4</a:t>
            </a:fld>
            <a:endParaRPr lang="en-US" altLang="en-US"/>
          </a:p>
        </p:txBody>
      </p:sp>
      <p:sp>
        <p:nvSpPr>
          <p:cNvPr id="2355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aramond" pitchFamily="18" charset="0"/>
                <a:hlinkClick r:id="rId3"/>
              </a:rPr>
              <a:t>http://www.youtube.com/watch?v=uGRsQZx6zWA</a:t>
            </a:r>
            <a:r>
              <a:rPr lang="en-US" altLang="en-US" sz="1200" dirty="0" smtClean="0">
                <a:latin typeface="Garamond"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Thank</a:t>
            </a:r>
            <a:r>
              <a:rPr lang="en-US" altLang="en-US" sz="1200" baseline="0" dirty="0" smtClean="0"/>
              <a:t> you to Andrew Johnson at checktheevidence.com for these slides</a:t>
            </a:r>
            <a:endParaRPr lang="en-US" altLang="en-US" sz="1200" dirty="0" smtClean="0"/>
          </a:p>
          <a:p>
            <a:pPr eaLnBrk="1" hangingPunct="1"/>
            <a:endParaRPr lang="en-GB"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Stephen Greer and the $100,000 Star Challenge</a:t>
            </a:r>
          </a:p>
          <a:p>
            <a:r>
              <a:rPr lang="en-US" sz="1200" kern="1200" dirty="0" smtClean="0">
                <a:solidFill>
                  <a:schemeClr val="tx1"/>
                </a:solidFill>
                <a:effectLst/>
                <a:latin typeface="+mn-lt"/>
                <a:ea typeface="+mn-ea"/>
                <a:cs typeface="+mn-cs"/>
              </a:rPr>
              <a:t>Steven M. Greer, MD is Founder of The Disclosure Project, The Center for the Study of Extraterrestrial Intelligence (CSETI), The Orion Project and Sirius Technology Advanced Research, LLC. </a:t>
            </a:r>
          </a:p>
          <a:p>
            <a:r>
              <a:rPr lang="en-US" sz="1200" kern="1200" dirty="0" smtClean="0">
                <a:solidFill>
                  <a:schemeClr val="tx1"/>
                </a:solidFill>
                <a:effectLst/>
                <a:latin typeface="+mn-lt"/>
                <a:ea typeface="+mn-ea"/>
                <a:cs typeface="+mn-cs"/>
              </a:rPr>
              <a:t>In 2001 he presided over the National Press Club Disclosure Event where over 20 military, government, intelligence and corporate witnesses presented compelling testimony regarding the existence of extraterrestrial life forms visiting the planet, and the reverse engineering of the energy and propulsion systems of these craft. </a:t>
            </a:r>
          </a:p>
          <a:p>
            <a:r>
              <a:rPr lang="en-US" sz="1200" kern="1200" dirty="0" smtClean="0">
                <a:solidFill>
                  <a:schemeClr val="tx1"/>
                </a:solidFill>
                <a:effectLst/>
                <a:latin typeface="+mn-lt"/>
                <a:ea typeface="+mn-ea"/>
                <a:cs typeface="+mn-cs"/>
              </a:rPr>
              <a:t>Dr. Greer has now retired as an emergency physician to work on ET disclosure and free energy related projects. </a:t>
            </a:r>
          </a:p>
          <a:p>
            <a:r>
              <a:rPr lang="en-US" sz="1200" kern="1200" dirty="0" smtClean="0">
                <a:solidFill>
                  <a:schemeClr val="tx1"/>
                </a:solidFill>
                <a:effectLst/>
                <a:latin typeface="+mn-lt"/>
                <a:ea typeface="+mn-ea"/>
                <a:cs typeface="+mn-cs"/>
              </a:rPr>
              <a:t>He is the author of four insightful books and multiple DVDs on the UFO/ET subject. He teaches groups throughout the world how to make peaceful contact with extraterrestrial civilizations, and continues to research bringing truly alternative energy sources out to the public. </a:t>
            </a:r>
          </a:p>
          <a:p>
            <a:r>
              <a:rPr lang="en-US" sz="1200" kern="1200" dirty="0" smtClean="0">
                <a:solidFill>
                  <a:schemeClr val="tx1"/>
                </a:solidFill>
                <a:effectLst/>
                <a:latin typeface="+mn-lt"/>
                <a:ea typeface="+mn-ea"/>
                <a:cs typeface="+mn-cs"/>
              </a:rPr>
              <a:t>Dr. Greer has been seen and heard by millions world-wide on CBS, the BBC, The Discovery Channel, the History channel, The Ancient Aliens series, Thrive and through many news outlets worldwide.  He made a documentary movie called “Sirius” which disclosed extraterrestrial </a:t>
            </a:r>
            <a:r>
              <a:rPr lang="en-US" sz="1200" kern="1200" dirty="0" err="1" smtClean="0">
                <a:solidFill>
                  <a:schemeClr val="tx1"/>
                </a:solidFill>
                <a:effectLst/>
                <a:latin typeface="+mn-lt"/>
                <a:ea typeface="+mn-ea"/>
                <a:cs typeface="+mn-cs"/>
              </a:rPr>
              <a:t>coverup</a:t>
            </a:r>
            <a:r>
              <a:rPr lang="en-US" sz="1200" kern="1200" dirty="0" smtClean="0">
                <a:solidFill>
                  <a:schemeClr val="tx1"/>
                </a:solidFill>
                <a:effectLst/>
                <a:latin typeface="+mn-lt"/>
                <a:ea typeface="+mn-ea"/>
                <a:cs typeface="+mn-cs"/>
              </a:rPr>
              <a:t> and the suppression of free energy devices.</a:t>
            </a:r>
          </a:p>
          <a:p>
            <a:r>
              <a:rPr lang="en-US" sz="1200" kern="1200" dirty="0" smtClean="0">
                <a:solidFill>
                  <a:schemeClr val="tx1"/>
                </a:solidFill>
                <a:effectLst/>
                <a:latin typeface="+mn-lt"/>
                <a:ea typeface="+mn-ea"/>
                <a:cs typeface="+mn-cs"/>
              </a:rPr>
              <a:t>He has worked for 17 years to bring together the scientists, inventors and leaders in society to advance new clean technology energy systems. </a:t>
            </a:r>
          </a:p>
          <a:p>
            <a:r>
              <a:rPr lang="en-US" sz="1200" kern="1200" dirty="0" smtClean="0">
                <a:solidFill>
                  <a:schemeClr val="tx1"/>
                </a:solidFill>
                <a:effectLst/>
                <a:latin typeface="+mn-lt"/>
                <a:ea typeface="+mn-ea"/>
                <a:cs typeface="+mn-cs"/>
              </a:rPr>
              <a:t>See more at: </a:t>
            </a:r>
            <a:r>
              <a:rPr lang="en-US" sz="1200" u="sng" kern="1200" dirty="0" smtClean="0">
                <a:solidFill>
                  <a:schemeClr val="tx1"/>
                </a:solidFill>
                <a:effectLst/>
                <a:latin typeface="+mn-lt"/>
                <a:ea typeface="+mn-ea"/>
                <a:cs typeface="+mn-cs"/>
                <a:hlinkClick r:id="rId3"/>
              </a:rPr>
              <a:t>http://www.siriusdisclosure.com/about-us/#sthash.trQdgRfH.dpuf</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23</a:t>
            </a:fld>
            <a:endParaRPr lang="en-US"/>
          </a:p>
        </p:txBody>
      </p:sp>
    </p:spTree>
    <p:extLst>
      <p:ext uri="{BB962C8B-B14F-4D97-AF65-F5344CB8AC3E}">
        <p14:creationId xmlns:p14="http://schemas.microsoft.com/office/powerpoint/2010/main" val="3363083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100,000 Star Challenge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Steven Green spent several years and $900,000 traveling the world trying to find a free energy device without much luck. So he has put up a $100,000 prize for anyone who brings a working Free Energy Device to him.  This award has been available for a few years now, and no one has yet claimed it that we know of.</a:t>
            </a:r>
          </a:p>
          <a:p>
            <a:r>
              <a:rPr lang="en-US" sz="1200" kern="1200" dirty="0" smtClean="0">
                <a:solidFill>
                  <a:schemeClr val="tx1"/>
                </a:solidFill>
                <a:effectLst/>
                <a:latin typeface="+mn-lt"/>
                <a:ea typeface="+mn-ea"/>
                <a:cs typeface="+mn-cs"/>
              </a:rPr>
              <a:t>Greer  does not have enough funding to create his own high energy lab that can be streamed to the world on the internet, plus he is not a technician and states he couldn’t assemble a toaster with a set of plans. However he does claim: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have an amazing network of people all over the world who can help get such a device secured, funded and launched to the public- If the technology is legitimate and can be properly vetted. Many powerful people, while justifiably skeptical, will come forward to support us if we can put in front of them something that is real.”</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So what’s required of the inventor in order to claim the $100K?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Device must be open sourced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Device must be Mass Producible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 have to get it verified and tested by independent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party testing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 have to bring the device to them in Charlottesville Virginia USA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 have to leave the device with them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If you want a copy of your device you’ll have to make two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 have to cover all your expenses up front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$100K will only be released to you after they have finished reproducing your device.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http://www.siriusdisclosure.com/100000-star-challenge-and-award/</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http://siriusdisclosure.com/wp-content/uploads/2014/04/Criteria-for-Device.pdf</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5"/>
              </a:rPr>
              <a:t>http://siriusdisclosure.com/wp-content/uploads/2014/04/TEF.pdf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24</a:t>
            </a:fld>
            <a:endParaRPr lang="en-US"/>
          </a:p>
        </p:txBody>
      </p:sp>
    </p:spTree>
    <p:extLst>
      <p:ext uri="{BB962C8B-B14F-4D97-AF65-F5344CB8AC3E}">
        <p14:creationId xmlns:p14="http://schemas.microsoft.com/office/powerpoint/2010/main" val="262895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We’ve gotten countless letters from QEG followers asking us why we don’t go for Steven </a:t>
            </a:r>
            <a:r>
              <a:rPr lang="en-US" sz="1200" kern="1200" dirty="0" err="1" smtClean="0">
                <a:solidFill>
                  <a:schemeClr val="tx1"/>
                </a:solidFill>
                <a:effectLst/>
                <a:latin typeface="+mn-lt"/>
                <a:ea typeface="+mn-ea"/>
                <a:cs typeface="+mn-cs"/>
              </a:rPr>
              <a:t>Greers</a:t>
            </a:r>
            <a:r>
              <a:rPr lang="en-US" sz="1200" kern="1200" dirty="0" smtClean="0">
                <a:solidFill>
                  <a:schemeClr val="tx1"/>
                </a:solidFill>
                <a:effectLst/>
                <a:latin typeface="+mn-lt"/>
                <a:ea typeface="+mn-ea"/>
                <a:cs typeface="+mn-cs"/>
              </a:rPr>
              <a:t> prize. I’d like to take this opportunity to break this down for everyone from a project managers perspective. While everyone is different, lets use the QEG as a hypothetical.</a:t>
            </a:r>
          </a:p>
          <a:p>
            <a:r>
              <a:rPr lang="en-US" sz="1200" kern="1200" dirty="0" smtClean="0">
                <a:solidFill>
                  <a:schemeClr val="tx1"/>
                </a:solidFill>
                <a:effectLst/>
                <a:latin typeface="+mn-lt"/>
                <a:ea typeface="+mn-ea"/>
                <a:cs typeface="+mn-cs"/>
              </a:rPr>
              <a:t>How much would it cost us to get the QEG to Stephen Greer?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$16K Build 2 QEG’s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$50K purchase equipment for required verification and testing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$2K International shipping and import taxes (if we even get it past customs!)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$8K Round trip international Airfare for family of 4</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$ 8K Traveling, lodging and food expenses for 4 people for about  a month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$85K Total</a:t>
            </a:r>
          </a:p>
          <a:p>
            <a:r>
              <a:rPr lang="en-US" sz="1200" kern="1200" dirty="0" smtClean="0">
                <a:solidFill>
                  <a:schemeClr val="tx1"/>
                </a:solidFill>
                <a:effectLst/>
                <a:latin typeface="+mn-lt"/>
                <a:ea typeface="+mn-ea"/>
                <a:cs typeface="+mn-cs"/>
              </a:rPr>
              <a:t>We would have to put out $85K in expenses just to eventually receive $100K for a net total of $15K profit.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25</a:t>
            </a:fld>
            <a:endParaRPr lang="en-US"/>
          </a:p>
        </p:txBody>
      </p:sp>
    </p:spTree>
    <p:extLst>
      <p:ext uri="{BB962C8B-B14F-4D97-AF65-F5344CB8AC3E}">
        <p14:creationId xmlns:p14="http://schemas.microsoft.com/office/powerpoint/2010/main" val="22642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Additional concerns: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can I protect myself, my family and my device while bringing it to Steven Greer?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(Post 9/11 TSA Security in a high security country like America is not the ideal place to bring a free energy device)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headquarters of the CIA is a two hour drive away from where they want you to bring your free energy device.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do I know that my device won’t be confiscated as a national security threat once I bring it to you?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do I know you’ll do the right thing with the device after I give it to you?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Is it really worth risking so much and going through so much trouble?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Conclusion: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feel it makes more sense for Greer to build a QEG on his own using our free plans for a fraction of what he would give away as a prize. For all we know, he might very well be doing just that and not telling anyone about it! We like Dr. Greer, we’ve learned a lot from his videos and welcome the chance to be able to speak with him one day. </a:t>
            </a:r>
          </a:p>
          <a:p>
            <a:r>
              <a:rPr lang="en-US" sz="1200" kern="1200" dirty="0" smtClean="0">
                <a:solidFill>
                  <a:schemeClr val="tx1"/>
                </a:solidFill>
                <a:effectLst/>
                <a:latin typeface="+mn-lt"/>
                <a:ea typeface="+mn-ea"/>
                <a:cs typeface="+mn-cs"/>
              </a:rPr>
              <a:t>However, it should be noted. None of these semi-famous people have ever done ANYTHING to help this project move forward. It has always been people like YOU that have supported this work, and that’s why it is THE PEOPLE that we chose to spend most of our time focusing on.  We do this work for YOU.</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26</a:t>
            </a:fld>
            <a:endParaRPr lang="en-US"/>
          </a:p>
        </p:txBody>
      </p:sp>
    </p:spTree>
    <p:extLst>
      <p:ext uri="{BB962C8B-B14F-4D97-AF65-F5344CB8AC3E}">
        <p14:creationId xmlns:p14="http://schemas.microsoft.com/office/powerpoint/2010/main" val="4071613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JTRIG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Joint Threat Research Intelligence Group (JTRIG) is a unit of the Government Communications Headquarters (GCHQ), the British intelligence agency . The existence of JTRIG was revealed as part of the global surveillance disclosures by NBC News in documents leaked by the former National Security Agency contractor Edward Snowden.</a:t>
            </a:r>
          </a:p>
          <a:p>
            <a:r>
              <a:rPr lang="en-US" sz="1200" kern="1200" dirty="0" smtClean="0">
                <a:solidFill>
                  <a:schemeClr val="tx1"/>
                </a:solidFill>
                <a:effectLst/>
                <a:latin typeface="+mn-lt"/>
                <a:ea typeface="+mn-ea"/>
                <a:cs typeface="+mn-cs"/>
              </a:rPr>
              <a:t>JTRIG TACTICS ARE USED FOR A NUMBER OF AREAS THAT ARE DISRUPTIVE TO THE AGENDA OF THE RULING INTERESTS. INCLUDING: VACCINES AWARENESS, MONSANTO OPPOSITION, NATURAL CURES FOR CANCER, AND FREE ENERGY.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core self-identified purposes of JTRIG are to:</a:t>
            </a:r>
          </a:p>
          <a:p>
            <a:r>
              <a:rPr lang="en-US" sz="1200" kern="1200" dirty="0" smtClean="0">
                <a:solidFill>
                  <a:schemeClr val="tx1"/>
                </a:solidFill>
                <a:effectLst/>
                <a:latin typeface="+mn-lt"/>
                <a:ea typeface="+mn-ea"/>
                <a:cs typeface="+mn-cs"/>
              </a:rPr>
              <a:t>1. To inject all sorts of false material onto the internet in order to destroy the reputation of its targets.</a:t>
            </a:r>
          </a:p>
          <a:p>
            <a:r>
              <a:rPr lang="en-US" sz="1200" kern="1200" dirty="0" smtClean="0">
                <a:solidFill>
                  <a:schemeClr val="tx1"/>
                </a:solidFill>
                <a:effectLst/>
                <a:latin typeface="+mn-lt"/>
                <a:ea typeface="+mn-ea"/>
                <a:cs typeface="+mn-cs"/>
              </a:rPr>
              <a:t>2. To use social sciences and other techniques to manipulate online discourse and activism to generate outcomes it considers desirable. </a:t>
            </a:r>
          </a:p>
          <a:p>
            <a:r>
              <a:rPr lang="en-US" sz="1200" kern="1200" dirty="0" smtClean="0">
                <a:solidFill>
                  <a:schemeClr val="tx1"/>
                </a:solidFill>
                <a:effectLst/>
                <a:latin typeface="+mn-lt"/>
                <a:ea typeface="+mn-ea"/>
                <a:cs typeface="+mn-cs"/>
              </a:rPr>
              <a:t>The Intercept, a website organized by Glenn Greenwald, Laura </a:t>
            </a:r>
            <a:r>
              <a:rPr lang="en-US" sz="1200" kern="1200" dirty="0" err="1" smtClean="0">
                <a:solidFill>
                  <a:schemeClr val="tx1"/>
                </a:solidFill>
                <a:effectLst/>
                <a:latin typeface="+mn-lt"/>
                <a:ea typeface="+mn-ea"/>
                <a:cs typeface="+mn-cs"/>
              </a:rPr>
              <a:t>Poitras</a:t>
            </a:r>
            <a:r>
              <a:rPr lang="en-US" sz="1200" kern="1200" dirty="0" smtClean="0">
                <a:solidFill>
                  <a:schemeClr val="tx1"/>
                </a:solidFill>
                <a:effectLst/>
                <a:latin typeface="+mn-lt"/>
                <a:ea typeface="+mn-ea"/>
                <a:cs typeface="+mn-cs"/>
              </a:rPr>
              <a:t>, and Jeremy </a:t>
            </a:r>
            <a:r>
              <a:rPr lang="en-US" sz="1200" kern="1200" dirty="0" err="1" smtClean="0">
                <a:solidFill>
                  <a:schemeClr val="tx1"/>
                </a:solidFill>
                <a:effectLst/>
                <a:latin typeface="+mn-lt"/>
                <a:ea typeface="+mn-ea"/>
                <a:cs typeface="+mn-cs"/>
              </a:rPr>
              <a:t>Scahill</a:t>
            </a:r>
            <a:r>
              <a:rPr lang="en-US" sz="1200" kern="1200" dirty="0" smtClean="0">
                <a:solidFill>
                  <a:schemeClr val="tx1"/>
                </a:solidFill>
                <a:effectLst/>
                <a:latin typeface="+mn-lt"/>
                <a:ea typeface="+mn-ea"/>
                <a:cs typeface="+mn-cs"/>
              </a:rPr>
              <a:t> that reports on documents leaked by NSA whistleblower, Edward Snowden, has published some of these documents – including instructions on how to be an Internet troll for corporate purposes.</a:t>
            </a:r>
          </a:p>
          <a:p>
            <a:r>
              <a:rPr lang="en-US" sz="1200" kern="1200" dirty="0" smtClean="0">
                <a:solidFill>
                  <a:schemeClr val="tx1"/>
                </a:solidFill>
                <a:effectLst/>
                <a:latin typeface="+mn-lt"/>
                <a:ea typeface="+mn-ea"/>
                <a:cs typeface="+mn-cs"/>
              </a:rPr>
              <a:t>These techniques have not only been highly researched, but manuals have been created to teach them. This article entitled “How Covert Agents Infiltrate the Internet to Manipulate, Deceive, and Destroy Reputations” shows detailed directions from manuals on how to discredit a person or company, and includes even more destructive practices, like leaking information, emailing colleagues, neighbors and friends, and changing photos on the target’s social media.</a:t>
            </a:r>
          </a:p>
          <a:p>
            <a:r>
              <a:rPr lang="en-US" sz="1200" kern="1200" dirty="0" smtClean="0">
                <a:solidFill>
                  <a:schemeClr val="tx1"/>
                </a:solidFill>
                <a:effectLst/>
                <a:latin typeface="+mn-lt"/>
                <a:ea typeface="+mn-ea"/>
                <a:cs typeface="+mn-cs"/>
              </a:rPr>
              <a:t>Please watch this short video for an overview of these documents from the Joint Threat Intelligence Research trainings.</a:t>
            </a:r>
          </a:p>
          <a:p>
            <a:r>
              <a:rPr lang="en-US" sz="1200" kern="1200" dirty="0" smtClean="0">
                <a:solidFill>
                  <a:schemeClr val="tx1"/>
                </a:solidFill>
                <a:effectLst/>
                <a:latin typeface="+mn-lt"/>
                <a:ea typeface="+mn-ea"/>
                <a:cs typeface="+mn-cs"/>
              </a:rPr>
              <a:t> Play video</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Links: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Links to original Intercept Article and Links to JTRIG documentshttps://theintercept.com/2014/02/24/jtrig-manipulation/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Clean Energy Suppression Article with more Links</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http://www.fixtheworldproject.net/clean-energy-suppression.html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Video Link Proof of Government Paid Internet Trolls</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https://youtu.be/vddULW_7CcM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27</a:t>
            </a:fld>
            <a:endParaRPr lang="en-US"/>
          </a:p>
        </p:txBody>
      </p:sp>
    </p:spTree>
    <p:extLst>
      <p:ext uri="{BB962C8B-B14F-4D97-AF65-F5344CB8AC3E}">
        <p14:creationId xmlns:p14="http://schemas.microsoft.com/office/powerpoint/2010/main" val="179963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Strategies Used to Destroy Free Energy Online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common strategy is labeling all free energy research and devices as a “scam”, and all evidence supporting free energy as a “conspiracy theory”. </a:t>
            </a:r>
          </a:p>
          <a:p>
            <a:r>
              <a:rPr lang="en-US" sz="1200" kern="1200" dirty="0" smtClean="0">
                <a:solidFill>
                  <a:schemeClr val="tx1"/>
                </a:solidFill>
                <a:effectLst/>
                <a:latin typeface="+mn-lt"/>
                <a:ea typeface="+mn-ea"/>
                <a:cs typeface="+mn-cs"/>
              </a:rPr>
              <a:t>JTRIG Art of Deception Online Covert Operations Training Manual pg. 11 “Magic Techniques and Experiment Online HUMINT”</a:t>
            </a:r>
          </a:p>
          <a:p>
            <a:r>
              <a:rPr lang="en-US" sz="1200" kern="1200" dirty="0" smtClean="0">
                <a:solidFill>
                  <a:schemeClr val="tx1"/>
                </a:solidFill>
                <a:effectLst/>
                <a:latin typeface="+mn-lt"/>
                <a:ea typeface="+mn-ea"/>
                <a:cs typeface="+mn-cs"/>
              </a:rPr>
              <a:t>Spreading false or skewed information in online conversations, including social media and blog comments. Lies of omission are another popular technique here as well.</a:t>
            </a:r>
          </a:p>
          <a:p>
            <a:r>
              <a:rPr lang="en-US" sz="1200" kern="1200" dirty="0" smtClean="0">
                <a:solidFill>
                  <a:schemeClr val="tx1"/>
                </a:solidFill>
                <a:effectLst/>
                <a:latin typeface="+mn-lt"/>
                <a:ea typeface="+mn-ea"/>
                <a:cs typeface="+mn-cs"/>
              </a:rPr>
              <a:t>JTRIG Art of Deception Online Covert Operations Training Manual pg. 17 “Dissimulation Hide the Real Simulation Show the False”</a:t>
            </a:r>
          </a:p>
          <a:p>
            <a:r>
              <a:rPr lang="en-US" sz="1200" kern="1200" dirty="0" smtClean="0">
                <a:solidFill>
                  <a:schemeClr val="tx1"/>
                </a:solidFill>
                <a:effectLst/>
                <a:latin typeface="+mn-lt"/>
                <a:ea typeface="+mn-ea"/>
                <a:cs typeface="+mn-cs"/>
              </a:rPr>
              <a:t>Creating false accounts that appear to follow and support free energy devices and inventions  and then generally acting unhinged (acts crazy) as a follower of the author, in order to scare new followers away. This involves agreeing with the article while displaying unstable or outrageous behavior in the comments so that real readers and commenters are scared away from following him or her. JTRIG Art of Deception Online Covert Operations Training Manual pg. 42 “Mirroring, Accommodation and Mimicry”</a:t>
            </a:r>
          </a:p>
          <a:p>
            <a:r>
              <a:rPr lang="en-US" sz="1200" kern="1200" dirty="0" smtClean="0">
                <a:solidFill>
                  <a:schemeClr val="tx1"/>
                </a:solidFill>
                <a:effectLst/>
                <a:latin typeface="+mn-lt"/>
                <a:ea typeface="+mn-ea"/>
                <a:cs typeface="+mn-cs"/>
              </a:rPr>
              <a:t>Creating multiple user profiles to make it look like there are more dissenters than there actually are. Usually, the same person or group creates them all. Someone who is very skilled will vary the “voice” of the commenters so that they sound like different people who coincidentally just met and all agree. JTRIG Art of Deception Online Covert Operations Training Manual pg. 48 “Identifying and Exploiting Fracture Points”</a:t>
            </a:r>
          </a:p>
          <a:p>
            <a:r>
              <a:rPr lang="en-US" sz="1200" kern="1200" dirty="0" smtClean="0">
                <a:solidFill>
                  <a:schemeClr val="tx1"/>
                </a:solidFill>
                <a:effectLst/>
                <a:latin typeface="+mn-lt"/>
                <a:ea typeface="+mn-ea"/>
                <a:cs typeface="+mn-cs"/>
              </a:rPr>
              <a:t>Organized, timed attacks to ruin a person’s livelihood or reputation. These can be timed with the victim’s own successes: such as a new breakthrough, a big announcement, release of new important information or schematics, a successful campaign, etc. JTRIG Art of Deception Online Covert Operations Training Manual pg. 45 “Disruption and Computer Network Attack”</a:t>
            </a:r>
          </a:p>
          <a:p>
            <a:r>
              <a:rPr lang="en-US" sz="1200" kern="1200" dirty="0" smtClean="0">
                <a:solidFill>
                  <a:schemeClr val="tx1"/>
                </a:solidFill>
                <a:effectLst/>
                <a:latin typeface="+mn-lt"/>
                <a:ea typeface="+mn-ea"/>
                <a:cs typeface="+mn-cs"/>
              </a:rPr>
              <a:t>Posting comments that claim “I am a victim!” with details on how the author’s point of view on a topic has destroyed their lives when, in fact, these are just made up stories. Example: “This is a scam, I fell for it and it ruined my life!” Many times, the commenter will look like your average person. JTRIG Top Secret Conference Slides Leaked by Snowden titled “Discredit a Target”</a:t>
            </a:r>
          </a:p>
          <a:p>
            <a:r>
              <a:rPr lang="en-US" sz="1200" kern="1200" dirty="0" smtClean="0">
                <a:solidFill>
                  <a:schemeClr val="tx1"/>
                </a:solidFill>
                <a:effectLst/>
                <a:latin typeface="+mn-lt"/>
                <a:ea typeface="+mn-ea"/>
                <a:cs typeface="+mn-cs"/>
              </a:rPr>
              <a:t>The creation of entire baiting websites / blogs / forums used for data mining and monitoring the threat of free energy progress against the oil industry. Topics appear to start from a neutral point of view but then all forum threads become infiltrated with trolling comments that are not monitored. Mostly “debunking” or “discrediting” every free energy device theory that is presented. JTRIG Top Secret Conference Slides Leaked by Snowden titled “Discredit a Company”</a:t>
            </a:r>
          </a:p>
          <a:p>
            <a:r>
              <a:rPr lang="en-US" sz="1200" kern="1200" dirty="0" smtClean="0">
                <a:solidFill>
                  <a:schemeClr val="tx1"/>
                </a:solidFill>
                <a:effectLst/>
                <a:latin typeface="+mn-lt"/>
                <a:ea typeface="+mn-ea"/>
                <a:cs typeface="+mn-cs"/>
              </a:rPr>
              <a:t>Full time professionals posing as “Experts” both online and at speaking engagements. This is known as “controlled opposition”, the concept being that the best way to control the opposition is to lead it. JTRIG Art of Deception Online Covert Operations Training Manual pg. 42 “Mirroring, </a:t>
            </a:r>
            <a:r>
              <a:rPr lang="en-US" sz="1200" kern="1200" dirty="0" err="1" smtClean="0">
                <a:solidFill>
                  <a:schemeClr val="tx1"/>
                </a:solidFill>
                <a:effectLst/>
                <a:latin typeface="+mn-lt"/>
                <a:ea typeface="+mn-ea"/>
                <a:cs typeface="+mn-cs"/>
              </a:rPr>
              <a:t>Accomodation</a:t>
            </a:r>
            <a:r>
              <a:rPr lang="en-US" sz="1200" kern="1200" dirty="0" smtClean="0">
                <a:solidFill>
                  <a:schemeClr val="tx1"/>
                </a:solidFill>
                <a:effectLst/>
                <a:latin typeface="+mn-lt"/>
                <a:ea typeface="+mn-ea"/>
                <a:cs typeface="+mn-cs"/>
              </a:rPr>
              <a:t> and Mimicry”</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28</a:t>
            </a:fld>
            <a:endParaRPr lang="en-US"/>
          </a:p>
        </p:txBody>
      </p:sp>
    </p:spTree>
    <p:extLst>
      <p:ext uri="{BB962C8B-B14F-4D97-AF65-F5344CB8AC3E}">
        <p14:creationId xmlns:p14="http://schemas.microsoft.com/office/powerpoint/2010/main" val="3848176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Real Life Examples of Trolling:</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Multi-post spamming as evidenced by my Google notifications feed.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Baiting Websites like overunity.com, they act as a trap to data mine new technologies. It would be the equivalent of the IRS starting up a website called “how to not pay your taxes dot com” and look to see who signs up so they can snag them for tax evasion.</a:t>
            </a:r>
          </a:p>
          <a:p>
            <a:r>
              <a:rPr lang="en-US" sz="1200" kern="1200" dirty="0" smtClean="0">
                <a:solidFill>
                  <a:schemeClr val="tx1"/>
                </a:solidFill>
                <a:effectLst/>
                <a:latin typeface="+mn-lt"/>
                <a:ea typeface="+mn-ea"/>
                <a:cs typeface="+mn-cs"/>
              </a:rPr>
              <a:t>Controlled Opposition Websites like Revolution-Green.com. They mix in some truth with their agenda to try to keep traffic going, but mostly they just trash everyone’s devices. We think the oil prices that were displayed on their site for a while are one of the many signs that they are working for the other side and pretending to be advocates of free energy. Like they say, the best way to fight the opposition, is to control it. That looks exactly like what these guys do.</a:t>
            </a:r>
          </a:p>
          <a:p>
            <a:r>
              <a:rPr lang="en-US" sz="1200" kern="1200" dirty="0" smtClean="0">
                <a:solidFill>
                  <a:schemeClr val="tx1"/>
                </a:solidFill>
                <a:effectLst/>
                <a:latin typeface="+mn-lt"/>
                <a:ea typeface="+mn-ea"/>
                <a:cs typeface="+mn-cs"/>
              </a:rPr>
              <a:t>Creative Trolls: These trolls, </a:t>
            </a:r>
            <a:r>
              <a:rPr lang="en-US" sz="1200" kern="1200" dirty="0" err="1" smtClean="0">
                <a:solidFill>
                  <a:schemeClr val="tx1"/>
                </a:solidFill>
                <a:effectLst/>
                <a:latin typeface="+mn-lt"/>
                <a:ea typeface="+mn-ea"/>
                <a:cs typeface="+mn-cs"/>
              </a:rPr>
              <a:t>Doazic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TinselKoala</a:t>
            </a:r>
            <a:r>
              <a:rPr lang="en-US" sz="1200" kern="1200" dirty="0" smtClean="0">
                <a:solidFill>
                  <a:schemeClr val="tx1"/>
                </a:solidFill>
                <a:effectLst/>
                <a:latin typeface="+mn-lt"/>
                <a:ea typeface="+mn-ea"/>
                <a:cs typeface="+mn-cs"/>
              </a:rPr>
              <a:t> have actually gone through the trouble of  producing full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videos just to trash projects, complete with the manipulation of their own graphics! </a:t>
            </a:r>
          </a:p>
          <a:p>
            <a:r>
              <a:rPr lang="en-US" sz="1200" kern="1200" dirty="0" smtClean="0">
                <a:solidFill>
                  <a:schemeClr val="tx1"/>
                </a:solidFill>
                <a:effectLst/>
                <a:latin typeface="+mn-lt"/>
                <a:ea typeface="+mn-ea"/>
                <a:cs typeface="+mn-cs"/>
              </a:rPr>
              <a:t>All of these guys know each other, they organize and work together in order to harass a target. We know </a:t>
            </a:r>
            <a:r>
              <a:rPr lang="en-US" sz="1200" kern="1200" dirty="0" err="1" smtClean="0">
                <a:solidFill>
                  <a:schemeClr val="tx1"/>
                </a:solidFill>
                <a:effectLst/>
                <a:latin typeface="+mn-lt"/>
                <a:ea typeface="+mn-ea"/>
                <a:cs typeface="+mn-cs"/>
              </a:rPr>
              <a:t>TinselKoala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Doazic</a:t>
            </a:r>
            <a:r>
              <a:rPr lang="en-US" sz="1200" kern="1200" dirty="0" smtClean="0">
                <a:solidFill>
                  <a:schemeClr val="tx1"/>
                </a:solidFill>
                <a:effectLst/>
                <a:latin typeface="+mn-lt"/>
                <a:ea typeface="+mn-ea"/>
                <a:cs typeface="+mn-cs"/>
              </a:rPr>
              <a:t> are quite chatty as they comment on and share each others videos. </a:t>
            </a:r>
            <a:r>
              <a:rPr lang="en-US" sz="1200" kern="1200" dirty="0" err="1" smtClean="0">
                <a:solidFill>
                  <a:schemeClr val="tx1"/>
                </a:solidFill>
                <a:effectLst/>
                <a:latin typeface="+mn-lt"/>
                <a:ea typeface="+mn-ea"/>
                <a:cs typeface="+mn-cs"/>
              </a:rPr>
              <a:t>TinselKoala</a:t>
            </a:r>
            <a:r>
              <a:rPr lang="en-US" sz="1200" kern="1200" dirty="0" smtClean="0">
                <a:solidFill>
                  <a:schemeClr val="tx1"/>
                </a:solidFill>
                <a:effectLst/>
                <a:latin typeface="+mn-lt"/>
                <a:ea typeface="+mn-ea"/>
                <a:cs typeface="+mn-cs"/>
              </a:rPr>
              <a:t> also runs the Overunity.com baiting website, and Mark Dansie gave Tinsel Koala some kind of an award on Revolution Green.  Mr. Summitville seems to be one of their lower level cronies as his spamming always seems to pop up around the same time the others do. </a:t>
            </a:r>
          </a:p>
          <a:p>
            <a:r>
              <a:rPr lang="en-US" sz="1200" kern="1200" dirty="0" smtClean="0">
                <a:solidFill>
                  <a:schemeClr val="tx1"/>
                </a:solidFill>
                <a:effectLst/>
                <a:latin typeface="+mn-lt"/>
                <a:ea typeface="+mn-ea"/>
                <a:cs typeface="+mn-cs"/>
              </a:rPr>
              <a:t>And on the right here, we have one of several of our lists of the trolls we’ve had to deal with and ban on our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videos.</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29</a:t>
            </a:fld>
            <a:endParaRPr lang="en-US"/>
          </a:p>
        </p:txBody>
      </p:sp>
    </p:spTree>
    <p:extLst>
      <p:ext uri="{BB962C8B-B14F-4D97-AF65-F5344CB8AC3E}">
        <p14:creationId xmlns:p14="http://schemas.microsoft.com/office/powerpoint/2010/main" val="2591329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Trolling is a Serious Growing Problem that Needs to be Stopped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personality study shows that Internet Trolls Are Narcissists, Psychopaths, and Sadists who will lie, exaggerate, and offend to get a response.</a:t>
            </a:r>
          </a:p>
          <a:p>
            <a:r>
              <a:rPr lang="en-US" sz="1200" kern="1200" dirty="0" smtClean="0">
                <a:solidFill>
                  <a:schemeClr val="tx1"/>
                </a:solidFill>
                <a:effectLst/>
                <a:latin typeface="+mn-lt"/>
                <a:ea typeface="+mn-ea"/>
                <a:cs typeface="+mn-cs"/>
              </a:rPr>
              <a:t>*www.psychologytoday.com Internet-trolls-are-narcissists-psychopaths-and-sadists</a:t>
            </a:r>
          </a:p>
          <a:p>
            <a:r>
              <a:rPr lang="en-US" sz="1200" kern="1200" dirty="0" smtClean="0">
                <a:solidFill>
                  <a:schemeClr val="tx1"/>
                </a:solidFill>
                <a:effectLst/>
                <a:latin typeface="+mn-lt"/>
                <a:ea typeface="+mn-ea"/>
                <a:cs typeface="+mn-cs"/>
              </a:rPr>
              <a:t>*www.slate.com Internet_troll_personality_study_machiavellianism_narcissism_psychopathy</a:t>
            </a:r>
          </a:p>
          <a:p>
            <a:r>
              <a:rPr lang="en-US" sz="1200" kern="1200" dirty="0" smtClean="0">
                <a:solidFill>
                  <a:schemeClr val="tx1"/>
                </a:solidFill>
                <a:effectLst/>
                <a:latin typeface="+mn-lt"/>
                <a:ea typeface="+mn-ea"/>
                <a:cs typeface="+mn-cs"/>
              </a:rPr>
              <a:t>Trolling influences research and skews results and public perception: http://www.entrepreneur.com/article/242924</a:t>
            </a:r>
          </a:p>
          <a:p>
            <a:r>
              <a:rPr lang="en-US" sz="1200" kern="1200" dirty="0" smtClean="0">
                <a:solidFill>
                  <a:schemeClr val="tx1"/>
                </a:solidFill>
                <a:effectLst/>
                <a:latin typeface="+mn-lt"/>
                <a:ea typeface="+mn-ea"/>
                <a:cs typeface="+mn-cs"/>
              </a:rPr>
              <a:t>Over one quarter of all Americans admit to being Internet trolls, saying things online that are purposefully offensive in order to upset people.</a:t>
            </a:r>
          </a:p>
          <a:p>
            <a:r>
              <a:rPr lang="en-US" sz="1200" kern="1200" dirty="0" smtClean="0">
                <a:solidFill>
                  <a:schemeClr val="tx1"/>
                </a:solidFill>
                <a:effectLst/>
                <a:latin typeface="+mn-lt"/>
                <a:ea typeface="+mn-ea"/>
                <a:cs typeface="+mn-cs"/>
              </a:rPr>
              <a:t>http://www.huffingtonpost.com/2014/10/20/internet-trolls-survey_n_6014826.html</a:t>
            </a:r>
          </a:p>
          <a:p>
            <a:r>
              <a:rPr lang="en-US" sz="1200" kern="1200" dirty="0" smtClean="0">
                <a:solidFill>
                  <a:schemeClr val="tx1"/>
                </a:solidFill>
                <a:effectLst/>
                <a:latin typeface="+mn-lt"/>
                <a:ea typeface="+mn-ea"/>
                <a:cs typeface="+mn-cs"/>
              </a:rPr>
              <a:t>Trolling activities destroy innocent peoples lives</a:t>
            </a:r>
          </a:p>
          <a:p>
            <a:r>
              <a:rPr lang="en-US" sz="1200" kern="1200" dirty="0" smtClean="0">
                <a:solidFill>
                  <a:schemeClr val="tx1"/>
                </a:solidFill>
                <a:effectLst/>
                <a:latin typeface="+mn-lt"/>
                <a:ea typeface="+mn-ea"/>
                <a:cs typeface="+mn-cs"/>
              </a:rPr>
              <a:t>http://www.businessinsider.com/a-cisco-exec-vanquished-internet-troll-2014-12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Trolling activities cause children to commit suicide</a:t>
            </a:r>
          </a:p>
          <a:p>
            <a:r>
              <a:rPr lang="en-US" sz="1200" kern="1200" dirty="0" smtClean="0">
                <a:solidFill>
                  <a:schemeClr val="tx1"/>
                </a:solidFill>
                <a:effectLst/>
                <a:latin typeface="+mn-lt"/>
                <a:ea typeface="+mn-ea"/>
                <a:cs typeface="+mn-cs"/>
              </a:rPr>
              <a:t>http://www.puresight.com/Real-Life-Stories/real-life-stories.html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Trolling activities are used to influence political outcomes and false flag events</a:t>
            </a:r>
          </a:p>
          <a:p>
            <a:r>
              <a:rPr lang="en-US" sz="1200" kern="1200" dirty="0" smtClean="0">
                <a:solidFill>
                  <a:schemeClr val="tx1"/>
                </a:solidFill>
                <a:effectLst/>
                <a:latin typeface="+mn-lt"/>
                <a:ea typeface="+mn-ea"/>
                <a:cs typeface="+mn-cs"/>
              </a:rPr>
              <a:t>http://www.juancole.com/2014/02/darknesses-manipulated-deceived.html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 laws are being passed that put internet trolls in jail</a:t>
            </a:r>
          </a:p>
          <a:p>
            <a:r>
              <a:rPr lang="en-US" sz="1200" kern="1200" dirty="0" smtClean="0">
                <a:solidFill>
                  <a:schemeClr val="tx1"/>
                </a:solidFill>
                <a:effectLst/>
                <a:latin typeface="+mn-lt"/>
                <a:ea typeface="+mn-ea"/>
                <a:cs typeface="+mn-cs"/>
              </a:rPr>
              <a:t>http://www.bbc.com/news/uk-29678989</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30</a:t>
            </a:fld>
            <a:endParaRPr lang="en-US"/>
          </a:p>
        </p:txBody>
      </p:sp>
    </p:spTree>
    <p:extLst>
      <p:ext uri="{BB962C8B-B14F-4D97-AF65-F5344CB8AC3E}">
        <p14:creationId xmlns:p14="http://schemas.microsoft.com/office/powerpoint/2010/main" val="48398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Should you Just Ignore Trolls? The Answer is NO.</a:t>
            </a:r>
          </a:p>
          <a:p>
            <a:r>
              <a:rPr lang="en-US" sz="1200" kern="1200" dirty="0" smtClean="0">
                <a:solidFill>
                  <a:schemeClr val="tx1"/>
                </a:solidFill>
                <a:effectLst/>
                <a:latin typeface="+mn-lt"/>
                <a:ea typeface="+mn-ea"/>
                <a:cs typeface="+mn-cs"/>
              </a:rPr>
              <a:t>You should expose them, report them, help shut them down, and moderate your own content. People are fighting back trolling and they are winning!</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People are fighting back against internet trolling and winning</a:t>
            </a:r>
          </a:p>
          <a:p>
            <a:r>
              <a:rPr lang="en-US" sz="1200" kern="1200" dirty="0" smtClean="0">
                <a:solidFill>
                  <a:schemeClr val="tx1"/>
                </a:solidFill>
                <a:effectLst/>
                <a:latin typeface="+mn-lt"/>
                <a:ea typeface="+mn-ea"/>
                <a:cs typeface="+mn-cs"/>
              </a:rPr>
              <a:t>Check out these two stories here: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“Mum turns troll-hunter and forces 500 cyberbullies off the internet”</a:t>
            </a:r>
          </a:p>
          <a:p>
            <a:r>
              <a:rPr lang="en-US" sz="1200" kern="1200" dirty="0" smtClean="0">
                <a:solidFill>
                  <a:schemeClr val="tx1"/>
                </a:solidFill>
                <a:effectLst/>
                <a:latin typeface="+mn-lt"/>
                <a:ea typeface="+mn-ea"/>
                <a:cs typeface="+mn-cs"/>
              </a:rPr>
              <a:t>-A mom of 5, disgusted by the vile abuse of her children online, turned into a troll hunter and closed down the accounts of more than 500 trolls. Kaitlin spends up to 8 hours a day rooting out the identities of trolls. If she finds out a trolls name, their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profile or their website address, she emails the details straight to the people responsible for policing the sites where the abuse appears. She also emails the trolls directly, warning them she is handing their message to police. </a:t>
            </a:r>
          </a:p>
          <a:p>
            <a:r>
              <a:rPr lang="en-US" sz="1200" kern="1200" dirty="0" smtClean="0">
                <a:solidFill>
                  <a:schemeClr val="tx1"/>
                </a:solidFill>
                <a:effectLst/>
                <a:latin typeface="+mn-lt"/>
                <a:ea typeface="+mn-ea"/>
                <a:cs typeface="+mn-cs"/>
              </a:rPr>
              <a:t>“Tackling the Trolls how people are fighting back”</a:t>
            </a:r>
          </a:p>
          <a:p>
            <a:r>
              <a:rPr lang="en-US" sz="1200" kern="1200" dirty="0" smtClean="0">
                <a:solidFill>
                  <a:schemeClr val="tx1"/>
                </a:solidFill>
                <a:effectLst/>
                <a:latin typeface="+mn-lt"/>
                <a:ea typeface="+mn-ea"/>
                <a:cs typeface="+mn-cs"/>
              </a:rPr>
              <a:t>To combat illicit sexual messages, one girl is tracking down the mothers of the offenders and sending screen shots. Another blogger is slamming trolls to get others to come out and share their experiences with the same person. Websites that expose trolling are popping up also, like “Racists Getting Fired”, which tracks down the name and current employer of the people behind racial slurs and reporting them to their employer, thus getting them fired from their jobs.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http://www.mirror.co.uk/news/uk-news/mum-turns-troll-hunter-forces-500-2180859</a:t>
            </a:r>
          </a:p>
          <a:p>
            <a:r>
              <a:rPr lang="en-US" sz="1200" kern="1200" dirty="0" smtClean="0">
                <a:solidFill>
                  <a:schemeClr val="tx1"/>
                </a:solidFill>
                <a:effectLst/>
                <a:latin typeface="+mn-lt"/>
                <a:ea typeface="+mn-ea"/>
                <a:cs typeface="+mn-cs"/>
              </a:rPr>
              <a:t>http://www.thestar.com/life/2014/12/08/tackling_the_trolls_how_people_are_fighting_back_against_online_harassment.html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http://www.buzzfeed.com/emilygould/why-we-need-to-fight-online-trolls-not-just-ignore-them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31</a:t>
            </a:fld>
            <a:endParaRPr lang="en-US"/>
          </a:p>
        </p:txBody>
      </p:sp>
    </p:spTree>
    <p:extLst>
      <p:ext uri="{BB962C8B-B14F-4D97-AF65-F5344CB8AC3E}">
        <p14:creationId xmlns:p14="http://schemas.microsoft.com/office/powerpoint/2010/main" val="346897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AB3357-8CD6-4D17-B4FE-1ECEB6B8D590}" type="slidenum">
              <a:rPr lang="en-US" altLang="en-US"/>
              <a:pPr/>
              <a:t>5</a:t>
            </a:fld>
            <a:endParaRPr lang="en-US" altLang="en-US"/>
          </a:p>
        </p:txBody>
      </p:sp>
      <p:sp>
        <p:nvSpPr>
          <p:cNvPr id="2457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Confessions of a Paid Shill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http://consciouslifenews.com/paid-internet-shill-shadowy-groups-manipulate-internet-opinion-debate/1147073/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next part covers a very interesting article that’s been out on the internet for a while called “I Was a Paid Internet Shill”. It’s a confession of an ashamed employee of a seedy company that sets up shop for six months at a time to serve as a base for employing trolling operations.  The subject claims to have left his job, disgusted with himself and give a full account of the way things are run in a shill office. He was paid to spread disinformation on the internet around political points of interest as were all those around him. He got “assigned” to specific websites or accounts.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employ desperate people that are looking for work.  They call themselves “consultants” working on “tech support”. The company changes its name monthly giving itself a bland name that doesn’t give a strong impression of what it does. </a:t>
            </a:r>
          </a:p>
          <a:p>
            <a:r>
              <a:rPr lang="en-US" sz="1200" kern="1200" dirty="0" smtClean="0">
                <a:solidFill>
                  <a:schemeClr val="tx1"/>
                </a:solidFill>
                <a:effectLst/>
                <a:latin typeface="+mn-lt"/>
                <a:ea typeface="+mn-ea"/>
                <a:cs typeface="+mn-cs"/>
              </a:rPr>
              <a:t> He goes on to state:</a:t>
            </a:r>
          </a:p>
          <a:p>
            <a:r>
              <a:rPr lang="en-US" sz="1200" kern="1200" dirty="0" smtClean="0">
                <a:solidFill>
                  <a:schemeClr val="tx1"/>
                </a:solidFill>
                <a:effectLst/>
                <a:latin typeface="+mn-lt"/>
                <a:ea typeface="+mn-ea"/>
                <a:cs typeface="+mn-cs"/>
              </a:rPr>
              <a:t>“My task was simple: I would be assigned to four different websites, with the goal of entering certain discussions and promoting a certain view. I learned later that some of the personnel were assigned to internet message boards (like me), while others worked on Facebook or chatrooms. It seems these three types of media each have a different strategy for shilling, and each shill concentrates on one of the three in particular. At first I was on what they call meme-patrol, later on I was trained for more complex arguments. </a:t>
            </a:r>
          </a:p>
          <a:p>
            <a:r>
              <a:rPr lang="en-US" sz="1200" kern="1200" dirty="0" smtClean="0">
                <a:solidFill>
                  <a:schemeClr val="tx1"/>
                </a:solidFill>
                <a:effectLst/>
                <a:latin typeface="+mn-lt"/>
                <a:ea typeface="+mn-ea"/>
                <a:cs typeface="+mn-cs"/>
              </a:rPr>
              <a:t>I was handed two binders with sheets enclosed in limp plastic. The first was labeled simply “Israel” in magic-marker on the cover, and it had two sections .The first section contained basic background info on the topic. I would have to read and memorize some of this, as time went on. It had internet links for further reading, essays and talking points, and excerpts from some history books. The second, and larger, section was called “Strat” (short for “strategy”) with long lists of “dialogue pairs.” These were specific responses to specific postings.</a:t>
            </a:r>
          </a:p>
          <a:p>
            <a:r>
              <a:rPr lang="en-US" sz="1200" kern="1200" dirty="0" smtClean="0">
                <a:solidFill>
                  <a:schemeClr val="tx1"/>
                </a:solidFill>
                <a:effectLst/>
                <a:latin typeface="+mn-lt"/>
                <a:ea typeface="+mn-ea"/>
                <a:cs typeface="+mn-cs"/>
              </a:rPr>
              <a:t>If a poster wrote something close to “X,” we were supposed to respond with something close to “Y.” “You have to mix it up a bit, though, otherwise it gets too obvious. Learn to use a thesaurus.” This section also contained a number of hints for de-railing conversations that went too far away from what we were attempting. These strategies included various forms of personal attacks, complaining to the forum moderators, smearing the characters of our opponents, using images and icons effectively, and even dragging the tone of the conversation down with sexual innuendo, links to pornography, or other such things. “Sometimes we have to fight dirty,” or trainer told us. “Our opponents don’t hesitate to, so we can’t either.”</a:t>
            </a:r>
          </a:p>
          <a:p>
            <a:r>
              <a:rPr lang="en-US" sz="1200" kern="1200" dirty="0" smtClean="0">
                <a:solidFill>
                  <a:schemeClr val="tx1"/>
                </a:solidFill>
                <a:effectLst/>
                <a:latin typeface="+mn-lt"/>
                <a:ea typeface="+mn-ea"/>
                <a:cs typeface="+mn-cs"/>
              </a:rPr>
              <a:t>The site-specific info in the second binder included a brief history of each site, including recent flame-wars, as well as info on what to avoid on each site so as not to get banned. It also had quite detailed info on the moderators and the most popular </a:t>
            </a:r>
            <a:r>
              <a:rPr lang="en-US" sz="1200" kern="1200" dirty="0" err="1" smtClean="0">
                <a:solidFill>
                  <a:schemeClr val="tx1"/>
                </a:solidFill>
                <a:effectLst/>
                <a:latin typeface="+mn-lt"/>
                <a:ea typeface="+mn-ea"/>
                <a:cs typeface="+mn-cs"/>
              </a:rPr>
              <a:t>regged</a:t>
            </a:r>
            <a:r>
              <a:rPr lang="en-US" sz="1200" kern="1200" dirty="0" smtClean="0">
                <a:solidFill>
                  <a:schemeClr val="tx1"/>
                </a:solidFill>
                <a:effectLst/>
                <a:latin typeface="+mn-lt"/>
                <a:ea typeface="+mn-ea"/>
                <a:cs typeface="+mn-cs"/>
              </a:rPr>
              <a:t> posters on each site: location (if known), personality type, topics of interest, background sketch, and even some notes on how to “push the psychological buttons” of different posters. </a:t>
            </a:r>
          </a:p>
          <a:p>
            <a:r>
              <a:rPr lang="en-US" sz="1200" kern="1200" dirty="0" smtClean="0">
                <a:solidFill>
                  <a:schemeClr val="tx1"/>
                </a:solidFill>
                <a:effectLst/>
                <a:latin typeface="+mn-lt"/>
                <a:ea typeface="+mn-ea"/>
                <a:cs typeface="+mn-cs"/>
              </a:rPr>
              <a:t>Each popular poster was classified as “hostile,” “friendly,” or “indifferent” to my goal. We were supposed to cultivate friendship with the friendly posters as well as the mods (basically, by brownnosing and sucking up), and there were even notes on strategies for dealing with specific hostile posters. The info was pretty detailed, but not perfect in every case. “If you can convert one of the hostile posters from the enemy side to our side, you get a nice bonus. But this doesn’t happen too often, sadly. So mostly you’ll be attacking them and trying to smear them.”</a:t>
            </a:r>
          </a:p>
          <a:p>
            <a:r>
              <a:rPr lang="en-US" sz="1200" kern="1200" dirty="0" smtClean="0">
                <a:solidFill>
                  <a:schemeClr val="tx1"/>
                </a:solidFill>
                <a:effectLst/>
                <a:latin typeface="+mn-lt"/>
                <a:ea typeface="+mn-ea"/>
                <a:cs typeface="+mn-cs"/>
              </a:rPr>
              <a:t>The “complex debate” part of the job involved a fair amount of additional training, including memorizing more specific information about the specific posters (friendly and hostile) I’d be sparring with. Here, too, there were scripts and suggested lines of argument, but we were given more freedom. There were a lot of details to this more advanced stage of the job – everything from how to select the right avatar to how to use “</a:t>
            </a:r>
            <a:r>
              <a:rPr lang="en-US" sz="1200" kern="1200" dirty="0" err="1" smtClean="0">
                <a:solidFill>
                  <a:schemeClr val="tx1"/>
                </a:solidFill>
                <a:effectLst/>
                <a:latin typeface="+mn-lt"/>
                <a:ea typeface="+mn-ea"/>
                <a:cs typeface="+mn-cs"/>
              </a:rPr>
              <a:t>demotivationals</a:t>
            </a:r>
            <a:r>
              <a:rPr lang="en-US" sz="1200" kern="1200" dirty="0" smtClean="0">
                <a:solidFill>
                  <a:schemeClr val="tx1"/>
                </a:solidFill>
                <a:effectLst/>
                <a:latin typeface="+mn-lt"/>
                <a:ea typeface="+mn-ea"/>
                <a:cs typeface="+mn-cs"/>
              </a:rPr>
              <a:t>” (humorous images with black borders that one finds floating around the web). Even the proper use of images of cats was discussed. Sometimes we used faked or photo-shopped images or doctored news reports (something else that bothered me).</a:t>
            </a:r>
          </a:p>
          <a:p>
            <a:r>
              <a:rPr lang="en-US" sz="1200" kern="1200" dirty="0" smtClean="0">
                <a:solidFill>
                  <a:schemeClr val="tx1"/>
                </a:solidFill>
                <a:effectLst/>
                <a:latin typeface="+mn-lt"/>
                <a:ea typeface="+mn-ea"/>
                <a:cs typeface="+mn-cs"/>
              </a:rPr>
              <a:t>And it goes on from there, he ends with:</a:t>
            </a:r>
          </a:p>
          <a:p>
            <a:r>
              <a:rPr lang="en-US" sz="1200" kern="1200" dirty="0" smtClean="0">
                <a:solidFill>
                  <a:schemeClr val="tx1"/>
                </a:solidFill>
                <a:effectLst/>
                <a:latin typeface="+mn-lt"/>
                <a:ea typeface="+mn-ea"/>
                <a:cs typeface="+mn-cs"/>
              </a:rPr>
              <a:t>This is my confession. I haven’t made up my mind yet about whether I want to talk more about this, so if I don’t respond to this thread, don’t be angry. But I think you should know: Shills exist. They are real. They walk among you, and they pay special attention to your popular content. You should be aware of this. What you choose to do with this awareness is up to you.</a:t>
            </a:r>
          </a:p>
          <a:p>
            <a:r>
              <a:rPr lang="en-US" sz="1200" kern="1200" dirty="0" smtClean="0">
                <a:solidFill>
                  <a:schemeClr val="tx1"/>
                </a:solidFill>
                <a:effectLst/>
                <a:latin typeface="+mn-lt"/>
                <a:ea typeface="+mn-ea"/>
                <a:cs typeface="+mn-cs"/>
              </a:rPr>
              <a:t>Yours,</a:t>
            </a:r>
          </a:p>
          <a:p>
            <a:r>
              <a:rPr lang="en-US" sz="1200" kern="1200" dirty="0" err="1" smtClean="0">
                <a:solidFill>
                  <a:schemeClr val="tx1"/>
                </a:solidFill>
                <a:effectLst/>
                <a:latin typeface="+mn-lt"/>
                <a:ea typeface="+mn-ea"/>
                <a:cs typeface="+mn-cs"/>
              </a:rPr>
              <a:t>ExShill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Link: I was a Paid Internet Shill</a:t>
            </a:r>
          </a:p>
          <a:p>
            <a:r>
              <a:rPr lang="en-US" sz="1200" kern="1200" dirty="0" smtClean="0">
                <a:solidFill>
                  <a:schemeClr val="tx1"/>
                </a:solidFill>
                <a:effectLst/>
                <a:latin typeface="+mn-lt"/>
                <a:ea typeface="+mn-ea"/>
                <a:cs typeface="+mn-cs"/>
              </a:rPr>
              <a:t>http://www.thetruthseeker.co.uk/?p=64853</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32</a:t>
            </a:fld>
            <a:endParaRPr lang="en-US"/>
          </a:p>
        </p:txBody>
      </p:sp>
    </p:spTree>
    <p:extLst>
      <p:ext uri="{BB962C8B-B14F-4D97-AF65-F5344CB8AC3E}">
        <p14:creationId xmlns:p14="http://schemas.microsoft.com/office/powerpoint/2010/main" val="1782710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Touchy Feely’s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Self appointed experts who want to come to your lab to touch and feel your device. If admission is denied they accuse it as being a scam.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Unicorn Boys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Wide eyed young rookies with an overly unrealistic optimistic attitude and a gift for making speeches about changing the world. They make assumptions that this is somehow easy and that its “already done”. </a:t>
            </a:r>
          </a:p>
          <a:p>
            <a:r>
              <a:rPr lang="en-US" sz="1200" kern="1200" dirty="0" smtClean="0">
                <a:solidFill>
                  <a:schemeClr val="tx1"/>
                </a:solidFill>
                <a:effectLst/>
                <a:latin typeface="+mn-lt"/>
                <a:ea typeface="+mn-ea"/>
                <a:cs typeface="+mn-cs"/>
              </a:rPr>
              <a:t>Blunder Boys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Clueless businessmen who capitalize on someone else's device, aggressively compete with the original inventor, only to come back to the inventor asking for help when they realize they lack the skills.</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34</a:t>
            </a:fld>
            <a:endParaRPr lang="en-US"/>
          </a:p>
        </p:txBody>
      </p:sp>
    </p:spTree>
    <p:extLst>
      <p:ext uri="{BB962C8B-B14F-4D97-AF65-F5344CB8AC3E}">
        <p14:creationId xmlns:p14="http://schemas.microsoft.com/office/powerpoint/2010/main" val="3011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Dust Bunnies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Wealthy people with fully equip labs and lots of devices that they choose to ignore and let collect dust. </a:t>
            </a:r>
          </a:p>
          <a:p>
            <a:r>
              <a:rPr lang="en-US" sz="1200" kern="1200" dirty="0" smtClean="0">
                <a:solidFill>
                  <a:schemeClr val="tx1"/>
                </a:solidFill>
                <a:effectLst/>
                <a:latin typeface="+mn-lt"/>
                <a:ea typeface="+mn-ea"/>
                <a:cs typeface="+mn-cs"/>
              </a:rPr>
              <a:t>Agents of Omission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Omit known information needed to accurately complete a device to fulfill a personal agenda</a:t>
            </a:r>
          </a:p>
          <a:p>
            <a:r>
              <a:rPr lang="en-US" sz="1200" kern="1200" dirty="0" smtClean="0">
                <a:solidFill>
                  <a:schemeClr val="tx1"/>
                </a:solidFill>
                <a:effectLst/>
                <a:latin typeface="+mn-lt"/>
                <a:ea typeface="+mn-ea"/>
                <a:cs typeface="+mn-cs"/>
              </a:rPr>
              <a:t>Honey Trap</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Using sexual advances to manipulate the outcome of a free energy project</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35</a:t>
            </a:fld>
            <a:endParaRPr lang="en-US"/>
          </a:p>
        </p:txBody>
      </p:sp>
    </p:spTree>
    <p:extLst>
      <p:ext uri="{BB962C8B-B14F-4D97-AF65-F5344CB8AC3E}">
        <p14:creationId xmlns:p14="http://schemas.microsoft.com/office/powerpoint/2010/main" val="1118427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Arch Rivals</a:t>
            </a:r>
          </a:p>
          <a:p>
            <a:r>
              <a:rPr lang="en-US" sz="1200" kern="1200" dirty="0" smtClean="0">
                <a:solidFill>
                  <a:schemeClr val="tx1"/>
                </a:solidFill>
                <a:effectLst/>
                <a:latin typeface="+mn-lt"/>
                <a:ea typeface="+mn-ea"/>
                <a:cs typeface="+mn-cs"/>
              </a:rPr>
              <a:t>Next on the list of politics that inventors might get caught in: stuck in the battle field between feuding Arch Rivals.  One of the best examples is that of Sterling Allan of Peskwiki.com and Mark Dansie of Revolution-green.com. Sterling and Dansie are both “Free Energy Reporters” that make a career out of “evaluating” other people’s free energy devices. They both claim to be “World Renown Experts and Leaders in Free Energy”, though the number of devices they have invented or built themselves is still unknown.  Both write blogs and do internet radio shows and speak at conferences, and have amassed a large amount of internet content. They both play the role of tabloid style reporting. Sterling plays the overly optimistic, sympathetic “good cop” role, and Dansie plays the pessimistic, below-the-belt “bad cop” role.  And while some may find their content entertaining, many inventors find their information unreliable.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History: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Both of them used to be a part of PESN Pure Energy Systems Network which conducts what they call “Team Reporting of Alternative Energy Developments”. Of which Sterling Allan is the founder.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May of 2009 Mark Dansie was banned from PESN and later joined revolution-green.com where he is the primary blogger. Sterling continued on with the formation of Peswiki.com, a huge online encyclopedia of every free energy claim both valid and invalid under the sun.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Dansie well known for his dark skepticism makes dozens of flights each year to go around the world and evaluate devices, all of which he claims will never work. He was banned from PESN after always pointing out only flaws and having an “NSA-level algorithm that alerted him to his postings so he could be the first to comment, setting a negative tone.”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Both Sterling and Dansie seemed to still collaborate, while sitting on different sides of the fence, until 2013 when an online feud started between the two of them. This lasted for quite a while in a written shouting match on their websites and online radio shows.   The feud included competing over the latest developments in free energy and who got to “cover the story”.  If you were an innocent by standard inventor who happened to bring your device into the public eye during this time, (like the QEG was) your technology would be put through the shredder of the feud.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Links: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Sterling Allan talks about Mark Dansie: </a:t>
            </a:r>
            <a:r>
              <a:rPr lang="en-US" sz="1200" u="sng" kern="1200" dirty="0" smtClean="0">
                <a:solidFill>
                  <a:schemeClr val="tx1"/>
                </a:solidFill>
                <a:effectLst/>
                <a:latin typeface="+mn-lt"/>
                <a:ea typeface="+mn-ea"/>
                <a:cs typeface="+mn-cs"/>
                <a:hlinkClick r:id="rId3"/>
              </a:rPr>
              <a:t>http://peswiki.com/index.php/Congress:Member:Mark_Anthony_Dansie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Describing the Feud between Sterling and Dansie</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http://freeenergyscams.com/sterling-d-allan-vs-mark-dansie/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36</a:t>
            </a:fld>
            <a:endParaRPr lang="en-US"/>
          </a:p>
        </p:txBody>
      </p:sp>
    </p:spTree>
    <p:extLst>
      <p:ext uri="{BB962C8B-B14F-4D97-AF65-F5344CB8AC3E}">
        <p14:creationId xmlns:p14="http://schemas.microsoft.com/office/powerpoint/2010/main" val="84285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Who’s Really Running some Free Energy Websites?</a:t>
            </a:r>
          </a:p>
          <a:p>
            <a:r>
              <a:rPr lang="en-US"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Tony Craddock is a consultant with forty years experience in the oil industry.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Owns Energetic Productions LLC, which is the company that produced and owns copyright to older videos from Bedini Motors.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He also owns and runs Tom Beardens Website www.cheniere.org</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Theres</a:t>
            </a:r>
            <a:r>
              <a:rPr lang="en-US" sz="1200" kern="1200" dirty="0" smtClean="0">
                <a:solidFill>
                  <a:schemeClr val="tx1"/>
                </a:solidFill>
                <a:effectLst/>
                <a:latin typeface="+mn-lt"/>
                <a:ea typeface="+mn-ea"/>
                <a:cs typeface="+mn-cs"/>
              </a:rPr>
              <a:t> a link in the notes here that will bring you to a full discovery of this, and it will also show you how Sterling Allan is supportive of someone from the oil industry owning and running a free energy website.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YouTube, Copyright And Censorship - The Truth About “Free Energy” Technology</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http://www.checktheevidence.co.uk/cms/index.php?option=com_content&amp;task=view&amp;id=328&amp;Itemid=55</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Sterling Allan is long time friends with, and lives in an intentional community with Steven E. Jones, the man who voted cold fusion out of existence.</a:t>
            </a:r>
          </a:p>
          <a:p>
            <a:r>
              <a:rPr lang="en-US" sz="1200" kern="1200" dirty="0" smtClean="0">
                <a:solidFill>
                  <a:schemeClr val="tx1"/>
                </a:solidFill>
                <a:effectLst/>
                <a:latin typeface="+mn-lt"/>
                <a:ea typeface="+mn-ea"/>
                <a:cs typeface="+mn-cs"/>
              </a:rPr>
              <a:t>If you recall from the video clip we saw earlier it was Judy woods presentation at the Breakthrough Energy Movement Conference in Holland 2012. Shortly after finishing her presentation, someone stood up in the audience, it was Sterling Allan. In this next clip here you’ll see Sterling Allan stand up explain he’s good friends with Steven E. Jones, and that they both live in an intentional community together. He also goes on to imply that maybe Steven E. Jones’ decision to do science by a vote a small “mental disconnect” and perhaps he could talk reason with him. </a:t>
            </a:r>
          </a:p>
          <a:p>
            <a:r>
              <a:rPr lang="en-US" sz="1200" kern="1200" dirty="0" smtClean="0">
                <a:solidFill>
                  <a:schemeClr val="tx1"/>
                </a:solidFill>
                <a:effectLst/>
                <a:latin typeface="+mn-lt"/>
                <a:ea typeface="+mn-ea"/>
                <a:cs typeface="+mn-cs"/>
              </a:rPr>
              <a:t>After this conversation took place, there was follow up and a whole series of information was uncovered. We don’t have time to go into all of it today but here is a very thorough article with lots of links that details what happened there.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“Chilling Out” about 9/11 With Sterling D Allan and Steven E Jones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http://www.checktheevidence.co.uk/cms/index.php?option=com_content&amp;task=view&amp;id=382&amp;Itemid=60</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716924-1019-4299-8777-8E056D4C0BEA}" type="slidenum">
              <a:rPr lang="en-US" smtClean="0"/>
              <a:t>37</a:t>
            </a:fld>
            <a:endParaRPr lang="en-US"/>
          </a:p>
        </p:txBody>
      </p:sp>
    </p:spTree>
    <p:extLst>
      <p:ext uri="{BB962C8B-B14F-4D97-AF65-F5344CB8AC3E}">
        <p14:creationId xmlns:p14="http://schemas.microsoft.com/office/powerpoint/2010/main" val="142881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4ED1763-66B1-46ED-9A75-B524FD966A53}" type="slidenum">
              <a:rPr lang="en-US" altLang="en-US"/>
              <a:pPr/>
              <a:t>6</a:t>
            </a:fld>
            <a:endParaRPr lang="en-US" altLang="en-US"/>
          </a:p>
        </p:txBody>
      </p:sp>
      <p:sp>
        <p:nvSpPr>
          <p:cNvPr id="2560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67EC49B-D6CE-4B66-89E6-8418EF0E479E}" type="slidenum">
              <a:rPr lang="en-US" altLang="en-US"/>
              <a:pPr/>
              <a:t>7</a:t>
            </a:fld>
            <a:endParaRPr lang="en-US" altLang="en-US"/>
          </a:p>
        </p:txBody>
      </p:sp>
      <p:sp>
        <p:nvSpPr>
          <p:cNvPr id="2662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AC2AD95-33C5-4050-9E25-BCAB64420D6F}" type="slidenum">
              <a:rPr lang="en-US" altLang="en-US"/>
              <a:pPr/>
              <a:t>8</a:t>
            </a:fld>
            <a:endParaRPr lang="en-US" altLang="en-US"/>
          </a:p>
        </p:txBody>
      </p:sp>
      <p:sp>
        <p:nvSpPr>
          <p:cNvPr id="2764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93021A7-39A4-4CC4-AF38-895019BB3EE4}" type="slidenum">
              <a:rPr lang="en-US" altLang="en-US"/>
              <a:pPr/>
              <a:t>9</a:t>
            </a:fld>
            <a:endParaRPr lang="en-US" altLang="en-US"/>
          </a:p>
        </p:txBody>
      </p:sp>
      <p:sp>
        <p:nvSpPr>
          <p:cNvPr id="2867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A852AA5-06A3-4690-AD4C-160620988EDD}" type="slidenum">
              <a:rPr lang="en-US" altLang="en-US"/>
              <a:pPr/>
              <a:t>10</a:t>
            </a:fld>
            <a:endParaRPr lang="en-US" altLang="en-US"/>
          </a:p>
        </p:txBody>
      </p:sp>
      <p:sp>
        <p:nvSpPr>
          <p:cNvPr id="2969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1D3B55E-17FE-4D3F-A2B1-FC8DBA7C4D16}" type="slidenum">
              <a:rPr lang="en-US" altLang="en-US"/>
              <a:pPr/>
              <a:t>11</a:t>
            </a:fld>
            <a:endParaRPr lang="en-US" altLang="en-US"/>
          </a:p>
        </p:txBody>
      </p:sp>
      <p:sp>
        <p:nvSpPr>
          <p:cNvPr id="3072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Thank you to Andrew Johnson for permission to use this information.</a:t>
            </a:r>
            <a:r>
              <a:rPr lang="en-US" altLang="en-US" baseline="0" dirty="0" smtClean="0"/>
              <a:t> </a:t>
            </a:r>
          </a:p>
          <a:p>
            <a:r>
              <a:rPr lang="en-US" altLang="en-US" baseline="0" dirty="0" smtClean="0"/>
              <a:t>www.checktheevidence.com</a:t>
            </a:r>
            <a:endParaRPr lang="en-US" altLang="en-US" dirty="0" smtClean="0"/>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41001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309166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61374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66050" cy="14636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356350"/>
            <a:ext cx="2127250" cy="358775"/>
          </a:xfrm>
        </p:spPr>
        <p:txBody>
          <a:bodyPr/>
          <a:lstStyle>
            <a:lvl1pPr>
              <a:defRPr/>
            </a:lvl1pPr>
          </a:lstStyle>
          <a:p>
            <a:r>
              <a:rPr lang="en-US" altLang="en-US"/>
              <a:t>2/15/16</a:t>
            </a:r>
          </a:p>
        </p:txBody>
      </p:sp>
      <p:sp>
        <p:nvSpPr>
          <p:cNvPr id="4" name="Slide Number Placeholder 3"/>
          <p:cNvSpPr>
            <a:spLocks noGrp="1"/>
          </p:cNvSpPr>
          <p:nvPr>
            <p:ph type="sldNum" idx="11"/>
          </p:nvPr>
        </p:nvSpPr>
        <p:spPr>
          <a:xfrm>
            <a:off x="6553200" y="6356350"/>
            <a:ext cx="2127250" cy="358775"/>
          </a:xfrm>
        </p:spPr>
        <p:txBody>
          <a:bodyPr/>
          <a:lstStyle>
            <a:lvl1pPr>
              <a:defRPr/>
            </a:lvl1pPr>
          </a:lstStyle>
          <a:p>
            <a:fld id="{249E2F30-8530-4ABD-8DBC-C8A4152C8C17}" type="slidenum">
              <a:rPr lang="en-US" altLang="en-US"/>
              <a:pPr/>
              <a:t>‹#›</a:t>
            </a:fld>
            <a:endParaRPr lang="en-US" altLang="en-US"/>
          </a:p>
        </p:txBody>
      </p:sp>
    </p:spTree>
    <p:extLst>
      <p:ext uri="{BB962C8B-B14F-4D97-AF65-F5344CB8AC3E}">
        <p14:creationId xmlns:p14="http://schemas.microsoft.com/office/powerpoint/2010/main" val="135226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3250" cy="11366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5425"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5425"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5413"/>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3935413"/>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457200" y="6356350"/>
            <a:ext cx="2127250" cy="358775"/>
          </a:xfrm>
        </p:spPr>
        <p:txBody>
          <a:bodyPr/>
          <a:lstStyle>
            <a:lvl1pPr>
              <a:defRPr/>
            </a:lvl1pPr>
          </a:lstStyle>
          <a:p>
            <a:r>
              <a:rPr lang="en-US" altLang="en-US"/>
              <a:t>2/15/16</a:t>
            </a:r>
          </a:p>
        </p:txBody>
      </p:sp>
      <p:sp>
        <p:nvSpPr>
          <p:cNvPr id="8" name="Slide Number Placeholder 7"/>
          <p:cNvSpPr>
            <a:spLocks noGrp="1"/>
          </p:cNvSpPr>
          <p:nvPr>
            <p:ph type="sldNum" idx="11"/>
          </p:nvPr>
        </p:nvSpPr>
        <p:spPr>
          <a:xfrm>
            <a:off x="6553200" y="6356350"/>
            <a:ext cx="2127250" cy="358775"/>
          </a:xfrm>
        </p:spPr>
        <p:txBody>
          <a:bodyPr/>
          <a:lstStyle>
            <a:lvl1pPr>
              <a:defRPr/>
            </a:lvl1pPr>
          </a:lstStyle>
          <a:p>
            <a:fld id="{A1B3E93E-08A1-4871-9F93-0892A8DAA12A}" type="slidenum">
              <a:rPr lang="en-US" altLang="en-US"/>
              <a:pPr/>
              <a:t>‹#›</a:t>
            </a:fld>
            <a:endParaRPr lang="en-US" altLang="en-US"/>
          </a:p>
        </p:txBody>
      </p:sp>
    </p:spTree>
    <p:extLst>
      <p:ext uri="{BB962C8B-B14F-4D97-AF65-F5344CB8AC3E}">
        <p14:creationId xmlns:p14="http://schemas.microsoft.com/office/powerpoint/2010/main" val="131753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3250" cy="1136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5425"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35413"/>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7200" y="6356350"/>
            <a:ext cx="2127250" cy="358775"/>
          </a:xfrm>
        </p:spPr>
        <p:txBody>
          <a:bodyPr/>
          <a:lstStyle>
            <a:lvl1pPr>
              <a:defRPr/>
            </a:lvl1pPr>
          </a:lstStyle>
          <a:p>
            <a:r>
              <a:rPr lang="en-US" altLang="en-US"/>
              <a:t>2/15/16</a:t>
            </a:r>
          </a:p>
        </p:txBody>
      </p:sp>
      <p:sp>
        <p:nvSpPr>
          <p:cNvPr id="7" name="Slide Number Placeholder 6"/>
          <p:cNvSpPr>
            <a:spLocks noGrp="1"/>
          </p:cNvSpPr>
          <p:nvPr>
            <p:ph type="sldNum" idx="11"/>
          </p:nvPr>
        </p:nvSpPr>
        <p:spPr>
          <a:xfrm>
            <a:off x="6553200" y="6356350"/>
            <a:ext cx="2127250" cy="358775"/>
          </a:xfrm>
        </p:spPr>
        <p:txBody>
          <a:bodyPr/>
          <a:lstStyle>
            <a:lvl1pPr>
              <a:defRPr/>
            </a:lvl1pPr>
          </a:lstStyle>
          <a:p>
            <a:fld id="{1E792133-A4FF-4934-9684-32E4874E3A99}" type="slidenum">
              <a:rPr lang="en-US" altLang="en-US"/>
              <a:pPr/>
              <a:t>‹#›</a:t>
            </a:fld>
            <a:endParaRPr lang="en-US" altLang="en-US"/>
          </a:p>
        </p:txBody>
      </p:sp>
    </p:spTree>
    <p:extLst>
      <p:ext uri="{BB962C8B-B14F-4D97-AF65-F5344CB8AC3E}">
        <p14:creationId xmlns:p14="http://schemas.microsoft.com/office/powerpoint/2010/main" val="91773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96914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D6956-3A27-4CB3-88B4-C04D927BFC27}"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76482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D6956-3A27-4CB3-88B4-C04D927BFC27}"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59444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D6956-3A27-4CB3-88B4-C04D927BFC27}" type="datetimeFigureOut">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391282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D6956-3A27-4CB3-88B4-C04D927BFC27}"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0249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D6956-3A27-4CB3-88B4-C04D927BFC27}"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7112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6956-3A27-4CB3-88B4-C04D927BFC27}"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09448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6956-3A27-4CB3-88B4-C04D927BFC27}"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22350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D6956-3A27-4CB3-88B4-C04D927BFC27}" type="datetimeFigureOut">
              <a:rPr lang="en-US" smtClean="0"/>
              <a:t>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52E92-D425-4C49-84EE-1683580ED3EB}" type="slidenum">
              <a:rPr lang="en-US" smtClean="0"/>
              <a:t>‹#›</a:t>
            </a:fld>
            <a:endParaRPr lang="en-US"/>
          </a:p>
        </p:txBody>
      </p:sp>
    </p:spTree>
    <p:extLst>
      <p:ext uri="{BB962C8B-B14F-4D97-AF65-F5344CB8AC3E}">
        <p14:creationId xmlns:p14="http://schemas.microsoft.com/office/powerpoint/2010/main" val="348301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www.padrak.com/ine/DEPALMA2.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hyperlink" Target="http://lenr-canr.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forbes.com/sites/markgibbs/2013/05/20/finally-independent-testing-of-rossis-e-cat-cold-fusion-device-maybe-the-world-will-change-after-all/#48e6da0a57e4" TargetMode="External"/><Relationship Id="rId4" Type="http://schemas.openxmlformats.org/officeDocument/2006/relationships/hyperlink" Target="http://ecat.com/inventor-andrea-ross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hyperlink" Target="http://video.google.com/videoplay?docid=222951174833336020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dirty="0" smtClean="0"/>
              <a:t>The Peoples Free Energy Show</a:t>
            </a:r>
            <a:br>
              <a:rPr lang="en-US" dirty="0" smtClean="0"/>
            </a:br>
            <a:r>
              <a:rPr lang="en-US" dirty="0" smtClean="0"/>
              <a:t>Episode 2</a:t>
            </a:r>
            <a:br>
              <a:rPr lang="en-US" dirty="0" smtClean="0"/>
            </a:br>
            <a:r>
              <a:rPr lang="en-US" sz="7300" dirty="0" smtClean="0"/>
              <a:t>Dirty Games</a:t>
            </a:r>
            <a:endParaRPr lang="en-US" sz="7300" dirty="0"/>
          </a:p>
        </p:txBody>
      </p:sp>
      <p:grpSp>
        <p:nvGrpSpPr>
          <p:cNvPr id="6" name="Group 5"/>
          <p:cNvGrpSpPr/>
          <p:nvPr/>
        </p:nvGrpSpPr>
        <p:grpSpPr>
          <a:xfrm>
            <a:off x="63165" y="2514600"/>
            <a:ext cx="9043675" cy="3390899"/>
            <a:chOff x="63165" y="2514600"/>
            <a:chExt cx="9043675" cy="3390899"/>
          </a:xfrm>
          <a:effectLst>
            <a:glow rad="317500">
              <a:schemeClr val="accent1">
                <a:alpha val="40000"/>
              </a:schemeClr>
            </a:glow>
          </a:effectLst>
        </p:grpSpPr>
        <p:pic>
          <p:nvPicPr>
            <p:cNvPr id="11" name="Picture 6" descr="C:\Users\Hope\Documents\1 Free Energy Show\Ep 2 Dirty Game\Gangstas Art\PNG\fig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199" y="2514600"/>
              <a:ext cx="1075337" cy="30575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ope\Documents\1 Free Energy Show\Ep 2 Dirty Game\Gangstas Art\PNG\fig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944" y="2514600"/>
              <a:ext cx="1075337" cy="30575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ope\Documents\1 Free Energy Show\Ep 2 Dirty Game\Gangstas Art\PNG\fig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388113"/>
              <a:ext cx="1701800" cy="2517386"/>
            </a:xfrm>
            <a:prstGeom prst="rect">
              <a:avLst/>
            </a:prstGeom>
            <a:noFill/>
            <a:effectLst>
              <a:glow>
                <a:schemeClr val="tx1"/>
              </a:glow>
              <a:softEdge rad="0"/>
            </a:effectLst>
            <a:extLst>
              <a:ext uri="{909E8E84-426E-40DD-AFC4-6F175D3DCCD1}">
                <a14:hiddenFill xmlns:a14="http://schemas.microsoft.com/office/drawing/2010/main">
                  <a:solidFill>
                    <a:srgbClr val="FFFFFF"/>
                  </a:solidFill>
                </a14:hiddenFill>
              </a:ext>
            </a:extLst>
          </p:spPr>
        </p:pic>
        <p:pic>
          <p:nvPicPr>
            <p:cNvPr id="2051" name="Picture 3" descr="C:\Users\Hope\Documents\1 Free Energy Show\Ep 2 Dirty Game\Gangstas Art\PNG\fig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5563" y="2893491"/>
              <a:ext cx="1431277" cy="2846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pe\Documents\1 Free Energy Show\Ep 2 Dirty Game\Gangstas Art\PNG\fig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990134"/>
              <a:ext cx="1001712" cy="271308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ope\Documents\1 Free Energy Show\Ep 2 Dirty Game\Gangstas Art\PNG\fig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2934370"/>
              <a:ext cx="1327778" cy="276884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ope\Documents\1 Free Energy Show\Ep 2 Dirty Game\Gangstas Art\PNG\fig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65" y="2575913"/>
              <a:ext cx="1535408" cy="32710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ope\Documents\1 Free Energy Show\Ep 2 Dirty Game\Gangstas Art\PNG\fig1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941116"/>
              <a:ext cx="929587" cy="290584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ope\Documents\1 Free Energy Show\Ep 2 Dirty Game\Gangstas Art\PNG\fig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2330" y="2819400"/>
              <a:ext cx="1393514" cy="30227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797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182563"/>
            <a:ext cx="8224838" cy="1320801"/>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BRUCE DE PALMA'S N-MACHINE</a:t>
            </a:r>
          </a:p>
        </p:txBody>
      </p:sp>
      <p:sp>
        <p:nvSpPr>
          <p:cNvPr id="11266" name="Rectangle 2"/>
          <p:cNvSpPr>
            <a:spLocks noGrp="1" noChangeArrowheads="1"/>
          </p:cNvSpPr>
          <p:nvPr>
            <p:ph type="body" idx="1"/>
          </p:nvPr>
        </p:nvSpPr>
        <p:spPr>
          <a:xfrm>
            <a:off x="457200" y="1600200"/>
            <a:ext cx="4013200" cy="4521200"/>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1267" name="Text Box 3"/>
          <p:cNvSpPr txBox="1">
            <a:spLocks noChangeArrowheads="1"/>
          </p:cNvSpPr>
          <p:nvPr/>
        </p:nvSpPr>
        <p:spPr bwMode="auto">
          <a:xfrm>
            <a:off x="192088" y="822325"/>
            <a:ext cx="4562475"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marL="211138" indent="-211138">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1pPr>
            <a:lvl2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2pPr>
            <a:lvl3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3pPr>
            <a:lvl4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4pPr>
            <a:lvl5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9pPr>
          </a:lstStyle>
          <a:p>
            <a:pPr>
              <a:buClr>
                <a:srgbClr val="FFFFFF"/>
              </a:buClr>
              <a:buSzPct val="45000"/>
              <a:buFont typeface="Wingdings" charset="2"/>
              <a:buChar char=""/>
            </a:pPr>
            <a:r>
              <a:rPr lang="en-US" altLang="en-US" b="1" dirty="0">
                <a:solidFill>
                  <a:srgbClr val="FFFFFF"/>
                </a:solidFill>
                <a:cs typeface="Arial" charset="0"/>
              </a:rPr>
              <a:t>De Palma studied electrical engineering at Harvard (1958) and taught physics at MIT for 15 years, working under Harold Eugene Edgerton. He was also employed by Edwin H. Land of Polaroid. </a:t>
            </a:r>
          </a:p>
          <a:p>
            <a:pPr>
              <a:buClr>
                <a:srgbClr val="FFFFFF"/>
              </a:buClr>
              <a:buSzPct val="45000"/>
              <a:buFont typeface="Wingdings" charset="2"/>
              <a:buNone/>
            </a:pPr>
            <a:endParaRPr lang="en-US" altLang="en-US" b="1" dirty="0">
              <a:solidFill>
                <a:srgbClr val="FFFFFF"/>
              </a:solidFill>
              <a:cs typeface="Arial" charset="0"/>
            </a:endParaRPr>
          </a:p>
          <a:p>
            <a:pPr>
              <a:buClr>
                <a:srgbClr val="FFFFFF"/>
              </a:buClr>
              <a:buSzPct val="45000"/>
              <a:buFont typeface="Wingdings" charset="2"/>
              <a:buChar char=""/>
            </a:pPr>
            <a:r>
              <a:rPr lang="en-GB" altLang="en-US" b="1" dirty="0">
                <a:solidFill>
                  <a:srgbClr val="FFFFFF"/>
                </a:solidFill>
                <a:cs typeface="Arial" charset="0"/>
              </a:rPr>
              <a:t>He is the brother of the Hollywood film director “Brian De Palma”</a:t>
            </a:r>
          </a:p>
          <a:p>
            <a:pPr>
              <a:buClr>
                <a:srgbClr val="FFFFFF"/>
              </a:buClr>
              <a:buSzPct val="45000"/>
              <a:buFont typeface="Wingdings" charset="2"/>
              <a:buNone/>
            </a:pPr>
            <a:endParaRPr lang="en-GB" altLang="en-US" b="1" dirty="0">
              <a:solidFill>
                <a:srgbClr val="FFFFFF"/>
              </a:solidFill>
              <a:cs typeface="Arial" charset="0"/>
            </a:endParaRPr>
          </a:p>
          <a:p>
            <a:pPr>
              <a:buClr>
                <a:srgbClr val="FFFFFF"/>
              </a:buClr>
              <a:buSzPct val="45000"/>
              <a:buFont typeface="Wingdings" charset="2"/>
              <a:buChar char=""/>
            </a:pPr>
            <a:r>
              <a:rPr lang="en-GB" altLang="en-US" b="1" dirty="0">
                <a:solidFill>
                  <a:srgbClr val="FFFFFF"/>
                </a:solidFill>
                <a:cs typeface="Arial" charset="0"/>
              </a:rPr>
              <a:t>In his study of inertia, he developed a kind of “Rotating Magnetized Gyroscope” – the N Machine and here he discusses this. PATENT WO 95/08210</a:t>
            </a:r>
          </a:p>
          <a:p>
            <a:pPr>
              <a:buClr>
                <a:srgbClr val="FFFFFF"/>
              </a:buClr>
              <a:buSzPct val="45000"/>
              <a:buFont typeface="Wingdings" charset="2"/>
              <a:buNone/>
            </a:pPr>
            <a:endParaRPr lang="en-GB" altLang="en-US" b="1" dirty="0">
              <a:solidFill>
                <a:srgbClr val="FFFFFF"/>
              </a:solidFill>
              <a:cs typeface="Arial" charset="0"/>
            </a:endParaRPr>
          </a:p>
          <a:p>
            <a:pPr>
              <a:buClrTx/>
              <a:buSzTx/>
              <a:buFontTx/>
              <a:buNone/>
            </a:pPr>
            <a:r>
              <a:rPr lang="en-GB" altLang="en-US" sz="1600" b="1" dirty="0">
                <a:solidFill>
                  <a:srgbClr val="FFFFFF"/>
                </a:solidFill>
                <a:cs typeface="Arial" charset="0"/>
              </a:rPr>
              <a:t>http://depalma.pair.com/patent/patent.html </a:t>
            </a:r>
          </a:p>
          <a:p>
            <a:pPr>
              <a:buClr>
                <a:srgbClr val="FFFFFF"/>
              </a:buClr>
              <a:buSzPct val="45000"/>
              <a:buFont typeface="Wingdings" charset="2"/>
              <a:buNone/>
            </a:pPr>
            <a:endParaRPr lang="en-GB" altLang="en-US" b="1" dirty="0">
              <a:solidFill>
                <a:srgbClr val="FFFFFF"/>
              </a:solidFill>
              <a:cs typeface="Arial" charset="0"/>
            </a:endParaRPr>
          </a:p>
          <a:p>
            <a:pPr>
              <a:buClr>
                <a:srgbClr val="FFFFFF"/>
              </a:buClr>
              <a:buSzPct val="45000"/>
              <a:buFont typeface="Wingdings" charset="2"/>
              <a:buNone/>
            </a:pPr>
            <a:r>
              <a:rPr lang="en-GB" altLang="en-US" b="1" dirty="0">
                <a:solidFill>
                  <a:srgbClr val="FFFFFF"/>
                </a:solidFill>
                <a:cs typeface="Arial" charset="0"/>
              </a:rPr>
              <a:t>WWW.BRUCEDEPALMA.COM</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l="20509" t="18974" r="27217" b="5902"/>
          <a:stretch>
            <a:fillRect/>
          </a:stretch>
        </p:blipFill>
        <p:spPr bwMode="auto">
          <a:xfrm>
            <a:off x="5943600" y="1096963"/>
            <a:ext cx="1922463" cy="2268537"/>
          </a:xfrm>
          <a:prstGeom prst="rect">
            <a:avLst/>
          </a:prstGeom>
          <a:noFill/>
          <a:ln>
            <a:noFill/>
          </a:ln>
          <a:effectLst/>
          <a:extLst>
            <a:ext uri="{909E8E84-426E-40DD-AFC4-6F175D3DCCD1}">
              <a14:hiddenFill xmlns:a14="http://schemas.microsoft.com/office/drawing/2010/main">
                <a:blipFill dpi="0" rotWithShape="0">
                  <a:blip/>
                  <a:srcRect l="20509" t="18974" r="27217" b="590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3475038"/>
            <a:ext cx="3657600" cy="2468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787293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60375" y="-304800"/>
            <a:ext cx="8224838" cy="1320801"/>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BRUCE DE PALMA'S N-MACHINE</a:t>
            </a:r>
          </a:p>
        </p:txBody>
      </p:sp>
      <p:sp>
        <p:nvSpPr>
          <p:cNvPr id="12290" name="Rectangle 2"/>
          <p:cNvSpPr>
            <a:spLocks noGrp="1" noChangeArrowheads="1"/>
          </p:cNvSpPr>
          <p:nvPr>
            <p:ph type="body" idx="1"/>
          </p:nvPr>
        </p:nvSpPr>
        <p:spPr>
          <a:xfrm>
            <a:off x="457200" y="1600200"/>
            <a:ext cx="4013200" cy="4521200"/>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2291" name="Text Box 3"/>
          <p:cNvSpPr txBox="1">
            <a:spLocks noChangeArrowheads="1"/>
          </p:cNvSpPr>
          <p:nvPr/>
        </p:nvSpPr>
        <p:spPr bwMode="auto">
          <a:xfrm>
            <a:off x="84987" y="457200"/>
            <a:ext cx="8961438"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r>
              <a:rPr lang="en-GB" altLang="en-US" b="1" dirty="0">
                <a:solidFill>
                  <a:srgbClr val="FFFFFF"/>
                </a:solidFill>
                <a:cs typeface="Arial" charset="0"/>
              </a:rPr>
              <a:t>The N-Machine is essentially a low voltage, very high amperage dynamo that has two repelling disc magnets co-rotating with the conductive rotor in between them. This configuration does not suffer from back </a:t>
            </a:r>
            <a:r>
              <a:rPr lang="en-GB" altLang="en-US" b="1" dirty="0" err="1">
                <a:solidFill>
                  <a:srgbClr val="FFFFFF"/>
                </a:solidFill>
                <a:cs typeface="Arial" charset="0"/>
              </a:rPr>
              <a:t>emf</a:t>
            </a:r>
            <a:r>
              <a:rPr lang="en-GB" altLang="en-US" b="1" dirty="0">
                <a:solidFill>
                  <a:srgbClr val="FFFFFF"/>
                </a:solidFill>
                <a:cs typeface="Arial" charset="0"/>
              </a:rPr>
              <a:t>.</a:t>
            </a:r>
          </a:p>
          <a:p>
            <a:endParaRPr lang="en-US" altLang="en-US" b="1" dirty="0">
              <a:solidFill>
                <a:srgbClr val="FFFFFF"/>
              </a:solidFill>
              <a:cs typeface="Arial" charset="0"/>
            </a:endParaRPr>
          </a:p>
          <a:p>
            <a:r>
              <a:rPr lang="en-US" altLang="en-US" b="1" dirty="0">
                <a:solidFill>
                  <a:srgbClr val="FFFFFF"/>
                </a:solidFill>
                <a:cs typeface="Arial" charset="0"/>
              </a:rPr>
              <a:t>Depalma quoted,  “The perpetual </a:t>
            </a:r>
            <a:r>
              <a:rPr lang="en-US" altLang="en-US" b="1" dirty="0" err="1">
                <a:solidFill>
                  <a:srgbClr val="FFFFFF"/>
                </a:solidFill>
                <a:cs typeface="Arial" charset="0"/>
              </a:rPr>
              <a:t>motioN</a:t>
            </a:r>
            <a:r>
              <a:rPr lang="en-US" altLang="en-US" b="1" dirty="0">
                <a:solidFill>
                  <a:srgbClr val="FFFFFF"/>
                </a:solidFill>
                <a:cs typeface="Arial" charset="0"/>
              </a:rPr>
              <a:t>-Machine is only supposed to run itself. It could never put out five times more power than is put into it. Perpetual motion schemes used conventional energy sources, whereas the N-Machine is a new way of extracting energy from space.”</a:t>
            </a:r>
          </a:p>
          <a:p>
            <a:endParaRPr lang="en-GB" altLang="en-US" b="1" dirty="0">
              <a:solidFill>
                <a:srgbClr val="FFFFFF"/>
              </a:solidFill>
              <a:cs typeface="Arial" charset="0"/>
            </a:endParaRPr>
          </a:p>
          <a:p>
            <a:r>
              <a:rPr lang="en-GB" altLang="en-US" b="1" dirty="0">
                <a:solidFill>
                  <a:srgbClr val="FFFFFF"/>
                </a:solidFill>
                <a:cs typeface="Arial" charset="0"/>
              </a:rPr>
              <a:t> </a:t>
            </a:r>
          </a:p>
          <a:p>
            <a:endParaRPr lang="en-GB" altLang="en-US" b="1" dirty="0">
              <a:solidFill>
                <a:srgbClr val="FFFFFF"/>
              </a:solidFill>
              <a:cs typeface="Arial" charset="0"/>
            </a:endParaRPr>
          </a:p>
          <a:p>
            <a:endParaRPr lang="en-GB" altLang="en-US" b="1" dirty="0">
              <a:solidFill>
                <a:srgbClr val="FFFFFF"/>
              </a:solidFill>
              <a:cs typeface="Arial" charset="0"/>
            </a:endParaRPr>
          </a:p>
          <a:p>
            <a:endParaRPr lang="en-GB" altLang="en-US" b="1" dirty="0">
              <a:solidFill>
                <a:srgbClr val="FFFFFF"/>
              </a:solidFill>
              <a:cs typeface="Arial" charset="0"/>
            </a:endParaRPr>
          </a:p>
          <a:p>
            <a:endParaRPr lang="en-GB" altLang="en-US" b="1" dirty="0">
              <a:solidFill>
                <a:srgbClr val="FFFFFF"/>
              </a:solidFill>
              <a:cs typeface="Arial" charset="0"/>
            </a:endParaRPr>
          </a:p>
          <a:p>
            <a:endParaRPr lang="en-GB" altLang="en-US" b="1" dirty="0">
              <a:solidFill>
                <a:srgbClr val="FFFFFF"/>
              </a:solidFill>
              <a:cs typeface="Arial" charset="0"/>
            </a:endParaRPr>
          </a:p>
          <a:p>
            <a:endParaRPr lang="en-GB" altLang="en-US" b="1" dirty="0">
              <a:solidFill>
                <a:srgbClr val="FFFFFF"/>
              </a:solidFill>
              <a:cs typeface="Arial" charset="0"/>
            </a:endParaRPr>
          </a:p>
          <a:p>
            <a:r>
              <a:rPr lang="en-GB" altLang="en-US" b="1" dirty="0">
                <a:solidFill>
                  <a:srgbClr val="FFFFFF"/>
                </a:solidFill>
                <a:cs typeface="Arial" charset="0"/>
              </a:rPr>
              <a:t>In India, engineer Paramahamsa </a:t>
            </a:r>
            <a:r>
              <a:rPr lang="en-GB" altLang="en-US" b="1" dirty="0" err="1">
                <a:solidFill>
                  <a:srgbClr val="FFFFFF"/>
                </a:solidFill>
                <a:cs typeface="Arial" charset="0"/>
              </a:rPr>
              <a:t>Tewari</a:t>
            </a:r>
            <a:r>
              <a:rPr lang="en-GB" altLang="en-US" b="1" dirty="0">
                <a:solidFill>
                  <a:srgbClr val="FFFFFF"/>
                </a:solidFill>
                <a:cs typeface="Arial" charset="0"/>
              </a:rPr>
              <a:t> has since tested a derivation of </a:t>
            </a:r>
            <a:r>
              <a:rPr lang="en-GB" altLang="en-US" b="1" dirty="0" err="1">
                <a:solidFill>
                  <a:srgbClr val="FFFFFF"/>
                </a:solidFill>
                <a:cs typeface="Arial" charset="0"/>
              </a:rPr>
              <a:t>DePalma's</a:t>
            </a:r>
            <a:r>
              <a:rPr lang="en-GB" altLang="en-US" b="1" dirty="0">
                <a:solidFill>
                  <a:srgbClr val="FFFFFF"/>
                </a:solidFill>
                <a:cs typeface="Arial" charset="0"/>
              </a:rPr>
              <a:t> device, called the Space Power Generator (SPG). With 5 kilowatts total power input, the SPG is reportedly yielding 30 kilowatts of electrical power output. (correspondence to B. </a:t>
            </a:r>
            <a:r>
              <a:rPr lang="en-GB" altLang="en-US" b="1" dirty="0" err="1">
                <a:solidFill>
                  <a:srgbClr val="FFFFFF"/>
                </a:solidFill>
                <a:cs typeface="Arial" charset="0"/>
              </a:rPr>
              <a:t>DePalma</a:t>
            </a:r>
            <a:r>
              <a:rPr lang="en-GB" altLang="en-US" b="1" dirty="0">
                <a:solidFill>
                  <a:srgbClr val="FFFFFF"/>
                </a:solidFill>
                <a:cs typeface="Arial" charset="0"/>
              </a:rPr>
              <a:t> 8/13/90).</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376" y="2819400"/>
            <a:ext cx="3292475" cy="197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376" y="6172200"/>
            <a:ext cx="4476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05200" y="6248400"/>
            <a:ext cx="4114800" cy="369332"/>
          </a:xfrm>
          <a:prstGeom prst="rect">
            <a:avLst/>
          </a:prstGeom>
          <a:noFill/>
        </p:spPr>
        <p:txBody>
          <a:bodyPr wrap="square" rtlCol="0">
            <a:spAutoFit/>
          </a:bodyPr>
          <a:lstStyle/>
          <a:p>
            <a:r>
              <a:rPr lang="en-US" dirty="0" smtClean="0">
                <a:solidFill>
                  <a:schemeClr val="bg1">
                    <a:lumMod val="10000"/>
                  </a:schemeClr>
                </a:solidFill>
              </a:rPr>
              <a:t>Bruce De Palma N Machine 3 minutes</a:t>
            </a:r>
            <a:endParaRPr lang="en-US" dirty="0">
              <a:solidFill>
                <a:schemeClr val="bg1">
                  <a:lumMod val="10000"/>
                </a:schemeClr>
              </a:solidFill>
            </a:endParaRPr>
          </a:p>
        </p:txBody>
      </p:sp>
    </p:spTree>
    <p:extLst>
      <p:ext uri="{BB962C8B-B14F-4D97-AF65-F5344CB8AC3E}">
        <p14:creationId xmlns:p14="http://schemas.microsoft.com/office/powerpoint/2010/main" val="96972668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182563"/>
            <a:ext cx="8224838" cy="1320801"/>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DEATH OF BRUCE DE PALMA</a:t>
            </a:r>
          </a:p>
        </p:txBody>
      </p:sp>
      <p:sp>
        <p:nvSpPr>
          <p:cNvPr id="13314" name="Rectangle 2"/>
          <p:cNvSpPr>
            <a:spLocks noGrp="1" noChangeArrowheads="1"/>
          </p:cNvSpPr>
          <p:nvPr>
            <p:ph type="body" idx="1"/>
          </p:nvPr>
        </p:nvSpPr>
        <p:spPr>
          <a:xfrm>
            <a:off x="457200" y="1600200"/>
            <a:ext cx="4013200" cy="4521200"/>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3315" name="Text Box 3"/>
          <p:cNvSpPr txBox="1">
            <a:spLocks noChangeArrowheads="1"/>
          </p:cNvSpPr>
          <p:nvPr/>
        </p:nvSpPr>
        <p:spPr bwMode="auto">
          <a:xfrm>
            <a:off x="192088" y="1084263"/>
            <a:ext cx="4562475"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marL="2159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r>
              <a:rPr lang="en-US" altLang="en-US" sz="1900" b="1" dirty="0">
                <a:solidFill>
                  <a:srgbClr val="FFFFFF"/>
                </a:solidFill>
                <a:cs typeface="Arial" charset="0"/>
                <a:hlinkClick r:id="rId3"/>
              </a:rPr>
              <a:t>http://www.padrak.com/ine/DEPALMA2.html</a:t>
            </a:r>
            <a:r>
              <a:rPr lang="en-US" altLang="en-US" sz="1900" b="1" dirty="0">
                <a:solidFill>
                  <a:srgbClr val="FFFFFF"/>
                </a:solidFill>
                <a:cs typeface="Arial" charset="0"/>
              </a:rPr>
              <a:t> </a:t>
            </a:r>
          </a:p>
          <a:p>
            <a:pPr>
              <a:buClr>
                <a:srgbClr val="FFFFFF"/>
              </a:buClr>
              <a:buSzPct val="45000"/>
              <a:buFont typeface="Wingdings" charset="2"/>
              <a:buChar char=""/>
            </a:pPr>
            <a:r>
              <a:rPr lang="en-US" altLang="en-US" sz="1900" b="1" dirty="0">
                <a:solidFill>
                  <a:srgbClr val="FFFFFF"/>
                </a:solidFill>
                <a:cs typeface="Arial" charset="0"/>
              </a:rPr>
              <a:t>“This was not a surprise considering the condition that I had seen Bruce in when I visited him in December of 1993. Bruce began each day upon arising, some time before noon, with fine wine mixed with sparkling water. Years of alcohol and substance abuse finally took its toll.”</a:t>
            </a:r>
          </a:p>
          <a:p>
            <a:pPr>
              <a:buClrTx/>
              <a:buSzTx/>
              <a:buFontTx/>
              <a:buNone/>
            </a:pPr>
            <a:endParaRPr lang="en-US" altLang="en-US" sz="1900" b="1" dirty="0">
              <a:solidFill>
                <a:srgbClr val="FFFFFF"/>
              </a:solidFill>
              <a:cs typeface="Arial" charset="0"/>
            </a:endParaRPr>
          </a:p>
          <a:p>
            <a:pPr>
              <a:buClr>
                <a:srgbClr val="FFFFFF"/>
              </a:buClr>
              <a:buSzPct val="45000"/>
              <a:buFont typeface="Wingdings" charset="2"/>
              <a:buChar char=""/>
            </a:pPr>
            <a:r>
              <a:rPr lang="en-US" altLang="en-US" sz="1900" b="1" dirty="0">
                <a:solidFill>
                  <a:srgbClr val="FFFFFF"/>
                </a:solidFill>
                <a:cs typeface="Arial" charset="0"/>
              </a:rPr>
              <a:t>“The mystique and enigma that encircled the life of Bruce </a:t>
            </a:r>
            <a:r>
              <a:rPr lang="en-US" altLang="en-US" sz="1900" b="1" dirty="0" err="1">
                <a:solidFill>
                  <a:srgbClr val="FFFFFF"/>
                </a:solidFill>
                <a:cs typeface="Arial" charset="0"/>
              </a:rPr>
              <a:t>dePalma</a:t>
            </a:r>
            <a:r>
              <a:rPr lang="en-US" altLang="en-US" sz="1900" b="1" dirty="0">
                <a:solidFill>
                  <a:srgbClr val="FFFFFF"/>
                </a:solidFill>
                <a:cs typeface="Arial" charset="0"/>
              </a:rPr>
              <a:t> was due in part to the fact that he was never able to prove his theories with a working over unity device.”</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20509" t="18974" r="27217" b="5902"/>
          <a:stretch>
            <a:fillRect/>
          </a:stretch>
        </p:blipFill>
        <p:spPr bwMode="auto">
          <a:xfrm>
            <a:off x="5943600" y="1096963"/>
            <a:ext cx="1922463" cy="2268537"/>
          </a:xfrm>
          <a:prstGeom prst="rect">
            <a:avLst/>
          </a:prstGeom>
          <a:noFill/>
          <a:ln>
            <a:noFill/>
          </a:ln>
          <a:effectLst/>
          <a:extLst>
            <a:ext uri="{909E8E84-426E-40DD-AFC4-6F175D3DCCD1}">
              <a14:hiddenFill xmlns:a14="http://schemas.microsoft.com/office/drawing/2010/main">
                <a:blipFill dpi="0" rotWithShape="0">
                  <a:blip/>
                  <a:srcRect l="20509" t="18974" r="27217" b="590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3395663"/>
            <a:ext cx="3246437" cy="263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125871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2800">
                <a:solidFill>
                  <a:schemeClr val="tx1"/>
                </a:solidFill>
                <a:latin typeface="Arial" charset="0"/>
              </a:defRPr>
            </a:lvl1pPr>
            <a:lvl2pPr marL="742950" indent="-285750" eaLnBrk="0" hangingPunct="0">
              <a:lnSpc>
                <a:spcPct val="90000"/>
              </a:lnSpc>
              <a:spcBef>
                <a:spcPct val="20000"/>
              </a:spcBef>
              <a:buBlip>
                <a:blip r:embed="rId4"/>
              </a:buBlip>
              <a:defRPr sz="2400">
                <a:solidFill>
                  <a:schemeClr val="tx1"/>
                </a:solidFill>
                <a:latin typeface="Arial" charset="0"/>
              </a:defRPr>
            </a:lvl2pPr>
            <a:lvl3pPr marL="1143000" indent="-228600" eaLnBrk="0" hangingPunct="0">
              <a:lnSpc>
                <a:spcPct val="90000"/>
              </a:lnSpc>
              <a:spcBef>
                <a:spcPct val="20000"/>
              </a:spcBef>
              <a:buBlip>
                <a:blip r:embed="rId4"/>
              </a:buBlip>
              <a:defRPr sz="2000">
                <a:solidFill>
                  <a:schemeClr val="tx1"/>
                </a:solidFill>
                <a:latin typeface="Arial" charset="0"/>
              </a:defRPr>
            </a:lvl3pPr>
            <a:lvl4pPr marL="1600200" indent="-228600" eaLnBrk="0" hangingPunct="0">
              <a:lnSpc>
                <a:spcPct val="90000"/>
              </a:lnSpc>
              <a:spcBef>
                <a:spcPct val="20000"/>
              </a:spcBef>
              <a:buBlip>
                <a:blip r:embed="rId4"/>
              </a:buBlip>
              <a:defRPr sz="2000">
                <a:solidFill>
                  <a:schemeClr val="tx1"/>
                </a:solidFill>
                <a:latin typeface="Arial" charset="0"/>
              </a:defRPr>
            </a:lvl4pPr>
            <a:lvl5pPr marL="2057400" indent="-228600" eaLnBrk="0" hangingPunct="0">
              <a:lnSpc>
                <a:spcPct val="90000"/>
              </a:lnSpc>
              <a:spcBef>
                <a:spcPct val="20000"/>
              </a:spcBef>
              <a:buBlip>
                <a:blip r:embed="rId4"/>
              </a:buBlip>
              <a:defRPr sz="2000">
                <a:solidFill>
                  <a:schemeClr val="tx1"/>
                </a:solidFill>
                <a:latin typeface="Arial" charset="0"/>
              </a:defRPr>
            </a:lvl5pPr>
            <a:lvl6pPr marL="2514600" indent="-228600" eaLnBrk="0" fontAlgn="base" hangingPunct="0">
              <a:lnSpc>
                <a:spcPct val="90000"/>
              </a:lnSpc>
              <a:spcBef>
                <a:spcPct val="20000"/>
              </a:spcBef>
              <a:spcAft>
                <a:spcPct val="0"/>
              </a:spcAft>
              <a:buBlip>
                <a:blip r:embed="rId4"/>
              </a:buBlip>
              <a:defRPr sz="2000">
                <a:solidFill>
                  <a:schemeClr val="tx1"/>
                </a:solidFill>
                <a:latin typeface="Arial" charset="0"/>
              </a:defRPr>
            </a:lvl6pPr>
            <a:lvl7pPr marL="2971800" indent="-228600" eaLnBrk="0" fontAlgn="base" hangingPunct="0">
              <a:lnSpc>
                <a:spcPct val="90000"/>
              </a:lnSpc>
              <a:spcBef>
                <a:spcPct val="20000"/>
              </a:spcBef>
              <a:spcAft>
                <a:spcPct val="0"/>
              </a:spcAft>
              <a:buBlip>
                <a:blip r:embed="rId4"/>
              </a:buBlip>
              <a:defRPr sz="2000">
                <a:solidFill>
                  <a:schemeClr val="tx1"/>
                </a:solidFill>
                <a:latin typeface="Arial" charset="0"/>
              </a:defRPr>
            </a:lvl7pPr>
            <a:lvl8pPr marL="3429000" indent="-228600" eaLnBrk="0" fontAlgn="base" hangingPunct="0">
              <a:lnSpc>
                <a:spcPct val="90000"/>
              </a:lnSpc>
              <a:spcBef>
                <a:spcPct val="20000"/>
              </a:spcBef>
              <a:spcAft>
                <a:spcPct val="0"/>
              </a:spcAft>
              <a:buBlip>
                <a:blip r:embed="rId4"/>
              </a:buBlip>
              <a:defRPr sz="2000">
                <a:solidFill>
                  <a:schemeClr val="tx1"/>
                </a:solidFill>
                <a:latin typeface="Arial" charset="0"/>
              </a:defRPr>
            </a:lvl8pPr>
            <a:lvl9pPr marL="3886200" indent="-228600" eaLnBrk="0" fontAlgn="base" hangingPunct="0">
              <a:lnSpc>
                <a:spcPct val="90000"/>
              </a:lnSpc>
              <a:spcBef>
                <a:spcPct val="20000"/>
              </a:spcBef>
              <a:spcAft>
                <a:spcPct val="0"/>
              </a:spcAft>
              <a:buBlip>
                <a:blip r:embed="rId4"/>
              </a:buBlip>
              <a:defRPr sz="2000">
                <a:solidFill>
                  <a:schemeClr val="tx1"/>
                </a:solidFill>
                <a:latin typeface="Arial" charset="0"/>
              </a:defRPr>
            </a:lvl9pPr>
          </a:lstStyle>
          <a:p>
            <a:pPr eaLnBrk="1" hangingPunct="1">
              <a:lnSpc>
                <a:spcPct val="100000"/>
              </a:lnSpc>
              <a:spcBef>
                <a:spcPct val="0"/>
              </a:spcBef>
              <a:buFontTx/>
              <a:buNone/>
            </a:pPr>
            <a:fld id="{C17CCB69-3CB0-4351-8BEC-3523E31DF20E}" type="slidenum">
              <a:rPr lang="en-US" altLang="en-US" sz="1200" smtClean="0"/>
              <a:pPr eaLnBrk="1" hangingPunct="1">
                <a:lnSpc>
                  <a:spcPct val="100000"/>
                </a:lnSpc>
                <a:spcBef>
                  <a:spcPct val="0"/>
                </a:spcBef>
                <a:buFontTx/>
                <a:buNone/>
              </a:pPr>
              <a:t>13</a:t>
            </a:fld>
            <a:endParaRPr lang="en-US" altLang="en-US" sz="1200" smtClean="0"/>
          </a:p>
        </p:txBody>
      </p:sp>
      <p:sp>
        <p:nvSpPr>
          <p:cNvPr id="376834" name="Rectangle 2"/>
          <p:cNvSpPr>
            <a:spLocks noGrp="1" noRot="1" noChangeArrowheads="1"/>
          </p:cNvSpPr>
          <p:nvPr>
            <p:ph type="title" idx="4294967295"/>
          </p:nvPr>
        </p:nvSpPr>
        <p:spPr/>
        <p:txBody>
          <a:bodyPr/>
          <a:lstStyle/>
          <a:p>
            <a:pPr eaLnBrk="1" hangingPunct="1">
              <a:defRPr/>
            </a:pPr>
            <a:r>
              <a:rPr lang="en-GB" dirty="0" smtClean="0">
                <a:latin typeface="+mj-lt"/>
              </a:rPr>
              <a:t>Death of Bruce De Palma</a:t>
            </a:r>
          </a:p>
        </p:txBody>
      </p:sp>
      <p:sp>
        <p:nvSpPr>
          <p:cNvPr id="46084" name="Rectangle 3"/>
          <p:cNvSpPr>
            <a:spLocks noGrp="1" noChangeArrowheads="1"/>
          </p:cNvSpPr>
          <p:nvPr>
            <p:ph type="body" idx="4294967295"/>
          </p:nvPr>
        </p:nvSpPr>
        <p:spPr/>
        <p:txBody>
          <a:bodyPr>
            <a:normAutofit fontScale="92500" lnSpcReduction="20000"/>
          </a:bodyPr>
          <a:lstStyle/>
          <a:p>
            <a:pPr eaLnBrk="1" hangingPunct="1">
              <a:lnSpc>
                <a:spcPct val="80000"/>
              </a:lnSpc>
            </a:pPr>
            <a:r>
              <a:rPr lang="en-US" altLang="en-US" dirty="0" smtClean="0">
                <a:latin typeface="Calibri" pitchFamily="34" charset="0"/>
                <a:cs typeface="Arial" charset="0"/>
              </a:rPr>
              <a:t>De Palma's death in New Zealand in October 1997 put an end to his most ambitious free energy project, and occurred only weeks prior to the official testing of a device constructed during 6 months in an Auckland workshop. The test was attended by, among others, the project's financial backer, Bruce </a:t>
            </a:r>
            <a:r>
              <a:rPr lang="en-US" altLang="en-US" dirty="0" err="1" smtClean="0">
                <a:latin typeface="Calibri" pitchFamily="34" charset="0"/>
                <a:cs typeface="Arial" charset="0"/>
              </a:rPr>
              <a:t>Bornholdt</a:t>
            </a:r>
            <a:r>
              <a:rPr lang="en-US" altLang="en-US" dirty="0" smtClean="0">
                <a:latin typeface="Calibri" pitchFamily="34" charset="0"/>
                <a:cs typeface="Arial" charset="0"/>
              </a:rPr>
              <a:t>, a prominent Wellington barrister, as well as the pioneering developer of the Adams motor,  Robert Adams (now deceased), who observed the operation of, and measured electrical output from, the N-machine. </a:t>
            </a:r>
            <a:r>
              <a:rPr lang="en-US" altLang="en-US" dirty="0" smtClean="0">
                <a:solidFill>
                  <a:srgbClr val="00FFFF"/>
                </a:solidFill>
                <a:latin typeface="Calibri" pitchFamily="34" charset="0"/>
                <a:cs typeface="Arial" charset="0"/>
              </a:rPr>
              <a:t>The test demonstrated no over-unity potential of the N-machine - most of the output energy was lost as heat - and the project was abandoned.</a:t>
            </a:r>
          </a:p>
        </p:txBody>
      </p:sp>
    </p:spTree>
    <p:extLst>
      <p:ext uri="{BB962C8B-B14F-4D97-AF65-F5344CB8AC3E}">
        <p14:creationId xmlns:p14="http://schemas.microsoft.com/office/powerpoint/2010/main" val="1937045201"/>
      </p:ext>
    </p:extLst>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365125"/>
            <a:ext cx="8224838" cy="13208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DR. EUGENE MALLOVE</a:t>
            </a:r>
          </a:p>
        </p:txBody>
      </p:sp>
      <p:sp>
        <p:nvSpPr>
          <p:cNvPr id="14338" name="Rectangle 2"/>
          <p:cNvSpPr>
            <a:spLocks noGrp="1" noChangeArrowheads="1"/>
          </p:cNvSpPr>
          <p:nvPr>
            <p:ph type="body" idx="1"/>
          </p:nvPr>
        </p:nvSpPr>
        <p:spPr>
          <a:xfrm>
            <a:off x="457200" y="1600200"/>
            <a:ext cx="4013200" cy="4521200"/>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4339" name="Text Box 3"/>
          <p:cNvSpPr txBox="1">
            <a:spLocks noChangeArrowheads="1"/>
          </p:cNvSpPr>
          <p:nvPr/>
        </p:nvSpPr>
        <p:spPr bwMode="auto">
          <a:xfrm>
            <a:off x="182563" y="549275"/>
            <a:ext cx="6116637" cy="467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marL="211138" indent="-211138">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1pPr>
            <a:lvl2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2pPr>
            <a:lvl3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3pPr>
            <a:lvl4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4pPr>
            <a:lvl5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9pPr>
          </a:lstStyle>
          <a:p>
            <a:pPr>
              <a:buClr>
                <a:srgbClr val="FFFFFF"/>
              </a:buClr>
              <a:buSzPct val="45000"/>
              <a:buFont typeface="Wingdings" charset="2"/>
              <a:buChar char=""/>
            </a:pPr>
            <a:r>
              <a:rPr lang="en-GB" altLang="en-US" sz="1600" b="1" dirty="0">
                <a:solidFill>
                  <a:srgbClr val="FFFFFF"/>
                </a:solidFill>
                <a:cs typeface="Arial" charset="0"/>
              </a:rPr>
              <a:t>Eugene Franklin </a:t>
            </a:r>
            <a:r>
              <a:rPr lang="en-GB" altLang="en-US" sz="1600" b="1" dirty="0" err="1">
                <a:solidFill>
                  <a:srgbClr val="FFFFFF"/>
                </a:solidFill>
                <a:cs typeface="Arial" charset="0"/>
              </a:rPr>
              <a:t>Mallove</a:t>
            </a:r>
            <a:r>
              <a:rPr lang="en-GB" altLang="en-US" sz="1600" b="1" dirty="0">
                <a:solidFill>
                  <a:srgbClr val="FFFFFF"/>
                </a:solidFill>
                <a:cs typeface="Arial" charset="0"/>
              </a:rPr>
              <a:t> was an American scientist, science writer, editor, and publisher of Infinite Energy magazine, and founder of the non-profit organization New Energy Foundation</a:t>
            </a:r>
          </a:p>
          <a:p>
            <a:pPr>
              <a:buClr>
                <a:srgbClr val="FFFFFF"/>
              </a:buClr>
              <a:buSzPct val="45000"/>
              <a:buFont typeface="Wingdings" charset="2"/>
              <a:buNone/>
            </a:pPr>
            <a:endParaRPr lang="en-GB" altLang="en-US" sz="1600" b="1" dirty="0">
              <a:solidFill>
                <a:srgbClr val="FFFFFF"/>
              </a:solidFill>
              <a:cs typeface="Arial" charset="0"/>
            </a:endParaRPr>
          </a:p>
          <a:p>
            <a:pPr>
              <a:buClr>
                <a:srgbClr val="FFFFFF"/>
              </a:buClr>
              <a:buSzPct val="45000"/>
              <a:buFont typeface="Wingdings" charset="2"/>
              <a:buChar char=""/>
            </a:pPr>
            <a:r>
              <a:rPr lang="en-GB" altLang="en-US" sz="1600" b="1" dirty="0">
                <a:solidFill>
                  <a:srgbClr val="FFFFFF"/>
                </a:solidFill>
                <a:cs typeface="Arial" charset="0"/>
              </a:rPr>
              <a:t>Since 1991 he worked as a consultant to U.S. corporations and investment firms doing and planning R &amp; D in new energy.</a:t>
            </a:r>
          </a:p>
          <a:p>
            <a:pPr>
              <a:buClr>
                <a:srgbClr val="FFFFFF"/>
              </a:buClr>
              <a:buSzPct val="45000"/>
              <a:buFont typeface="Wingdings" charset="2"/>
              <a:buNone/>
            </a:pPr>
            <a:endParaRPr lang="en-GB" altLang="en-US" sz="1600" b="1" dirty="0">
              <a:solidFill>
                <a:srgbClr val="FFFFFF"/>
              </a:solidFill>
              <a:cs typeface="Arial" charset="0"/>
            </a:endParaRPr>
          </a:p>
          <a:p>
            <a:pPr>
              <a:buClr>
                <a:srgbClr val="FFFFFF"/>
              </a:buClr>
              <a:buSzPct val="45000"/>
              <a:buFont typeface="Wingdings" charset="2"/>
              <a:buChar char=""/>
            </a:pPr>
            <a:r>
              <a:rPr lang="en-GB" altLang="en-US" sz="1600" b="1" dirty="0">
                <a:solidFill>
                  <a:srgbClr val="FFFFFF"/>
                </a:solidFill>
                <a:cs typeface="Arial" charset="0"/>
              </a:rPr>
              <a:t> He was also the author of three science books and wrote several science and technology articles for magazines and newspapers.</a:t>
            </a:r>
          </a:p>
          <a:p>
            <a:pPr>
              <a:buClr>
                <a:srgbClr val="FFFFFF"/>
              </a:buClr>
              <a:buSzPct val="45000"/>
              <a:buFont typeface="Wingdings" charset="2"/>
              <a:buNone/>
            </a:pPr>
            <a:endParaRPr lang="en-GB" altLang="en-US" sz="1600" b="1" dirty="0">
              <a:solidFill>
                <a:srgbClr val="FFFFFF"/>
              </a:solidFill>
              <a:cs typeface="Arial" charset="0"/>
            </a:endParaRPr>
          </a:p>
          <a:p>
            <a:pPr>
              <a:buClr>
                <a:srgbClr val="FFFFFF"/>
              </a:buClr>
              <a:buSzPct val="45000"/>
              <a:buFont typeface="Wingdings" charset="2"/>
              <a:buChar char=""/>
            </a:pPr>
            <a:r>
              <a:rPr lang="en-GB" altLang="en-US" sz="1600" b="1" dirty="0" err="1">
                <a:solidFill>
                  <a:srgbClr val="FFFFFF"/>
                </a:solidFill>
                <a:cs typeface="Arial" charset="0"/>
              </a:rPr>
              <a:t>Mallove</a:t>
            </a:r>
            <a:r>
              <a:rPr lang="en-GB" altLang="en-US" sz="1600" b="1" dirty="0">
                <a:solidFill>
                  <a:srgbClr val="FFFFFF"/>
                </a:solidFill>
                <a:cs typeface="Arial" charset="0"/>
              </a:rPr>
              <a:t> became very critical of the scientific establishment – what he termed the  “Academic Government Complex”.</a:t>
            </a:r>
          </a:p>
          <a:p>
            <a:pPr>
              <a:buClr>
                <a:srgbClr val="FFFFFF"/>
              </a:buClr>
              <a:buSzPct val="45000"/>
              <a:buFont typeface="Wingdings" charset="2"/>
              <a:buNone/>
            </a:pPr>
            <a:endParaRPr lang="en-GB" altLang="en-US" sz="1600" b="1" dirty="0">
              <a:solidFill>
                <a:srgbClr val="FFFFFF"/>
              </a:solidFill>
              <a:cs typeface="Arial" charset="0"/>
            </a:endParaRPr>
          </a:p>
          <a:p>
            <a:pPr>
              <a:buClr>
                <a:srgbClr val="FFFFFF"/>
              </a:buClr>
              <a:buSzPct val="45000"/>
              <a:buFont typeface="Wingdings" charset="2"/>
              <a:buChar char=""/>
            </a:pPr>
            <a:r>
              <a:rPr lang="en-GB" altLang="en-US" sz="1600" b="1" dirty="0">
                <a:solidFill>
                  <a:srgbClr val="FFFFFF"/>
                </a:solidFill>
                <a:cs typeface="Arial" charset="0"/>
              </a:rPr>
              <a:t>Here he describes how he was told by his superior what was “knowable” in science and what was not.</a:t>
            </a:r>
          </a:p>
          <a:p>
            <a:pPr>
              <a:buClrTx/>
              <a:buSzTx/>
              <a:buFontTx/>
              <a:buNone/>
            </a:pPr>
            <a:endParaRPr lang="en-GB" altLang="en-US" sz="1600" b="1" dirty="0">
              <a:solidFill>
                <a:srgbClr val="FFFFFF"/>
              </a:solidFill>
              <a:cs typeface="Arial" charset="0"/>
            </a:endParaRPr>
          </a:p>
          <a:p>
            <a:pPr>
              <a:buClr>
                <a:srgbClr val="FFFFFF"/>
              </a:buClr>
              <a:buSzPct val="45000"/>
              <a:buFont typeface="Wingdings" charset="2"/>
              <a:buChar char=""/>
            </a:pPr>
            <a:r>
              <a:rPr lang="en-GB" altLang="en-US" sz="1600" b="1" dirty="0">
                <a:solidFill>
                  <a:srgbClr val="FFFFFF"/>
                </a:solidFill>
                <a:cs typeface="Arial" charset="0"/>
              </a:rPr>
              <a:t>Dr </a:t>
            </a:r>
            <a:r>
              <a:rPr lang="en-GB" altLang="en-US" sz="1600" b="1" dirty="0" err="1">
                <a:solidFill>
                  <a:srgbClr val="FFFFFF"/>
                </a:solidFill>
                <a:cs typeface="Arial" charset="0"/>
              </a:rPr>
              <a:t>Mallove</a:t>
            </a:r>
            <a:r>
              <a:rPr lang="en-GB" altLang="en-US" sz="1600" b="1" dirty="0">
                <a:solidFill>
                  <a:srgbClr val="FFFFFF"/>
                </a:solidFill>
                <a:cs typeface="Arial" charset="0"/>
              </a:rPr>
              <a:t> was murdered on 17th May 2004.</a:t>
            </a:r>
          </a:p>
          <a:p>
            <a:pPr>
              <a:buClr>
                <a:srgbClr val="FFFFFF"/>
              </a:buClr>
              <a:buSzPct val="45000"/>
              <a:buFont typeface="Wingdings" charset="2"/>
              <a:buNone/>
            </a:pPr>
            <a:endParaRPr lang="en-GB" altLang="en-US" sz="1600" b="1" dirty="0">
              <a:solidFill>
                <a:srgbClr val="FFFFFF"/>
              </a:solidFill>
              <a:cs typeface="Arial" charset="0"/>
            </a:endParaRPr>
          </a:p>
          <a:p>
            <a:pPr>
              <a:buClr>
                <a:srgbClr val="FFFFFF"/>
              </a:buClr>
              <a:buSzPct val="45000"/>
              <a:buFont typeface="Wingdings" charset="2"/>
              <a:buChar char=""/>
            </a:pPr>
            <a:r>
              <a:rPr lang="en-GB" altLang="en-US" sz="1600" b="1" dirty="0">
                <a:solidFill>
                  <a:srgbClr val="FFFFFF"/>
                </a:solidFill>
                <a:cs typeface="Arial" charset="0"/>
              </a:rPr>
              <a:t>Interview here</a:t>
            </a:r>
            <a:r>
              <a:rPr lang="en-GB" altLang="en-US" sz="1600" b="1" dirty="0" smtClean="0">
                <a:solidFill>
                  <a:srgbClr val="FFFFFF"/>
                </a:solidFill>
                <a:cs typeface="Arial" charset="0"/>
              </a:rPr>
              <a:t>:  </a:t>
            </a:r>
            <a:r>
              <a:rPr lang="en-GB" altLang="en-US" sz="1400" b="1" dirty="0">
                <a:solidFill>
                  <a:srgbClr val="FFFFFF"/>
                </a:solidFill>
                <a:cs typeface="Arial" charset="0"/>
              </a:rPr>
              <a:t>https://www.youtube.com/watch?v=uipT-me_e1s</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608013"/>
            <a:ext cx="2662238" cy="356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725" y="4265613"/>
            <a:ext cx="1304925" cy="177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438" y="4265613"/>
            <a:ext cx="1298575" cy="1725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6172200"/>
            <a:ext cx="4381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61789" y="6158023"/>
            <a:ext cx="4565650" cy="646331"/>
          </a:xfrm>
          <a:prstGeom prst="rect">
            <a:avLst/>
          </a:prstGeom>
          <a:noFill/>
        </p:spPr>
        <p:txBody>
          <a:bodyPr wrap="square" rtlCol="0">
            <a:spAutoFit/>
          </a:bodyPr>
          <a:lstStyle/>
          <a:p>
            <a:r>
              <a:rPr lang="en-US" dirty="0">
                <a:solidFill>
                  <a:schemeClr val="bg1">
                    <a:lumMod val="10000"/>
                  </a:schemeClr>
                </a:solidFill>
              </a:rPr>
              <a:t>Eugene Mallove Academic Government Complex </a:t>
            </a:r>
            <a:r>
              <a:rPr lang="en-US" dirty="0" smtClean="0">
                <a:solidFill>
                  <a:schemeClr val="bg1">
                    <a:lumMod val="10000"/>
                  </a:schemeClr>
                </a:solidFill>
              </a:rPr>
              <a:t>(6 minutes)</a:t>
            </a:r>
            <a:endParaRPr lang="en-US" dirty="0">
              <a:solidFill>
                <a:schemeClr val="bg1">
                  <a:lumMod val="10000"/>
                </a:schemeClr>
              </a:solidFill>
            </a:endParaRPr>
          </a:p>
        </p:txBody>
      </p:sp>
    </p:spTree>
    <p:extLst>
      <p:ext uri="{BB962C8B-B14F-4D97-AF65-F5344CB8AC3E}">
        <p14:creationId xmlns:p14="http://schemas.microsoft.com/office/powerpoint/2010/main" val="30455764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STAN MEYER'S CELL </a:t>
            </a:r>
          </a:p>
        </p:txBody>
      </p:sp>
      <p:sp>
        <p:nvSpPr>
          <p:cNvPr id="15362" name="Rectangle 2"/>
          <p:cNvSpPr>
            <a:spLocks noGrp="1" noChangeArrowheads="1"/>
          </p:cNvSpPr>
          <p:nvPr>
            <p:ph type="body" idx="1"/>
          </p:nvPr>
        </p:nvSpPr>
        <p:spPr>
          <a:xfrm>
            <a:off x="2468563" y="914400"/>
            <a:ext cx="6583362" cy="4297363"/>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5363" name="Text Box 3"/>
          <p:cNvSpPr txBox="1">
            <a:spLocks noChangeArrowheads="1"/>
          </p:cNvSpPr>
          <p:nvPr/>
        </p:nvSpPr>
        <p:spPr bwMode="auto">
          <a:xfrm>
            <a:off x="2536825" y="927100"/>
            <a:ext cx="6607175" cy="562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440" rIns="90000" bIns="45000"/>
          <a:lstStyle>
            <a:lvl1pPr marL="215900" indent="-2159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9pPr>
          </a:lstStyle>
          <a:p>
            <a:pPr>
              <a:buClr>
                <a:srgbClr val="FFFFFF"/>
              </a:buClr>
              <a:buSzPct val="45000"/>
              <a:buFont typeface="Wingdings" charset="2"/>
              <a:buChar char=""/>
            </a:pPr>
            <a:r>
              <a:rPr lang="en-GB" altLang="en-US" sz="2100" b="1" dirty="0">
                <a:solidFill>
                  <a:srgbClr val="FFFFFF"/>
                </a:solidFill>
                <a:cs typeface="Arial" charset="0"/>
              </a:rPr>
              <a:t>High frequency pulse circuit</a:t>
            </a:r>
          </a:p>
          <a:p>
            <a:pPr>
              <a:buClr>
                <a:srgbClr val="FFFFFF"/>
              </a:buClr>
              <a:buSzPct val="45000"/>
              <a:buFont typeface="Wingdings" charset="2"/>
              <a:buChar char=""/>
            </a:pPr>
            <a:r>
              <a:rPr lang="en-GB" altLang="en-US" sz="2100" b="1" dirty="0">
                <a:solidFill>
                  <a:srgbClr val="FFFFFF"/>
                </a:solidFill>
                <a:cs typeface="Arial" charset="0"/>
              </a:rPr>
              <a:t>Seems to have some kind of feedback mechanism so that it will work with various types of water – either tap water or salt water.</a:t>
            </a:r>
          </a:p>
          <a:p>
            <a:pPr>
              <a:buClr>
                <a:srgbClr val="FFFFFF"/>
              </a:buClr>
              <a:buSzPct val="45000"/>
              <a:buFont typeface="Wingdings" charset="2"/>
              <a:buChar char=""/>
            </a:pPr>
            <a:r>
              <a:rPr lang="en-GB" altLang="en-US" sz="2100" b="1" dirty="0">
                <a:solidFill>
                  <a:srgbClr val="FFFFFF"/>
                </a:solidFill>
                <a:cs typeface="Arial" charset="0"/>
              </a:rPr>
              <a:t>This process yields hydrogen</a:t>
            </a:r>
          </a:p>
          <a:p>
            <a:pPr>
              <a:buClr>
                <a:srgbClr val="FFFFFF"/>
              </a:buClr>
              <a:buSzPct val="45000"/>
              <a:buFont typeface="Wingdings" charset="2"/>
              <a:buChar char=""/>
            </a:pPr>
            <a:r>
              <a:rPr lang="en-GB" altLang="en-US" sz="2100" b="1" dirty="0">
                <a:solidFill>
                  <a:srgbClr val="FFFFFF"/>
                </a:solidFill>
                <a:cs typeface="Arial" charset="0"/>
              </a:rPr>
              <a:t>The hydrogen can be burned to produce energy</a:t>
            </a:r>
          </a:p>
          <a:p>
            <a:pPr>
              <a:buClr>
                <a:srgbClr val="FFFFFF"/>
              </a:buClr>
              <a:buSzPct val="45000"/>
              <a:buFont typeface="Wingdings" charset="2"/>
              <a:buChar char=""/>
            </a:pPr>
            <a:r>
              <a:rPr lang="en-GB" altLang="en-US" sz="2100" b="1" dirty="0">
                <a:solidFill>
                  <a:srgbClr val="FFFFFF"/>
                </a:solidFill>
                <a:cs typeface="Arial" charset="0"/>
              </a:rPr>
              <a:t>The energy released in the burning of the hydrogen seems to be greater than that used to produce it</a:t>
            </a:r>
          </a:p>
          <a:p>
            <a:pPr>
              <a:buClr>
                <a:srgbClr val="FFFFFF"/>
              </a:buClr>
              <a:buSzPct val="45000"/>
              <a:buFont typeface="Wingdings" charset="2"/>
              <a:buChar char=""/>
            </a:pPr>
            <a:r>
              <a:rPr lang="en-GB" altLang="en-US" sz="2100" b="1" dirty="0">
                <a:solidFill>
                  <a:srgbClr val="FFFFFF"/>
                </a:solidFill>
                <a:cs typeface="Arial" charset="0"/>
              </a:rPr>
              <a:t>The hydrogen can be produced on demand and does not need to be stored.</a:t>
            </a:r>
          </a:p>
          <a:p>
            <a:pPr>
              <a:buClr>
                <a:srgbClr val="FFFFFF"/>
              </a:buClr>
              <a:buSzPct val="45000"/>
              <a:buFont typeface="Wingdings" charset="2"/>
              <a:buChar char=""/>
            </a:pPr>
            <a:r>
              <a:rPr lang="en-GB" altLang="en-US" sz="2100" b="1" dirty="0">
                <a:solidFill>
                  <a:srgbClr val="FFFFFF"/>
                </a:solidFill>
                <a:cs typeface="Arial" charset="0"/>
              </a:rPr>
              <a:t>Interestingly, Bob Lazar has developed a hydrogen generation system where the hydrogen can be stored in a metal hydride.</a:t>
            </a:r>
          </a:p>
          <a:p>
            <a:pPr>
              <a:buClr>
                <a:srgbClr val="FFFFFF"/>
              </a:buClr>
              <a:buSzPct val="45000"/>
              <a:buFont typeface="Wingdings" charset="2"/>
              <a:buChar char=""/>
            </a:pPr>
            <a:r>
              <a:rPr lang="en-GB" altLang="en-US" sz="2100" b="1" dirty="0">
                <a:solidFill>
                  <a:srgbClr val="FFFFFF"/>
                </a:solidFill>
                <a:cs typeface="Arial" charset="0"/>
              </a:rPr>
              <a:t>Here is a clip from “It Runs on Water” from 1997</a:t>
            </a:r>
          </a:p>
          <a:p>
            <a:pPr hangingPunct="1">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06475"/>
            <a:ext cx="2432050" cy="173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3009900"/>
            <a:ext cx="2433637" cy="2386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172200"/>
            <a:ext cx="5048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6248400"/>
            <a:ext cx="4267200" cy="646331"/>
          </a:xfrm>
          <a:prstGeom prst="rect">
            <a:avLst/>
          </a:prstGeom>
          <a:noFill/>
        </p:spPr>
        <p:txBody>
          <a:bodyPr wrap="square" rtlCol="0">
            <a:spAutoFit/>
          </a:bodyPr>
          <a:lstStyle/>
          <a:p>
            <a:r>
              <a:rPr lang="en-US" dirty="0">
                <a:solidFill>
                  <a:schemeClr val="bg1">
                    <a:lumMod val="10000"/>
                  </a:schemeClr>
                </a:solidFill>
              </a:rPr>
              <a:t>Stanley Meyers It Runs on </a:t>
            </a:r>
            <a:r>
              <a:rPr lang="en-US" dirty="0" smtClean="0">
                <a:solidFill>
                  <a:schemeClr val="bg1">
                    <a:lumMod val="10000"/>
                  </a:schemeClr>
                </a:solidFill>
              </a:rPr>
              <a:t>Water (6 minutes) </a:t>
            </a:r>
            <a:endParaRPr lang="en-US" dirty="0">
              <a:solidFill>
                <a:schemeClr val="bg1">
                  <a:lumMod val="10000"/>
                </a:schemeClr>
              </a:solidFill>
            </a:endParaRPr>
          </a:p>
        </p:txBody>
      </p:sp>
    </p:spTree>
    <p:extLst>
      <p:ext uri="{BB962C8B-B14F-4D97-AF65-F5344CB8AC3E}">
        <p14:creationId xmlns:p14="http://schemas.microsoft.com/office/powerpoint/2010/main" val="417365444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ANDREA ROSSI E-CAT</a:t>
            </a:r>
          </a:p>
        </p:txBody>
      </p:sp>
      <p:sp>
        <p:nvSpPr>
          <p:cNvPr id="16386" name="Rectangle 2"/>
          <p:cNvSpPr>
            <a:spLocks noGrp="1" noChangeArrowheads="1"/>
          </p:cNvSpPr>
          <p:nvPr>
            <p:ph type="body" idx="1"/>
          </p:nvPr>
        </p:nvSpPr>
        <p:spPr>
          <a:xfrm>
            <a:off x="2468563" y="914400"/>
            <a:ext cx="6583362" cy="4297363"/>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6387" name="Text Box 3"/>
          <p:cNvSpPr txBox="1">
            <a:spLocks noChangeArrowheads="1"/>
          </p:cNvSpPr>
          <p:nvPr/>
        </p:nvSpPr>
        <p:spPr bwMode="auto">
          <a:xfrm>
            <a:off x="2536825" y="652463"/>
            <a:ext cx="6607175" cy="510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marL="215900" indent="-2159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charset="0"/>
                <a:ea typeface="Microsoft YaHei" charset="-122"/>
              </a:defRPr>
            </a:lvl9pPr>
          </a:lstStyle>
          <a:p>
            <a:pPr>
              <a:buClr>
                <a:srgbClr val="FFFFFF"/>
              </a:buClr>
              <a:buSzPct val="45000"/>
              <a:buFont typeface="Wingdings" charset="2"/>
              <a:buChar char=""/>
            </a:pPr>
            <a:r>
              <a:rPr lang="en-GB" altLang="en-US" sz="1700" b="1" dirty="0">
                <a:solidFill>
                  <a:srgbClr val="FFFFFF"/>
                </a:solidFill>
                <a:cs typeface="Arial" charset="0"/>
              </a:rPr>
              <a:t>Born June 3</a:t>
            </a:r>
            <a:r>
              <a:rPr lang="en-GB" altLang="en-US" sz="1700" b="1" baseline="33000" dirty="0">
                <a:solidFill>
                  <a:srgbClr val="FFFFFF"/>
                </a:solidFill>
                <a:cs typeface="Arial" charset="0"/>
              </a:rPr>
              <a:t>rd</a:t>
            </a:r>
            <a:r>
              <a:rPr lang="en-GB" altLang="en-US" sz="1700" b="1" dirty="0">
                <a:solidFill>
                  <a:srgbClr val="FFFFFF"/>
                </a:solidFill>
                <a:cs typeface="Arial" charset="0"/>
              </a:rPr>
              <a:t>,  1950 in Milan, Italy</a:t>
            </a:r>
          </a:p>
          <a:p>
            <a:pPr>
              <a:buClr>
                <a:srgbClr val="FFFFFF"/>
              </a:buClr>
              <a:buSzPct val="45000"/>
              <a:buFont typeface="Wingdings" charset="2"/>
              <a:buChar char=""/>
            </a:pPr>
            <a:r>
              <a:rPr lang="en-GB" altLang="en-US" sz="1700" b="1" dirty="0">
                <a:solidFill>
                  <a:srgbClr val="FFFFFF"/>
                </a:solidFill>
                <a:cs typeface="Arial" charset="0"/>
              </a:rPr>
              <a:t>The CEO of Leonardo Corporation</a:t>
            </a:r>
          </a:p>
          <a:p>
            <a:pPr>
              <a:buClr>
                <a:srgbClr val="FFFFFF"/>
              </a:buClr>
              <a:buSzPct val="45000"/>
              <a:buFont typeface="Wingdings" charset="2"/>
              <a:buChar char=""/>
            </a:pPr>
            <a:r>
              <a:rPr lang="en-GB" altLang="en-US" sz="1700" b="1" dirty="0">
                <a:solidFill>
                  <a:srgbClr val="FFFFFF"/>
                </a:solidFill>
                <a:cs typeface="Arial" charset="0"/>
              </a:rPr>
              <a:t>Founder of </a:t>
            </a:r>
            <a:r>
              <a:rPr lang="en-GB" altLang="en-US" sz="1700" b="1" dirty="0" err="1">
                <a:solidFill>
                  <a:srgbClr val="FFFFFF"/>
                </a:solidFill>
                <a:cs typeface="Arial" charset="0"/>
              </a:rPr>
              <a:t>Petroldragon</a:t>
            </a:r>
            <a:r>
              <a:rPr lang="en-GB" altLang="en-US" sz="1700" b="1" dirty="0">
                <a:solidFill>
                  <a:srgbClr val="FFFFFF"/>
                </a:solidFill>
                <a:cs typeface="Arial" charset="0"/>
              </a:rPr>
              <a:t> in the 1970s, that processed organic waste into oil. Legal battles with government ensued after claims of mismanagement of waist, forced closure of </a:t>
            </a:r>
            <a:r>
              <a:rPr lang="en-GB" altLang="en-US" sz="1700" b="1" dirty="0" err="1">
                <a:solidFill>
                  <a:srgbClr val="FFFFFF"/>
                </a:solidFill>
                <a:cs typeface="Arial" charset="0"/>
              </a:rPr>
              <a:t>Petroldragon</a:t>
            </a:r>
            <a:endParaRPr lang="en-GB" altLang="en-US" sz="1700" b="1" dirty="0">
              <a:solidFill>
                <a:srgbClr val="FFFFFF"/>
              </a:solidFill>
              <a:cs typeface="Arial" charset="0"/>
            </a:endParaRPr>
          </a:p>
          <a:p>
            <a:pPr>
              <a:buClr>
                <a:srgbClr val="FFFFFF"/>
              </a:buClr>
              <a:buSzPct val="45000"/>
              <a:buFont typeface="Wingdings" charset="2"/>
              <a:buChar char=""/>
            </a:pPr>
            <a:r>
              <a:rPr lang="en-GB" altLang="en-US" sz="1700" b="1" dirty="0">
                <a:solidFill>
                  <a:srgbClr val="FFFFFF"/>
                </a:solidFill>
                <a:cs typeface="Arial" charset="0"/>
              </a:rPr>
              <a:t>Inventor of the E-CAT and “The Rossi Effect”</a:t>
            </a:r>
          </a:p>
          <a:p>
            <a:pPr>
              <a:buClr>
                <a:srgbClr val="FFFFFF"/>
              </a:buClr>
              <a:buSzPct val="45000"/>
              <a:buFont typeface="Wingdings" charset="2"/>
              <a:buChar char=""/>
            </a:pPr>
            <a:r>
              <a:rPr lang="en-GB" altLang="en-US" sz="1700" b="1" dirty="0">
                <a:solidFill>
                  <a:srgbClr val="FFFFFF"/>
                </a:solidFill>
                <a:cs typeface="Arial" charset="0"/>
              </a:rPr>
              <a:t>Effect based on Thermal energy production reactions based on Lithium Nickel Hydrogen.</a:t>
            </a:r>
          </a:p>
          <a:p>
            <a:pPr>
              <a:buClr>
                <a:srgbClr val="FFFFFF"/>
              </a:buClr>
              <a:buSzPct val="45000"/>
              <a:buFont typeface="Wingdings" charset="2"/>
              <a:buChar char=""/>
            </a:pPr>
            <a:r>
              <a:rPr lang="en-GB" altLang="en-US" sz="1700" b="1" dirty="0">
                <a:solidFill>
                  <a:srgbClr val="FFFFFF"/>
                </a:solidFill>
                <a:cs typeface="Arial" charset="0"/>
              </a:rPr>
              <a:t>Based on research working with Sergio </a:t>
            </a:r>
            <a:r>
              <a:rPr lang="en-GB" altLang="en-US" sz="1700" b="1" dirty="0" err="1">
                <a:solidFill>
                  <a:srgbClr val="FFFFFF"/>
                </a:solidFill>
                <a:cs typeface="Arial" charset="0"/>
              </a:rPr>
              <a:t>Focardi</a:t>
            </a:r>
            <a:r>
              <a:rPr lang="en-GB" altLang="en-US" sz="1700" b="1" dirty="0">
                <a:solidFill>
                  <a:srgbClr val="FFFFFF"/>
                </a:solidFill>
                <a:cs typeface="Arial" charset="0"/>
              </a:rPr>
              <a:t> to build</a:t>
            </a:r>
          </a:p>
          <a:p>
            <a:pPr>
              <a:buClr>
                <a:srgbClr val="FFFFFF"/>
              </a:buClr>
              <a:buSzPct val="45000"/>
              <a:buFont typeface="Wingdings" charset="2"/>
              <a:buNone/>
            </a:pPr>
            <a:r>
              <a:rPr lang="en-GB" altLang="en-US" sz="1700" b="1" dirty="0">
                <a:solidFill>
                  <a:srgbClr val="FFFFFF"/>
                </a:solidFill>
                <a:cs typeface="Arial" charset="0"/>
              </a:rPr>
              <a:t>a Low Energy Nuclear Reactions (LENR) device.</a:t>
            </a:r>
          </a:p>
          <a:p>
            <a:pPr>
              <a:buClr>
                <a:srgbClr val="FFFFFF"/>
              </a:buClr>
              <a:buSzPct val="45000"/>
              <a:buFont typeface="Wingdings" charset="2"/>
              <a:buChar char=""/>
            </a:pPr>
            <a:r>
              <a:rPr lang="en-GB" altLang="en-US" sz="1700" b="1" dirty="0">
                <a:solidFill>
                  <a:srgbClr val="FFFFFF"/>
                </a:solidFill>
                <a:cs typeface="Arial" charset="0"/>
              </a:rPr>
              <a:t>First semi-public disclosure in 2011 </a:t>
            </a:r>
          </a:p>
          <a:p>
            <a:pPr>
              <a:buClr>
                <a:srgbClr val="FFFFFF"/>
              </a:buClr>
              <a:buSzPct val="45000"/>
              <a:buFont typeface="Wingdings" charset="2"/>
              <a:buChar char=""/>
            </a:pPr>
            <a:r>
              <a:rPr lang="en-GB" altLang="en-US" sz="1700" b="1" dirty="0">
                <a:solidFill>
                  <a:srgbClr val="FFFFFF"/>
                </a:solidFill>
                <a:cs typeface="Arial" charset="0"/>
              </a:rPr>
              <a:t>Several independent replications including from a team in Switzerland in October 2014:</a:t>
            </a:r>
          </a:p>
          <a:p>
            <a:pPr>
              <a:buClr>
                <a:srgbClr val="FFFFFF"/>
              </a:buClr>
              <a:buSzPct val="45000"/>
              <a:buFont typeface="Wingdings" charset="2"/>
              <a:buNone/>
            </a:pPr>
            <a:endParaRPr lang="en-GB" altLang="en-US" sz="1700" b="1" dirty="0">
              <a:solidFill>
                <a:srgbClr val="FFFFFF"/>
              </a:solidFill>
              <a:cs typeface="Arial" charset="0"/>
            </a:endParaRPr>
          </a:p>
          <a:p>
            <a:pPr>
              <a:buClr>
                <a:srgbClr val="FFFFFF"/>
              </a:buClr>
              <a:buSzPct val="45000"/>
              <a:buFont typeface="Wingdings" charset="2"/>
              <a:buNone/>
            </a:pPr>
            <a:r>
              <a:rPr lang="en-GB" altLang="en-US" sz="1700" b="1" dirty="0">
                <a:solidFill>
                  <a:srgbClr val="FFFF00"/>
                </a:solidFill>
                <a:cs typeface="Arial" charset="0"/>
              </a:rPr>
              <a:t>“This amount of energy is far more than can be obtained from any known chemical sources in the small reactor volume.”</a:t>
            </a:r>
          </a:p>
          <a:p>
            <a:pPr>
              <a:buClrTx/>
              <a:buFontTx/>
              <a:buNone/>
            </a:pPr>
            <a:endParaRPr lang="en-GB" altLang="en-US" sz="1700" b="1" dirty="0">
              <a:solidFill>
                <a:srgbClr val="FFFFFF"/>
              </a:solidFill>
              <a:cs typeface="Arial" charset="0"/>
            </a:endParaRPr>
          </a:p>
          <a:p>
            <a:pPr>
              <a:buClr>
                <a:srgbClr val="FFFFFF"/>
              </a:buClr>
              <a:buSzPct val="45000"/>
              <a:buFont typeface="Wingdings" charset="2"/>
              <a:buChar char=""/>
            </a:pPr>
            <a:r>
              <a:rPr lang="en-GB" altLang="en-US" sz="1700" b="1" dirty="0">
                <a:solidFill>
                  <a:srgbClr val="FFFFFF"/>
                </a:solidFill>
                <a:cs typeface="Arial" charset="0"/>
              </a:rPr>
              <a:t>He's now is working on the E-CAT in Florida for a commercial customer do to be finished by the end of February 2016</a:t>
            </a:r>
          </a:p>
          <a:p>
            <a:pPr>
              <a:buClrTx/>
              <a:buFontTx/>
              <a:buNone/>
            </a:pPr>
            <a:endParaRPr lang="en-GB" altLang="en-US" sz="1200" dirty="0">
              <a:solidFill>
                <a:srgbClr val="FFFFFF"/>
              </a:solidFill>
              <a:cs typeface="Arial" charset="0"/>
            </a:endParaRPr>
          </a:p>
          <a:p>
            <a:pPr>
              <a:buClrTx/>
              <a:buFontTx/>
              <a:buNone/>
            </a:pPr>
            <a:r>
              <a:rPr lang="en-GB" altLang="en-US" sz="1200" dirty="0">
                <a:solidFill>
                  <a:srgbClr val="FFFFFF"/>
                </a:solidFill>
                <a:cs typeface="Arial" charset="0"/>
              </a:rPr>
              <a:t> </a:t>
            </a: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hangingPunct="1">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763588"/>
            <a:ext cx="2290763" cy="344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63" y="4287838"/>
            <a:ext cx="2262187" cy="138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931642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71488" y="-106363"/>
            <a:ext cx="8594725" cy="914401"/>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E-CAT, COLD FUSION &amp; LENR </a:t>
            </a:r>
          </a:p>
        </p:txBody>
      </p:sp>
      <p:sp>
        <p:nvSpPr>
          <p:cNvPr id="17410" name="Rectangle 2"/>
          <p:cNvSpPr>
            <a:spLocks noGrp="1" noChangeArrowheads="1"/>
          </p:cNvSpPr>
          <p:nvPr>
            <p:ph type="body" idx="1"/>
          </p:nvPr>
        </p:nvSpPr>
        <p:spPr>
          <a:xfrm>
            <a:off x="2468563" y="914400"/>
            <a:ext cx="6583362" cy="4297363"/>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7411" name="Text Box 3"/>
          <p:cNvSpPr txBox="1">
            <a:spLocks noChangeArrowheads="1"/>
          </p:cNvSpPr>
          <p:nvPr/>
        </p:nvSpPr>
        <p:spPr bwMode="auto">
          <a:xfrm>
            <a:off x="92075" y="833438"/>
            <a:ext cx="9051925" cy="273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buClrTx/>
              <a:buFontTx/>
              <a:buNone/>
            </a:pPr>
            <a:r>
              <a:rPr lang="en-GB" altLang="en-US" sz="1900" b="1" dirty="0">
                <a:solidFill>
                  <a:srgbClr val="FFFFFF"/>
                </a:solidFill>
                <a:cs typeface="Arial" charset="0"/>
              </a:rPr>
              <a:t>The E-CAT and the Pons &amp; Fleischmann Palladium cell are examples  a new class of energy production from hydrogen by Low Energy Nuclear Reactions (LENR). They are characterized as a small metallic, glass or ceramic vessel that contains semi-precious </a:t>
            </a:r>
            <a:r>
              <a:rPr lang="en-GB" altLang="en-US" sz="1900" b="1" dirty="0" err="1">
                <a:solidFill>
                  <a:srgbClr val="FFFFFF"/>
                </a:solidFill>
                <a:cs typeface="Arial" charset="0"/>
              </a:rPr>
              <a:t>nano</a:t>
            </a:r>
            <a:r>
              <a:rPr lang="en-GB" altLang="en-US" sz="1900" b="1" dirty="0">
                <a:solidFill>
                  <a:srgbClr val="FFFFFF"/>
                </a:solidFill>
                <a:cs typeface="Arial" charset="0"/>
              </a:rPr>
              <a:t> powders that absorb </a:t>
            </a:r>
            <a:r>
              <a:rPr lang="en-GB" altLang="en-US" sz="1900" b="1" dirty="0" err="1">
                <a:solidFill>
                  <a:srgbClr val="FFFFFF"/>
                </a:solidFill>
                <a:cs typeface="Arial" charset="0"/>
              </a:rPr>
              <a:t>hyrdogen</a:t>
            </a:r>
            <a:r>
              <a:rPr lang="en-GB" altLang="en-US" sz="1900" b="1" dirty="0">
                <a:solidFill>
                  <a:srgbClr val="FFFFFF"/>
                </a:solidFill>
                <a:cs typeface="Arial" charset="0"/>
              </a:rPr>
              <a:t>, and a thermal resistor to initiate the self-sustain anomalous catalytic reaction. The excess thermal energy is then taken off by steam cycle. The term 'cold fusion' was first coined by the media in 1989 but has since been stigmatized as a pathological science by </a:t>
            </a:r>
            <a:r>
              <a:rPr lang="en-GB" altLang="en-US" sz="1900" b="1" dirty="0" err="1">
                <a:solidFill>
                  <a:srgbClr val="FFFFFF"/>
                </a:solidFill>
                <a:cs typeface="Arial" charset="0"/>
              </a:rPr>
              <a:t>skeptics</a:t>
            </a:r>
            <a:r>
              <a:rPr lang="en-GB" altLang="en-US" sz="1900" b="1" dirty="0">
                <a:solidFill>
                  <a:srgbClr val="FFFFFF"/>
                </a:solidFill>
                <a:cs typeface="Arial" charset="0"/>
              </a:rPr>
              <a:t> IN OPPOSITION TO COMPELLING EVIDENCE!</a:t>
            </a:r>
          </a:p>
          <a:p>
            <a:pPr>
              <a:buClrTx/>
              <a:buFontTx/>
              <a:buNone/>
            </a:pPr>
            <a:endParaRPr lang="en-GB" altLang="en-US" sz="1900" b="1" dirty="0">
              <a:solidFill>
                <a:srgbClr val="FFFFFF"/>
              </a:solidFill>
              <a:cs typeface="Arial" charset="0"/>
            </a:endParaRPr>
          </a:p>
          <a:p>
            <a:pPr>
              <a:buClrTx/>
              <a:buFontTx/>
              <a:buNone/>
            </a:pPr>
            <a:r>
              <a:rPr lang="en-GB" altLang="en-US" sz="1900" b="1" dirty="0">
                <a:solidFill>
                  <a:srgbClr val="FFFFFF"/>
                </a:solidFill>
                <a:cs typeface="Arial" charset="0"/>
              </a:rPr>
              <a:t>over 3,500 journal papers, news articles and books show excess heat in LENR processes around the world</a:t>
            </a:r>
          </a:p>
          <a:p>
            <a:pPr>
              <a:buClrTx/>
              <a:buSzTx/>
              <a:buFontTx/>
              <a:buNone/>
            </a:pPr>
            <a:endParaRPr lang="en-GB" altLang="en-US" sz="1900" b="1" dirty="0">
              <a:solidFill>
                <a:srgbClr val="FFFFFF"/>
              </a:solidFill>
              <a:cs typeface="Arial" charset="0"/>
            </a:endParaRPr>
          </a:p>
          <a:p>
            <a:pPr>
              <a:buClrTx/>
              <a:buFontTx/>
              <a:buNone/>
            </a:pPr>
            <a:r>
              <a:rPr lang="en-GB" altLang="en-US" sz="1900" b="1" dirty="0">
                <a:solidFill>
                  <a:srgbClr val="FFFFFF"/>
                </a:solidFill>
                <a:cs typeface="Arial" charset="0"/>
              </a:rPr>
              <a:t>governmental organizations and companies, such as NASA, Toyota and Boeing, are currently working on this disruptive technology.</a:t>
            </a:r>
          </a:p>
          <a:p>
            <a:pPr>
              <a:buClrTx/>
              <a:buFontTx/>
              <a:buNone/>
            </a:pPr>
            <a:endParaRPr lang="en-GB" altLang="en-US" sz="1900" b="1" dirty="0">
              <a:solidFill>
                <a:srgbClr val="FFFFFF"/>
              </a:solidFill>
              <a:cs typeface="Arial" charset="0"/>
            </a:endParaRPr>
          </a:p>
          <a:p>
            <a:pPr>
              <a:buClrTx/>
              <a:buFontTx/>
              <a:buNone/>
            </a:pPr>
            <a:r>
              <a:rPr lang="en-GB" altLang="en-US" sz="1900" b="1" dirty="0">
                <a:solidFill>
                  <a:srgbClr val="FFFFFF"/>
                </a:solidFill>
                <a:cs typeface="Arial" charset="0"/>
              </a:rPr>
              <a:t>American company Industrial Heat had acquired the licensing rights to his technology in the US, Russia and China.</a:t>
            </a:r>
          </a:p>
          <a:p>
            <a:pPr>
              <a:buClrTx/>
              <a:buFontTx/>
              <a:buNone/>
            </a:pPr>
            <a:endParaRPr lang="en-GB" altLang="en-US" sz="2000" b="1" dirty="0">
              <a:solidFill>
                <a:srgbClr val="FFFFFF"/>
              </a:solidFill>
              <a:cs typeface="Arial" charset="0"/>
            </a:endParaRPr>
          </a:p>
          <a:p>
            <a:pPr>
              <a:buClrTx/>
              <a:buFontTx/>
              <a:buNone/>
            </a:pPr>
            <a:endParaRPr lang="en-GB" altLang="en-US" sz="2000" b="1" dirty="0">
              <a:solidFill>
                <a:srgbClr val="FFFFFF"/>
              </a:solidFill>
              <a:cs typeface="Arial" charset="0"/>
            </a:endParaRPr>
          </a:p>
          <a:p>
            <a:pPr>
              <a:buClrTx/>
              <a:buFontTx/>
              <a:buNone/>
            </a:pPr>
            <a:endParaRPr lang="en-GB" altLang="en-US" dirty="0">
              <a:solidFill>
                <a:srgbClr val="FFFFFF"/>
              </a:solidFill>
              <a:cs typeface="Arial" charset="0"/>
            </a:endParaRPr>
          </a:p>
          <a:p>
            <a:pPr>
              <a:buClrTx/>
              <a:buFontTx/>
              <a:buNone/>
            </a:pPr>
            <a:endParaRPr lang="en-GB" altLang="en-US" dirty="0">
              <a:solidFill>
                <a:srgbClr val="FFFFFF"/>
              </a:solidFill>
              <a:cs typeface="Arial" charset="0"/>
            </a:endParaRPr>
          </a:p>
          <a:p>
            <a:pPr>
              <a:buClrTx/>
              <a:buFontTx/>
              <a:buNone/>
            </a:pPr>
            <a:endParaRPr lang="en-GB" altLang="en-US" dirty="0">
              <a:solidFill>
                <a:srgbClr val="FFFFFF"/>
              </a:solidFill>
              <a:cs typeface="Arial" charset="0"/>
            </a:endParaRPr>
          </a:p>
          <a:p>
            <a:pPr>
              <a:buClrTx/>
              <a:buFontTx/>
              <a:buNone/>
            </a:pPr>
            <a:r>
              <a:rPr lang="en-GB" altLang="en-US" dirty="0">
                <a:solidFill>
                  <a:srgbClr val="FFFFFF"/>
                </a:solidFill>
                <a:cs typeface="Arial" charset="0"/>
              </a:rPr>
              <a:t> </a:t>
            </a:r>
          </a:p>
          <a:p>
            <a:pPr>
              <a:buClrTx/>
              <a:buFontTx/>
              <a:buNone/>
            </a:pPr>
            <a:endParaRPr lang="en-GB" altLang="en-US" dirty="0">
              <a:solidFill>
                <a:srgbClr val="FFFFFF"/>
              </a:solidFill>
              <a:cs typeface="Arial" charset="0"/>
            </a:endParaRPr>
          </a:p>
          <a:p>
            <a:pPr>
              <a:buClrTx/>
              <a:buFontTx/>
              <a:buNone/>
            </a:pPr>
            <a:endParaRPr lang="en-GB" altLang="en-US" dirty="0">
              <a:solidFill>
                <a:srgbClr val="FFFFFF"/>
              </a:solidFill>
              <a:cs typeface="Arial" charset="0"/>
            </a:endParaRPr>
          </a:p>
          <a:p>
            <a:pPr>
              <a:buClrTx/>
              <a:buFontTx/>
              <a:buNone/>
            </a:pPr>
            <a:r>
              <a:rPr lang="en-GB" altLang="en-US" dirty="0">
                <a:solidFill>
                  <a:srgbClr val="FFFFFF"/>
                </a:solidFill>
                <a:cs typeface="Arial" charset="0"/>
              </a:rPr>
              <a:t>  </a:t>
            </a:r>
          </a:p>
          <a:p>
            <a:pPr>
              <a:buClrTx/>
              <a:buFontTx/>
              <a:buNone/>
            </a:pPr>
            <a:endParaRPr lang="en-GB" altLang="en-US" sz="1200" dirty="0">
              <a:solidFill>
                <a:srgbClr val="FFFFFF"/>
              </a:solidFill>
              <a:cs typeface="Arial" charset="0"/>
            </a:endParaRPr>
          </a:p>
          <a:p>
            <a:pPr>
              <a:buClrTx/>
              <a:buFontTx/>
              <a:buNone/>
            </a:pPr>
            <a:r>
              <a:rPr lang="en-GB" altLang="en-US" sz="1200" dirty="0">
                <a:solidFill>
                  <a:srgbClr val="FFFFFF"/>
                </a:solidFill>
                <a:cs typeface="Arial" charset="0"/>
              </a:rPr>
              <a:t> </a:t>
            </a: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hangingPunct="1">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a:p>
            <a:pPr>
              <a:buClrTx/>
              <a:buFontTx/>
              <a:buNone/>
            </a:pPr>
            <a:endParaRPr lang="en-GB" altLang="en-US" sz="1200" dirty="0">
              <a:solidFill>
                <a:srgbClr val="FFFFFF"/>
              </a:solidFill>
              <a:cs typeface="Arial" charset="0"/>
            </a:endParaRPr>
          </a:p>
        </p:txBody>
      </p:sp>
    </p:spTree>
    <p:extLst>
      <p:ext uri="{BB962C8B-B14F-4D97-AF65-F5344CB8AC3E}">
        <p14:creationId xmlns:p14="http://schemas.microsoft.com/office/powerpoint/2010/main" val="312385607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71488" y="-106363"/>
            <a:ext cx="8594725" cy="914401"/>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solidFill>
                  <a:srgbClr val="99CCFF"/>
                </a:solidFill>
                <a:effectLst>
                  <a:outerShdw blurRad="38100" dist="38100" dir="2700000" algn="tl">
                    <a:srgbClr val="C0C0C0"/>
                  </a:outerShdw>
                </a:effectLst>
                <a:latin typeface="Arial Black" pitchFamily="32" charset="0"/>
              </a:rPr>
              <a:t>E-CAT, COLD FUSION &amp; LENR </a:t>
            </a:r>
          </a:p>
        </p:txBody>
      </p:sp>
      <p:sp>
        <p:nvSpPr>
          <p:cNvPr id="18434" name="Rectangle 2"/>
          <p:cNvSpPr>
            <a:spLocks noGrp="1" noChangeArrowheads="1"/>
          </p:cNvSpPr>
          <p:nvPr>
            <p:ph type="body" idx="1"/>
          </p:nvPr>
        </p:nvSpPr>
        <p:spPr>
          <a:xfrm>
            <a:off x="2468563" y="914400"/>
            <a:ext cx="6583362" cy="4297363"/>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8435" name="Text Box 3"/>
          <p:cNvSpPr txBox="1">
            <a:spLocks noChangeArrowheads="1"/>
          </p:cNvSpPr>
          <p:nvPr/>
        </p:nvSpPr>
        <p:spPr bwMode="auto">
          <a:xfrm>
            <a:off x="1279525" y="808038"/>
            <a:ext cx="6858000"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buClrTx/>
              <a:buFontTx/>
              <a:buNone/>
            </a:pPr>
            <a:r>
              <a:rPr lang="en-GB" altLang="en-US" sz="2200" b="1">
                <a:solidFill>
                  <a:srgbClr val="FFFFFF"/>
                </a:solidFill>
                <a:cs typeface="Arial" charset="0"/>
              </a:rPr>
              <a:t>Examples of Successful replications and designs</a:t>
            </a:r>
          </a:p>
          <a:p>
            <a:pPr algn="ctr">
              <a:buClrTx/>
              <a:buFontTx/>
              <a:buNone/>
            </a:pPr>
            <a:endParaRPr lang="en-GB" altLang="en-US" sz="2000" b="1">
              <a:solidFill>
                <a:srgbClr val="FFFFFF"/>
              </a:solidFill>
              <a:cs typeface="Arial" charset="0"/>
            </a:endParaRPr>
          </a:p>
          <a:p>
            <a:pPr algn="ctr">
              <a:buClrTx/>
              <a:buFontTx/>
              <a:buNone/>
            </a:pPr>
            <a:endParaRPr lang="en-GB" altLang="en-US" sz="2000" b="1">
              <a:solidFill>
                <a:srgbClr val="FFFFFF"/>
              </a:solidFill>
              <a:cs typeface="Arial" charset="0"/>
            </a:endParaRPr>
          </a:p>
          <a:p>
            <a:pPr algn="ctr">
              <a:buClrTx/>
              <a:buFontTx/>
              <a:buNone/>
            </a:pPr>
            <a:endParaRPr lang="en-GB" altLang="en-US">
              <a:solidFill>
                <a:srgbClr val="FFFFFF"/>
              </a:solidFill>
              <a:cs typeface="Arial" charset="0"/>
            </a:endParaRPr>
          </a:p>
          <a:p>
            <a:pPr algn="ctr">
              <a:buClrTx/>
              <a:buFontTx/>
              <a:buNone/>
            </a:pPr>
            <a:endParaRPr lang="en-GB" altLang="en-US">
              <a:solidFill>
                <a:srgbClr val="FFFFFF"/>
              </a:solidFill>
              <a:cs typeface="Arial" charset="0"/>
            </a:endParaRPr>
          </a:p>
          <a:p>
            <a:pPr algn="ctr">
              <a:buClrTx/>
              <a:buFontTx/>
              <a:buNone/>
            </a:pPr>
            <a:endParaRPr lang="en-GB" altLang="en-US">
              <a:solidFill>
                <a:srgbClr val="FFFFFF"/>
              </a:solidFill>
              <a:cs typeface="Arial" charset="0"/>
            </a:endParaRPr>
          </a:p>
          <a:p>
            <a:pPr algn="ctr">
              <a:buClrTx/>
              <a:buFontTx/>
              <a:buNone/>
            </a:pPr>
            <a:r>
              <a:rPr lang="en-GB" altLang="en-US">
                <a:solidFill>
                  <a:srgbClr val="FFFFFF"/>
                </a:solidFill>
                <a:cs typeface="Arial" charset="0"/>
              </a:rPr>
              <a:t> </a:t>
            </a:r>
          </a:p>
          <a:p>
            <a:pPr algn="ctr">
              <a:buClrTx/>
              <a:buFontTx/>
              <a:buNone/>
            </a:pPr>
            <a:endParaRPr lang="en-GB" altLang="en-US">
              <a:solidFill>
                <a:srgbClr val="FFFFFF"/>
              </a:solidFill>
              <a:cs typeface="Arial" charset="0"/>
            </a:endParaRPr>
          </a:p>
          <a:p>
            <a:pPr algn="ctr">
              <a:buClrTx/>
              <a:buFontTx/>
              <a:buNone/>
            </a:pPr>
            <a:endParaRPr lang="en-GB" altLang="en-US">
              <a:solidFill>
                <a:srgbClr val="FFFFFF"/>
              </a:solidFill>
              <a:cs typeface="Arial" charset="0"/>
            </a:endParaRPr>
          </a:p>
          <a:p>
            <a:pPr algn="ctr">
              <a:buClrTx/>
              <a:buFontTx/>
              <a:buNone/>
            </a:pPr>
            <a:r>
              <a:rPr lang="en-GB" altLang="en-US">
                <a:solidFill>
                  <a:srgbClr val="FFFFFF"/>
                </a:solidFill>
                <a:cs typeface="Arial" charset="0"/>
              </a:rPr>
              <a:t>  </a:t>
            </a:r>
          </a:p>
          <a:p>
            <a:pPr algn="ctr">
              <a:buClrTx/>
              <a:buFontTx/>
              <a:buNone/>
            </a:pPr>
            <a:endParaRPr lang="en-GB" altLang="en-US" sz="1200">
              <a:solidFill>
                <a:srgbClr val="FFFFFF"/>
              </a:solidFill>
              <a:cs typeface="Arial" charset="0"/>
            </a:endParaRPr>
          </a:p>
          <a:p>
            <a:pPr algn="ctr">
              <a:buClrTx/>
              <a:buFontTx/>
              <a:buNone/>
            </a:pPr>
            <a:r>
              <a:rPr lang="en-GB" altLang="en-US" sz="1200">
                <a:solidFill>
                  <a:srgbClr val="FFFFFF"/>
                </a:solidFill>
                <a:cs typeface="Arial" charset="0"/>
              </a:rPr>
              <a:t> </a:t>
            </a:r>
          </a:p>
          <a:p>
            <a:pPr algn="ctr">
              <a:buClrTx/>
              <a:buFontTx/>
              <a:buNone/>
            </a:pPr>
            <a:endParaRPr lang="en-GB" altLang="en-US" sz="1200">
              <a:solidFill>
                <a:srgbClr val="FFFFFF"/>
              </a:solidFill>
              <a:cs typeface="Arial" charset="0"/>
            </a:endParaRPr>
          </a:p>
          <a:p>
            <a:pPr algn="ctr">
              <a:buClrTx/>
              <a:buFontTx/>
              <a:buNone/>
            </a:pPr>
            <a:endParaRPr lang="en-GB" altLang="en-US" sz="1200">
              <a:solidFill>
                <a:srgbClr val="FFFFFF"/>
              </a:solidFill>
              <a:cs typeface="Arial" charset="0"/>
            </a:endParaRPr>
          </a:p>
          <a:p>
            <a:pPr algn="ctr">
              <a:buClrTx/>
              <a:buFontTx/>
              <a:buNone/>
            </a:pPr>
            <a:endParaRPr lang="en-GB" altLang="en-US" sz="1200">
              <a:solidFill>
                <a:srgbClr val="FFFFFF"/>
              </a:solidFill>
              <a:cs typeface="Arial" charset="0"/>
            </a:endParaRPr>
          </a:p>
          <a:p>
            <a:pPr algn="ctr">
              <a:buClrTx/>
              <a:buFontTx/>
              <a:buNone/>
            </a:pPr>
            <a:endParaRPr lang="en-GB" altLang="en-US" sz="1200">
              <a:solidFill>
                <a:srgbClr val="FFFFFF"/>
              </a:solidFill>
              <a:cs typeface="Arial" charset="0"/>
            </a:endParaRPr>
          </a:p>
          <a:p>
            <a:pPr algn="ctr" hangingPunct="1">
              <a:buClrTx/>
              <a:buFontTx/>
              <a:buNone/>
            </a:pPr>
            <a:endParaRPr lang="en-GB" altLang="en-US" sz="1200">
              <a:solidFill>
                <a:srgbClr val="FFFFFF"/>
              </a:solidFill>
              <a:cs typeface="Arial" charset="0"/>
            </a:endParaRPr>
          </a:p>
          <a:p>
            <a:pPr algn="ctr">
              <a:buClrTx/>
              <a:buFontTx/>
              <a:buNone/>
            </a:pPr>
            <a:endParaRPr lang="en-GB" altLang="en-US" sz="1200">
              <a:solidFill>
                <a:srgbClr val="FFFFFF"/>
              </a:solidFill>
              <a:cs typeface="Arial" charset="0"/>
            </a:endParaRPr>
          </a:p>
          <a:p>
            <a:pPr algn="ctr">
              <a:buClrTx/>
              <a:buFontTx/>
              <a:buNone/>
            </a:pPr>
            <a:endParaRPr lang="en-GB" altLang="en-US" sz="1200">
              <a:solidFill>
                <a:srgbClr val="FFFFFF"/>
              </a:solidFill>
              <a:cs typeface="Arial"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189038"/>
            <a:ext cx="3114675" cy="2357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87450"/>
            <a:ext cx="3200400" cy="2379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3565525"/>
            <a:ext cx="3106737" cy="237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65525"/>
            <a:ext cx="3200400" cy="240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393443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74638"/>
            <a:ext cx="8224838" cy="1138237"/>
          </a:xfrm>
          <a:ln/>
        </p:spPr>
        <p:txBody>
          <a:bodyPr lIns="0" tIns="0" rIns="0" bIns="0" anchor="ctr"/>
          <a:lstStyle/>
          <a:p>
            <a:pPr algn="ctr">
              <a:lnSpc>
                <a:spcPct val="11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solidFill>
                  <a:srgbClr val="99CCFF"/>
                </a:solidFill>
                <a:effectLst>
                  <a:outerShdw blurRad="38100" dist="38100" dir="2700000" algn="tl">
                    <a:srgbClr val="C0C0C0"/>
                  </a:outerShdw>
                </a:effectLst>
                <a:latin typeface="Arial Black" pitchFamily="32" charset="0"/>
              </a:rPr>
              <a:t>E-CAT, COLD FUSION &amp; LENR </a:t>
            </a:r>
          </a:p>
        </p:txBody>
      </p:sp>
      <p:sp>
        <p:nvSpPr>
          <p:cNvPr id="19458" name="Rectangle 2"/>
          <p:cNvSpPr>
            <a:spLocks noGrp="1" noChangeArrowheads="1"/>
          </p:cNvSpPr>
          <p:nvPr>
            <p:ph type="body" idx="1"/>
          </p:nvPr>
        </p:nvSpPr>
        <p:spPr>
          <a:xfrm>
            <a:off x="461963" y="1279525"/>
            <a:ext cx="8224837" cy="4521200"/>
          </a:xfrm>
          <a:ln/>
        </p:spPr>
        <p:txBody>
          <a:bodyPr lIns="0" tIns="36360" rIns="0" bIns="0"/>
          <a:lstStyle/>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200" b="1">
                <a:latin typeface="Arial" charset="0"/>
              </a:rPr>
              <a:t>References:</a:t>
            </a: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200" b="1">
              <a:latin typeface="Arial" charset="0"/>
            </a:endParaRP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1800" b="1">
                <a:latin typeface="Arial" charset="0"/>
              </a:rPr>
              <a:t>http://newenergytimes.com/v2/news/2010/35/SR35902coldfusionisneither.shtml</a:t>
            </a: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1800" b="1">
                <a:latin typeface="Arial" charset="0"/>
                <a:hlinkClick r:id="rId3"/>
              </a:rPr>
              <a:t>http://lenr-canr.org/</a:t>
            </a: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1800" b="1">
                <a:latin typeface="Arial" charset="0"/>
                <a:hlinkClick r:id="rId4"/>
              </a:rPr>
              <a:t>http://ecat.com/inventor-andrea-rossi</a:t>
            </a: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1800" b="1">
                <a:latin typeface="Arial" charset="0"/>
                <a:hlinkClick r:id="rId5"/>
              </a:rPr>
              <a:t>http://www.forbes.com/sites/markgibbs/2013/05/20/finally-independent-testing-of-rossis-e-cat-cold-fusion-device-maybe-the-world-will-change-after-all/#48e6da0a57e4</a:t>
            </a: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1800" b="1">
                <a:latin typeface="Arial" charset="0"/>
              </a:rPr>
              <a:t>http://fortune.com/2015/09/27/ceo-cherokee-investment-partners-low-energy-nuclear-reaction/</a:t>
            </a: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b="1">
              <a:latin typeface="Arial" charset="0"/>
            </a:endParaRP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b="1">
              <a:latin typeface="Arial" charset="0"/>
            </a:endParaRP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b="1">
              <a:latin typeface="Arial" charset="0"/>
            </a:endParaRPr>
          </a:p>
          <a:p>
            <a:pPr marL="0" indent="0">
              <a:lnSpc>
                <a:spcPct val="84000"/>
              </a:lnSpc>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a:p>
            <a:pPr marL="0" indent="0">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1800">
              <a:latin typeface="Arial" charset="0"/>
            </a:endParaRPr>
          </a:p>
        </p:txBody>
      </p:sp>
      <p:sp>
        <p:nvSpPr>
          <p:cNvPr id="19459" name="Text Box 3"/>
          <p:cNvSpPr txBox="1">
            <a:spLocks noChangeArrowheads="1"/>
          </p:cNvSpPr>
          <p:nvPr/>
        </p:nvSpPr>
        <p:spPr bwMode="auto">
          <a:xfrm>
            <a:off x="274638" y="817563"/>
            <a:ext cx="8594725" cy="521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1896280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418441" y="819150"/>
            <a:ext cx="73406" cy="26098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74040" y="3162957"/>
            <a:ext cx="24940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371600" y="4245717"/>
            <a:ext cx="5867400" cy="155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74040" y="3312728"/>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887997" y="4405387"/>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68048" y="3289272"/>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86863" y="4482615"/>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90081" y="4543198"/>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344962" y="4501425"/>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51151" y="4405387"/>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425274" y="4392687"/>
            <a:ext cx="0" cy="9407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3170" y="-228600"/>
            <a:ext cx="8229600" cy="914400"/>
          </a:xfrm>
        </p:spPr>
        <p:txBody>
          <a:bodyPr>
            <a:normAutofit/>
          </a:bodyPr>
          <a:lstStyle/>
          <a:p>
            <a:r>
              <a:rPr lang="en-US" sz="2400" dirty="0" smtClean="0"/>
              <a:t>Free Energy Mafia Organization Chart</a:t>
            </a:r>
            <a:endParaRPr lang="en-US" sz="2400" dirty="0"/>
          </a:p>
        </p:txBody>
      </p:sp>
      <p:sp>
        <p:nvSpPr>
          <p:cNvPr id="4" name="TextBox 3"/>
          <p:cNvSpPr txBox="1"/>
          <p:nvPr/>
        </p:nvSpPr>
        <p:spPr>
          <a:xfrm>
            <a:off x="2533179" y="914400"/>
            <a:ext cx="1600200" cy="369332"/>
          </a:xfrm>
          <a:prstGeom prst="rect">
            <a:avLst/>
          </a:prstGeom>
          <a:noFill/>
        </p:spPr>
        <p:txBody>
          <a:bodyPr wrap="square" rtlCol="0">
            <a:spAutoFit/>
          </a:bodyPr>
          <a:lstStyle/>
          <a:p>
            <a:r>
              <a:rPr lang="en-US" dirty="0" smtClean="0"/>
              <a:t>Banks</a:t>
            </a:r>
            <a:endParaRPr lang="en-US" dirty="0"/>
          </a:p>
        </p:txBody>
      </p:sp>
      <p:sp>
        <p:nvSpPr>
          <p:cNvPr id="7" name="TextBox 6"/>
          <p:cNvSpPr txBox="1"/>
          <p:nvPr/>
        </p:nvSpPr>
        <p:spPr>
          <a:xfrm>
            <a:off x="1538030" y="1698513"/>
            <a:ext cx="2228379" cy="369332"/>
          </a:xfrm>
          <a:prstGeom prst="rect">
            <a:avLst/>
          </a:prstGeom>
          <a:noFill/>
        </p:spPr>
        <p:txBody>
          <a:bodyPr wrap="square" rtlCol="0">
            <a:spAutoFit/>
          </a:bodyPr>
          <a:lstStyle/>
          <a:p>
            <a:r>
              <a:rPr lang="en-US" dirty="0" smtClean="0"/>
              <a:t>Oil Companies</a:t>
            </a:r>
            <a:endParaRPr lang="en-US" dirty="0"/>
          </a:p>
        </p:txBody>
      </p:sp>
      <p:sp>
        <p:nvSpPr>
          <p:cNvPr id="8" name="TextBox 7"/>
          <p:cNvSpPr txBox="1"/>
          <p:nvPr/>
        </p:nvSpPr>
        <p:spPr>
          <a:xfrm>
            <a:off x="6515100" y="1515159"/>
            <a:ext cx="1600200" cy="646331"/>
          </a:xfrm>
          <a:prstGeom prst="rect">
            <a:avLst/>
          </a:prstGeom>
          <a:noFill/>
        </p:spPr>
        <p:txBody>
          <a:bodyPr wrap="square" rtlCol="0">
            <a:spAutoFit/>
          </a:bodyPr>
          <a:lstStyle/>
          <a:p>
            <a:r>
              <a:rPr lang="en-US" dirty="0" smtClean="0"/>
              <a:t>Secret Societies</a:t>
            </a:r>
            <a:endParaRPr lang="en-US" dirty="0"/>
          </a:p>
        </p:txBody>
      </p:sp>
      <p:sp>
        <p:nvSpPr>
          <p:cNvPr id="9" name="TextBox 8"/>
          <p:cNvSpPr txBox="1"/>
          <p:nvPr/>
        </p:nvSpPr>
        <p:spPr>
          <a:xfrm>
            <a:off x="6781800" y="2978291"/>
            <a:ext cx="1600200" cy="369332"/>
          </a:xfrm>
          <a:prstGeom prst="rect">
            <a:avLst/>
          </a:prstGeom>
          <a:noFill/>
        </p:spPr>
        <p:txBody>
          <a:bodyPr wrap="square" rtlCol="0">
            <a:spAutoFit/>
          </a:bodyPr>
          <a:lstStyle/>
          <a:p>
            <a:r>
              <a:rPr lang="en-US" dirty="0" smtClean="0"/>
              <a:t>Governments</a:t>
            </a:r>
            <a:endParaRPr lang="en-US" dirty="0"/>
          </a:p>
        </p:txBody>
      </p:sp>
      <p:sp>
        <p:nvSpPr>
          <p:cNvPr id="10" name="TextBox 9"/>
          <p:cNvSpPr txBox="1"/>
          <p:nvPr/>
        </p:nvSpPr>
        <p:spPr>
          <a:xfrm>
            <a:off x="8001000" y="4079900"/>
            <a:ext cx="1266825" cy="369332"/>
          </a:xfrm>
          <a:prstGeom prst="rect">
            <a:avLst/>
          </a:prstGeom>
          <a:noFill/>
        </p:spPr>
        <p:txBody>
          <a:bodyPr wrap="square" rtlCol="0">
            <a:spAutoFit/>
          </a:bodyPr>
          <a:lstStyle/>
          <a:p>
            <a:r>
              <a:rPr lang="en-US" dirty="0" smtClean="0"/>
              <a:t>Agencies</a:t>
            </a:r>
            <a:endParaRPr lang="en-US" dirty="0"/>
          </a:p>
        </p:txBody>
      </p:sp>
      <p:grpSp>
        <p:nvGrpSpPr>
          <p:cNvPr id="47" name="Group 46"/>
          <p:cNvGrpSpPr/>
          <p:nvPr/>
        </p:nvGrpSpPr>
        <p:grpSpPr>
          <a:xfrm>
            <a:off x="281334" y="499402"/>
            <a:ext cx="7919179" cy="5862739"/>
            <a:chOff x="304800" y="460441"/>
            <a:chExt cx="7919179" cy="5862739"/>
          </a:xfrm>
          <a:effectLst>
            <a:glow rad="50800">
              <a:schemeClr val="accent1">
                <a:alpha val="92000"/>
              </a:schemeClr>
            </a:glow>
          </a:effectLst>
        </p:grpSpPr>
        <p:pic>
          <p:nvPicPr>
            <p:cNvPr id="5122" name="Picture 2" descr="C:\Users\Hope\Documents\1 Free Energy Show\Ep 2 Dirty Game\Gangstas Art\PNG\fig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8727" y="460441"/>
              <a:ext cx="540882" cy="8001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ope\Documents\1 Free Energy Show\Ep 2 Dirty Game\Gangstas Art\PNG\fi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657" y="1676400"/>
              <a:ext cx="446587" cy="82867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ope\Documents\1 Free Energy Show\Ep 2 Dirty Game\Gangstas Art\PNG\fi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7643" y="2893628"/>
              <a:ext cx="360811" cy="838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04800" y="4953000"/>
              <a:ext cx="2884359" cy="1127279"/>
              <a:chOff x="304800" y="4953000"/>
              <a:chExt cx="2884359" cy="1127279"/>
            </a:xfrm>
          </p:grpSpPr>
          <p:pic>
            <p:nvPicPr>
              <p:cNvPr id="5126" name="Picture 6" descr="C:\Users\Hope\Documents\1 Free Energy Show\Ep 2 Dirty Game\Gangstas Art\PNG\fig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058343"/>
                <a:ext cx="621784" cy="98537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Hope\Documents\1 Free Energy Show\Ep 2 Dirty Game\Gangstas Art\PNG\fig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48" y="5090558"/>
                <a:ext cx="340026" cy="9209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Hope\Documents\1 Free Energy Show\Ep 2 Dirty Game\Gangstas Art\PNG\fi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8112" y="4972051"/>
                <a:ext cx="391047" cy="104186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Hope\Documents\1 Free Energy Show\Ep 2 Dirty Game\Gangstas Art\PNG\fig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9111" y="4953001"/>
                <a:ext cx="511974" cy="10907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Hope\Documents\1 Free Energy Show\Ep 2 Dirty Game\Gangstas Art\PNG\fi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0404" y="4953000"/>
                <a:ext cx="358707" cy="1090716"/>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Hope\Documents\1 Free Energy Show\Ep 2 Dirty Game\Gangstas Art\PNG\fig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10142" y="5021779"/>
                <a:ext cx="487970" cy="105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339620" y="5058343"/>
              <a:ext cx="2884359" cy="1127279"/>
              <a:chOff x="304800" y="4953000"/>
              <a:chExt cx="2884359" cy="1127279"/>
            </a:xfrm>
          </p:grpSpPr>
          <p:pic>
            <p:nvPicPr>
              <p:cNvPr id="22" name="Picture 6" descr="C:\Users\Hope\Documents\1 Free Energy Show\Ep 2 Dirty Game\Gangstas Art\PNG\fig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058343"/>
                <a:ext cx="621784" cy="9853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Hope\Documents\1 Free Energy Show\Ep 2 Dirty Game\Gangstas Art\PNG\fig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48" y="5090558"/>
                <a:ext cx="340026" cy="9209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Hope\Documents\1 Free Energy Show\Ep 2 Dirty Game\Gangstas Art\PNG\fi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8112" y="4972051"/>
                <a:ext cx="391047" cy="1041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Hope\Documents\1 Free Energy Show\Ep 2 Dirty Game\Gangstas Art\PNG\fig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9111" y="4953001"/>
                <a:ext cx="511974" cy="10907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C:\Users\Hope\Documents\1 Free Energy Show\Ep 2 Dirty Game\Gangstas Art\PNG\fi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0404" y="4953000"/>
                <a:ext cx="358707" cy="10907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C:\Users\Hope\Documents\1 Free Energy Show\Ep 2 Dirty Game\Gangstas Art\PNG\fig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10142" y="5021779"/>
                <a:ext cx="487970" cy="1058500"/>
              </a:xfrm>
              <a:prstGeom prst="rect">
                <a:avLst/>
              </a:prstGeom>
              <a:noFill/>
              <a:extLst>
                <a:ext uri="{909E8E84-426E-40DD-AFC4-6F175D3DCCD1}">
                  <a14:hiddenFill xmlns:a14="http://schemas.microsoft.com/office/drawing/2010/main">
                    <a:solidFill>
                      <a:srgbClr val="FFFFFF"/>
                    </a:solidFill>
                  </a14:hiddenFill>
                </a:ext>
              </a:extLst>
            </p:spPr>
          </p:pic>
        </p:grpSp>
        <p:pic>
          <p:nvPicPr>
            <p:cNvPr id="5124" name="Picture 4" descr="C:\Users\Hope\Documents\1 Free Energy Show\Ep 2 Dirty Game\Gangstas Art\PNG\fi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3521999" y="3759658"/>
              <a:ext cx="488820" cy="9721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Hope\Documents\1 Free Energy Show\Ep 2 Dirty Game\Gangstas Art\PNG\fi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349259" y="3778507"/>
              <a:ext cx="488820" cy="9721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Hope\Documents\1 Free Energy Show\Ep 2 Dirty Game\Gangstas Art\PNG\fi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049210" y="3813407"/>
              <a:ext cx="488820" cy="97211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Hope\Documents\1 Free Energy Show\Ep 2 Dirty Game\Gangstas Art\PNG\fig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93127" y="1219200"/>
              <a:ext cx="256715" cy="8024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Hope\Documents\1 Free Energy Show\Ep 2 Dirty Game\Gangstas Art\PNG\fi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807836" y="3817383"/>
              <a:ext cx="488820" cy="9721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Hope\Documents\1 Free Energy Show\Ep 2 Dirty Game\Gangstas Art\PNG\fi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5848454" y="3817383"/>
              <a:ext cx="488820" cy="9721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Hope\Documents\1 Free Energy Show\Ep 2 Dirty Game\Gangstas Art\PNG\fig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934200" y="3813407"/>
              <a:ext cx="488820" cy="9721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Users\Hope\Documents\1 Free Energy Show\Ep 2 Dirty Game\Gangstas Art\PNG\fi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811" y="2893628"/>
              <a:ext cx="360811" cy="838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Hope\Documents\1 Free Energy Show\Ep 2 Dirty Game\Gangstas Art\PNG\fi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3635" y="2903893"/>
              <a:ext cx="360811" cy="8382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937536" y="5195901"/>
              <a:ext cx="2884359" cy="1127279"/>
              <a:chOff x="304800" y="4953000"/>
              <a:chExt cx="2884359" cy="1127279"/>
            </a:xfrm>
          </p:grpSpPr>
          <p:pic>
            <p:nvPicPr>
              <p:cNvPr id="38" name="Picture 6" descr="C:\Users\Hope\Documents\1 Free Energy Show\Ep 2 Dirty Game\Gangstas Art\PNG\fig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058343"/>
                <a:ext cx="621784" cy="9853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C:\Users\Hope\Documents\1 Free Energy Show\Ep 2 Dirty Game\Gangstas Art\PNG\fig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48" y="5090558"/>
                <a:ext cx="340026" cy="9209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Hope\Documents\1 Free Energy Show\Ep 2 Dirty Game\Gangstas Art\PNG\fi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8112" y="4972051"/>
                <a:ext cx="391047" cy="10418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C:\Users\Hope\Documents\1 Free Energy Show\Ep 2 Dirty Game\Gangstas Art\PNG\fig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9111" y="4953001"/>
                <a:ext cx="511974" cy="109071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C:\Users\Hope\Documents\1 Free Energy Show\Ep 2 Dirty Game\Gangstas Art\PNG\fi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0404" y="4953000"/>
                <a:ext cx="358707" cy="10907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Hope\Documents\1 Free Energy Show\Ep 2 Dirty Game\Gangstas Art\PNG\fig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10142" y="5021779"/>
                <a:ext cx="487970" cy="10585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p:cNvSpPr txBox="1"/>
          <p:nvPr/>
        </p:nvSpPr>
        <p:spPr>
          <a:xfrm>
            <a:off x="7546597" y="4873677"/>
            <a:ext cx="1600200" cy="369332"/>
          </a:xfrm>
          <a:prstGeom prst="rect">
            <a:avLst/>
          </a:prstGeom>
          <a:noFill/>
        </p:spPr>
        <p:txBody>
          <a:bodyPr wrap="square" rtlCol="0">
            <a:spAutoFit/>
          </a:bodyPr>
          <a:lstStyle/>
          <a:p>
            <a:r>
              <a:rPr lang="en-US" dirty="0" smtClean="0"/>
              <a:t>Associates</a:t>
            </a:r>
            <a:endParaRPr lang="en-US" dirty="0"/>
          </a:p>
        </p:txBody>
      </p:sp>
      <p:cxnSp>
        <p:nvCxnSpPr>
          <p:cNvPr id="49" name="Straight Connector 48"/>
          <p:cNvCxnSpPr>
            <a:stCxn id="5123" idx="3"/>
            <a:endCxn id="5132" idx="1"/>
          </p:cNvCxnSpPr>
          <p:nvPr/>
        </p:nvCxnSpPr>
        <p:spPr>
          <a:xfrm flipV="1">
            <a:off x="4675778" y="1659401"/>
            <a:ext cx="593883" cy="470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122" idx="3"/>
          </p:cNvCxnSpPr>
          <p:nvPr/>
        </p:nvCxnSpPr>
        <p:spPr>
          <a:xfrm>
            <a:off x="4686143" y="899452"/>
            <a:ext cx="583518" cy="6174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572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GB" altLang="en-US" sz="3600" dirty="0" smtClean="0">
                <a:effectLst/>
                <a:latin typeface="Lucida Sans" pitchFamily="34" charset="0"/>
                <a:cs typeface="Arial" charset="0"/>
              </a:rPr>
              <a:t>Deaths Related to Free Energy Research</a:t>
            </a:r>
            <a:endParaRPr lang="en-US" altLang="en-US" sz="3600" dirty="0" smtClean="0">
              <a:effectLst/>
              <a:latin typeface="Lucida Sans" pitchFamily="34" charset="0"/>
              <a:cs typeface="Arial" charset="0"/>
            </a:endParaRPr>
          </a:p>
        </p:txBody>
      </p:sp>
      <p:sp>
        <p:nvSpPr>
          <p:cNvPr id="45059" name="Rectangle 3"/>
          <p:cNvSpPr>
            <a:spLocks noGrp="1" noChangeArrowheads="1"/>
          </p:cNvSpPr>
          <p:nvPr>
            <p:ph type="body" idx="4294967295"/>
          </p:nvPr>
        </p:nvSpPr>
        <p:spPr>
          <a:xfrm>
            <a:off x="430213" y="1341438"/>
            <a:ext cx="8462962" cy="5111750"/>
          </a:xfrm>
        </p:spPr>
        <p:txBody>
          <a:bodyPr>
            <a:normAutofit lnSpcReduction="10000"/>
          </a:bodyPr>
          <a:lstStyle/>
          <a:p>
            <a:pPr>
              <a:lnSpc>
                <a:spcPct val="70000"/>
              </a:lnSpc>
            </a:pPr>
            <a:r>
              <a:rPr lang="en-GB" altLang="en-US" sz="2400" dirty="0" smtClean="0">
                <a:latin typeface="Calibri" pitchFamily="34" charset="0"/>
                <a:cs typeface="Arial" charset="0"/>
              </a:rPr>
              <a:t>Wilhelm Reich – Nov 3</a:t>
            </a:r>
            <a:r>
              <a:rPr lang="en-GB" altLang="en-US" sz="2400" baseline="30000" dirty="0" smtClean="0">
                <a:latin typeface="Calibri" pitchFamily="34" charset="0"/>
                <a:cs typeface="Arial" charset="0"/>
              </a:rPr>
              <a:t>rd</a:t>
            </a:r>
            <a:r>
              <a:rPr lang="en-GB" altLang="en-US" sz="2400" dirty="0" smtClean="0">
                <a:latin typeface="Calibri" pitchFamily="34" charset="0"/>
                <a:cs typeface="Arial" charset="0"/>
              </a:rPr>
              <a:t> 1957 – Found hanged in his Prison Cell</a:t>
            </a:r>
          </a:p>
          <a:p>
            <a:pPr>
              <a:lnSpc>
                <a:spcPct val="70000"/>
              </a:lnSpc>
            </a:pPr>
            <a:r>
              <a:rPr lang="en-GB" altLang="en-US" sz="2400" dirty="0" smtClean="0">
                <a:latin typeface="Calibri" pitchFamily="34" charset="0"/>
                <a:cs typeface="Arial" charset="0"/>
              </a:rPr>
              <a:t>Bruce De Palma – 1997 (more later) </a:t>
            </a:r>
          </a:p>
          <a:p>
            <a:pPr>
              <a:lnSpc>
                <a:spcPct val="70000"/>
              </a:lnSpc>
            </a:pPr>
            <a:r>
              <a:rPr lang="en-GB" altLang="en-US" sz="2400" dirty="0" smtClean="0">
                <a:latin typeface="Calibri" pitchFamily="34" charset="0"/>
                <a:cs typeface="Arial" charset="0"/>
              </a:rPr>
              <a:t>Stan Meyer - March 21, 1998 (more later) </a:t>
            </a:r>
          </a:p>
          <a:p>
            <a:pPr>
              <a:lnSpc>
                <a:spcPct val="70000"/>
              </a:lnSpc>
            </a:pPr>
            <a:r>
              <a:rPr lang="en-GB" altLang="en-US" sz="2400" dirty="0" smtClean="0">
                <a:latin typeface="Calibri" pitchFamily="34" charset="0"/>
                <a:cs typeface="Arial" charset="0"/>
              </a:rPr>
              <a:t>Dr Eugene </a:t>
            </a:r>
            <a:r>
              <a:rPr lang="en-GB" altLang="en-US" sz="2400" dirty="0" err="1" smtClean="0">
                <a:latin typeface="Calibri" pitchFamily="34" charset="0"/>
                <a:cs typeface="Arial" charset="0"/>
              </a:rPr>
              <a:t>Mallove</a:t>
            </a:r>
            <a:r>
              <a:rPr lang="en-GB" altLang="en-US" sz="2400" dirty="0" smtClean="0">
                <a:latin typeface="Calibri" pitchFamily="34" charset="0"/>
                <a:cs typeface="Arial" charset="0"/>
              </a:rPr>
              <a:t> - Murdered 17</a:t>
            </a:r>
            <a:r>
              <a:rPr lang="en-GB" altLang="en-US" sz="2400" baseline="30000" dirty="0" smtClean="0">
                <a:latin typeface="Calibri" pitchFamily="34" charset="0"/>
                <a:cs typeface="Arial" charset="0"/>
              </a:rPr>
              <a:t>th</a:t>
            </a:r>
            <a:r>
              <a:rPr lang="en-GB" altLang="en-US" sz="2400" dirty="0" smtClean="0">
                <a:latin typeface="Calibri" pitchFamily="34" charset="0"/>
                <a:cs typeface="Arial" charset="0"/>
              </a:rPr>
              <a:t> May 2004 – apparently in a “burglary which got discovered”.</a:t>
            </a:r>
          </a:p>
          <a:p>
            <a:pPr>
              <a:lnSpc>
                <a:spcPct val="70000"/>
              </a:lnSpc>
            </a:pPr>
            <a:r>
              <a:rPr lang="en-GB" altLang="en-US" sz="2400" dirty="0" smtClean="0">
                <a:latin typeface="Calibri" pitchFamily="34" charset="0"/>
                <a:cs typeface="Arial" charset="0"/>
              </a:rPr>
              <a:t>James Black </a:t>
            </a:r>
            <a:r>
              <a:rPr lang="en-US" altLang="en-US" sz="2400" dirty="0" smtClean="0">
                <a:latin typeface="Calibri" pitchFamily="34" charset="0"/>
                <a:cs typeface="Arial" charset="0"/>
              </a:rPr>
              <a:t> -  On August 1, 2003  - 1988 Nobel Laureate for Medicine). He attempted to sue US/Canadian </a:t>
            </a:r>
            <a:r>
              <a:rPr lang="en-US" altLang="en-US" sz="2400" dirty="0" err="1" smtClean="0">
                <a:latin typeface="Calibri" pitchFamily="34" charset="0"/>
                <a:cs typeface="Arial" charset="0"/>
              </a:rPr>
              <a:t>Govt’s</a:t>
            </a:r>
            <a:r>
              <a:rPr lang="en-US" altLang="en-US" sz="2400" dirty="0" smtClean="0">
                <a:latin typeface="Calibri" pitchFamily="34" charset="0"/>
                <a:cs typeface="Arial" charset="0"/>
              </a:rPr>
              <a:t> over their actions against John Hutchison’s research </a:t>
            </a:r>
            <a:r>
              <a:rPr lang="en-GB" altLang="en-US" sz="2400" dirty="0" smtClean="0">
                <a:latin typeface="Calibri" pitchFamily="34" charset="0"/>
                <a:cs typeface="Arial" charset="0"/>
              </a:rPr>
              <a:t>- </a:t>
            </a:r>
            <a:r>
              <a:rPr lang="en-US" altLang="en-US" sz="2400" dirty="0" smtClean="0">
                <a:latin typeface="Calibri" pitchFamily="34" charset="0"/>
                <a:cs typeface="Arial" charset="0"/>
              </a:rPr>
              <a:t>was found on his bed in his apartment. The autopsy described it as a natural death, a "possible heart attack". At the time of his death, he was 51 years old (born November 25, 1951), in perfect health, and had never had any heart problems.</a:t>
            </a:r>
          </a:p>
          <a:p>
            <a:pPr>
              <a:lnSpc>
                <a:spcPct val="70000"/>
              </a:lnSpc>
            </a:pPr>
            <a:r>
              <a:rPr lang="en-US" altLang="en-US" sz="2400" dirty="0" err="1" smtClean="0">
                <a:latin typeface="Calibri" pitchFamily="34" charset="0"/>
                <a:cs typeface="Arial" charset="0"/>
              </a:rPr>
              <a:t>Arie</a:t>
            </a:r>
            <a:r>
              <a:rPr lang="en-US" altLang="en-US" sz="2400" dirty="0" smtClean="0">
                <a:latin typeface="Calibri" pitchFamily="34" charset="0"/>
                <a:cs typeface="Arial" charset="0"/>
              </a:rPr>
              <a:t> M. </a:t>
            </a:r>
            <a:r>
              <a:rPr lang="en-US" altLang="en-US" sz="2400" dirty="0" err="1" smtClean="0">
                <a:latin typeface="Calibri" pitchFamily="34" charset="0"/>
                <a:cs typeface="Arial" charset="0"/>
              </a:rPr>
              <a:t>DeGeus</a:t>
            </a:r>
            <a:r>
              <a:rPr lang="en-US" altLang="en-US" sz="2400" dirty="0" smtClean="0">
                <a:latin typeface="Calibri" pitchFamily="34" charset="0"/>
                <a:cs typeface="Arial" charset="0"/>
              </a:rPr>
              <a:t> - Nov. 11, 2007 - inventor of a revolutionary,  “self powering battery”, of AMDG Scientific Corp was found slumped in his car, totally unresponsive, in the long-term parking lot of the Charlotte </a:t>
            </a:r>
          </a:p>
          <a:p>
            <a:pPr>
              <a:lnSpc>
                <a:spcPct val="70000"/>
              </a:lnSpc>
            </a:pPr>
            <a:r>
              <a:rPr lang="en-GB" altLang="en-US" sz="2400" dirty="0" smtClean="0">
                <a:latin typeface="Calibri" pitchFamily="34" charset="0"/>
                <a:cs typeface="Arial" charset="0"/>
              </a:rPr>
              <a:t>Michael </a:t>
            </a:r>
            <a:r>
              <a:rPr lang="en-GB" altLang="en-US" sz="2400" dirty="0" err="1" smtClean="0">
                <a:latin typeface="Calibri" pitchFamily="34" charset="0"/>
                <a:cs typeface="Arial" charset="0"/>
              </a:rPr>
              <a:t>Zebuhr</a:t>
            </a:r>
            <a:r>
              <a:rPr lang="en-GB" altLang="en-US" sz="2400" dirty="0" smtClean="0">
                <a:latin typeface="Calibri" pitchFamily="34" charset="0"/>
                <a:cs typeface="Arial" charset="0"/>
              </a:rPr>
              <a:t> – March 19, 2006 – nephew of William </a:t>
            </a:r>
            <a:r>
              <a:rPr lang="en-GB" altLang="en-US" sz="2400" dirty="0" err="1" smtClean="0">
                <a:latin typeface="Calibri" pitchFamily="34" charset="0"/>
                <a:cs typeface="Arial" charset="0"/>
              </a:rPr>
              <a:t>Zebuhr</a:t>
            </a:r>
            <a:r>
              <a:rPr lang="en-GB" altLang="en-US" sz="2400" dirty="0" smtClean="0">
                <a:latin typeface="Calibri" pitchFamily="34" charset="0"/>
                <a:cs typeface="Arial" charset="0"/>
              </a:rPr>
              <a:t> who worked with </a:t>
            </a:r>
            <a:r>
              <a:rPr lang="en-GB" altLang="en-US" sz="2400" dirty="0" err="1" smtClean="0">
                <a:latin typeface="Calibri" pitchFamily="34" charset="0"/>
                <a:cs typeface="Arial" charset="0"/>
              </a:rPr>
              <a:t>Mallove</a:t>
            </a:r>
            <a:r>
              <a:rPr lang="en-GB" altLang="en-US" sz="2400" dirty="0" smtClean="0">
                <a:latin typeface="Calibri" pitchFamily="34" charset="0"/>
                <a:cs typeface="Arial" charset="0"/>
              </a:rPr>
              <a:t>.</a:t>
            </a:r>
            <a:endParaRPr lang="en-US" altLang="en-US" sz="2400" dirty="0" smtClean="0">
              <a:latin typeface="Calibri" pitchFamily="34" charset="0"/>
              <a:cs typeface="Arial" charset="0"/>
            </a:endParaRPr>
          </a:p>
        </p:txBody>
      </p:sp>
    </p:spTree>
    <p:extLst>
      <p:ext uri="{BB962C8B-B14F-4D97-AF65-F5344CB8AC3E}">
        <p14:creationId xmlns:p14="http://schemas.microsoft.com/office/powerpoint/2010/main" val="3956671177"/>
      </p:ext>
    </p:extLst>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ph type="title" idx="4294967295"/>
          </p:nvPr>
        </p:nvSpPr>
        <p:spPr>
          <a:xfrm>
            <a:off x="-304800" y="330994"/>
            <a:ext cx="640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latin typeface="Lucida Sans" pitchFamily="34" charset="0"/>
                <a:cs typeface="Arial" charset="0"/>
              </a:rPr>
              <a:t>Stan Meyers’ Death</a:t>
            </a:r>
          </a:p>
        </p:txBody>
      </p:sp>
      <p:sp>
        <p:nvSpPr>
          <p:cNvPr id="47107" name="Rectangle 3"/>
          <p:cNvSpPr>
            <a:spLocks noGrp="1" noChangeArrowheads="1"/>
          </p:cNvSpPr>
          <p:nvPr>
            <p:ph type="body" idx="4294967295"/>
          </p:nvPr>
        </p:nvSpPr>
        <p:spPr>
          <a:xfrm>
            <a:off x="228600" y="1752600"/>
            <a:ext cx="8229600" cy="4525963"/>
          </a:xfrm>
        </p:spPr>
        <p:txBody>
          <a:bodyPr>
            <a:normAutofit lnSpcReduction="10000"/>
          </a:bodyPr>
          <a:lstStyle/>
          <a:p>
            <a:pPr>
              <a:lnSpc>
                <a:spcPct val="70000"/>
              </a:lnSpc>
            </a:pPr>
            <a:r>
              <a:rPr lang="en-US" altLang="en-US" sz="2000" dirty="0" smtClean="0">
                <a:latin typeface="Calibri" pitchFamily="34" charset="0"/>
                <a:cs typeface="Arial" charset="0"/>
              </a:rPr>
              <a:t>After more than 20 years of research and tinkering, Stanley Allen Meyer, his brother and two Belgian investors raised glasses in the Grove City Cracker Barrel on March 20, 1998. Stephen Meyer recalls the events of that evening.</a:t>
            </a:r>
          </a:p>
          <a:p>
            <a:pPr>
              <a:lnSpc>
                <a:spcPct val="70000"/>
              </a:lnSpc>
            </a:pPr>
            <a:r>
              <a:rPr lang="en-US" altLang="en-US" sz="2000" dirty="0" smtClean="0">
                <a:latin typeface="Calibri" pitchFamily="34" charset="0"/>
                <a:cs typeface="Arial" charset="0"/>
              </a:rPr>
              <a:t>"Stanley took a sip of cranberry juice. Then he grabbed his neck, bolted out the door, dropped to his knees and vomited violently."</a:t>
            </a:r>
          </a:p>
          <a:p>
            <a:pPr>
              <a:lnSpc>
                <a:spcPct val="70000"/>
              </a:lnSpc>
            </a:pPr>
            <a:r>
              <a:rPr lang="en-US" altLang="en-US" sz="2000" dirty="0" smtClean="0">
                <a:latin typeface="Calibri" pitchFamily="34" charset="0"/>
                <a:cs typeface="Arial" charset="0"/>
              </a:rPr>
              <a:t>"I ran outside and asked him, 'What's wrong?' " Stephen recalled.</a:t>
            </a:r>
          </a:p>
          <a:p>
            <a:pPr>
              <a:lnSpc>
                <a:spcPct val="70000"/>
              </a:lnSpc>
            </a:pPr>
            <a:r>
              <a:rPr lang="en-US" altLang="en-US" sz="2000" dirty="0" smtClean="0">
                <a:latin typeface="Calibri" pitchFamily="34" charset="0"/>
                <a:cs typeface="Arial" charset="0"/>
              </a:rPr>
              <a:t>"He said, 'They poisoned me.' That was his dying declaration."</a:t>
            </a:r>
          </a:p>
          <a:p>
            <a:pPr>
              <a:lnSpc>
                <a:spcPct val="70000"/>
              </a:lnSpc>
            </a:pPr>
            <a:r>
              <a:rPr lang="en-US" altLang="en-US" sz="2000" dirty="0" smtClean="0">
                <a:latin typeface="Calibri" pitchFamily="34" charset="0"/>
                <a:cs typeface="Arial" charset="0"/>
              </a:rPr>
              <a:t>People who knew him say his work drew worldwide attention: mysterious visitors from overseas, government spying and lucrative buyout offers.</a:t>
            </a:r>
          </a:p>
          <a:p>
            <a:pPr>
              <a:lnSpc>
                <a:spcPct val="70000"/>
              </a:lnSpc>
            </a:pPr>
            <a:r>
              <a:rPr lang="en-US" altLang="en-US" sz="2000" dirty="0" smtClean="0">
                <a:latin typeface="Calibri" pitchFamily="34" charset="0"/>
                <a:cs typeface="Arial" charset="0"/>
              </a:rPr>
              <a:t>Sparked a three-month investigation that consumed and fascinated Grove City police, but in the end, the coroner's report listed the cause of death as a brain aneurysm.</a:t>
            </a:r>
          </a:p>
          <a:p>
            <a:pPr>
              <a:lnSpc>
                <a:spcPct val="70000"/>
              </a:lnSpc>
            </a:pPr>
            <a:r>
              <a:rPr lang="en-US" altLang="en-US" sz="2000" dirty="0" smtClean="0">
                <a:latin typeface="Calibri" pitchFamily="34" charset="0"/>
                <a:cs typeface="Arial" charset="0"/>
              </a:rPr>
              <a:t>"Meyer's death was laced with all sorts of stories of conspiracy, cloak-and-dagger stories," said Grove City Police Lt. Steve Robinette, lead detective on the case. </a:t>
            </a:r>
          </a:p>
          <a:p>
            <a:pPr>
              <a:lnSpc>
                <a:spcPct val="70000"/>
              </a:lnSpc>
            </a:pPr>
            <a:r>
              <a:rPr lang="en-US" altLang="en-US" sz="2000" dirty="0" smtClean="0">
                <a:solidFill>
                  <a:srgbClr val="FFFF00"/>
                </a:solidFill>
                <a:latin typeface="Calibri" pitchFamily="34" charset="0"/>
                <a:cs typeface="Arial" charset="0"/>
              </a:rPr>
              <a:t>If Stephen Meyer was shocked at his twin brother's collapse and death, he was equally amazed at the Belgians' response the next day. "I told them that Stan had died and they never said a word," he recalled, "absolutely nothing, no condolences, no questions. I never, ever had a trust of those two men ever again."</a:t>
            </a:r>
          </a:p>
        </p:txBody>
      </p:sp>
      <p:pic>
        <p:nvPicPr>
          <p:cNvPr id="17410" name="Picture 2" descr="http://ytimg.googleusercontent.com/vi/iI5XVbvGarA/m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2667000"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97710"/>
      </p:ext>
    </p:extLst>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rrowheads="1"/>
          </p:cNvSpPr>
          <p:nvPr>
            <p:ph type="title" idx="4294967295"/>
          </p:nvPr>
        </p:nvSpPr>
        <p:spPr/>
        <p:txBody>
          <a:bodyPr>
            <a:normAutofit fontScale="90000"/>
          </a:bodyPr>
          <a:lstStyle/>
          <a:p>
            <a:pPr eaLnBrk="1" hangingPunct="1">
              <a:defRPr/>
            </a:pPr>
            <a:r>
              <a:rPr lang="en-GB" sz="3600" dirty="0" smtClean="0">
                <a:latin typeface="+mj-lt"/>
              </a:rPr>
              <a:t>How do we get access to Free Energy Devices?</a:t>
            </a:r>
            <a:endParaRPr lang="en-US" sz="3600" dirty="0" smtClean="0">
              <a:latin typeface="+mj-lt"/>
            </a:endParaRPr>
          </a:p>
        </p:txBody>
      </p:sp>
      <p:sp>
        <p:nvSpPr>
          <p:cNvPr id="48131" name="Rectangle 3"/>
          <p:cNvSpPr>
            <a:spLocks noGrp="1" noChangeArrowheads="1"/>
          </p:cNvSpPr>
          <p:nvPr>
            <p:ph type="body" idx="4294967295"/>
          </p:nvPr>
        </p:nvSpPr>
        <p:spPr/>
        <p:txBody>
          <a:bodyPr>
            <a:normAutofit fontScale="92500" lnSpcReduction="20000"/>
          </a:bodyPr>
          <a:lstStyle/>
          <a:p>
            <a:pPr eaLnBrk="1" hangingPunct="1">
              <a:lnSpc>
                <a:spcPct val="80000"/>
              </a:lnSpc>
            </a:pPr>
            <a:r>
              <a:rPr lang="en-US" altLang="en-US" dirty="0" smtClean="0">
                <a:latin typeface="Calibri" pitchFamily="34" charset="0"/>
                <a:cs typeface="Arial" charset="0"/>
              </a:rPr>
              <a:t>This YouTube posting describes what happens:</a:t>
            </a:r>
          </a:p>
          <a:p>
            <a:pPr eaLnBrk="1" hangingPunct="1">
              <a:lnSpc>
                <a:spcPct val="80000"/>
              </a:lnSpc>
            </a:pPr>
            <a:r>
              <a:rPr lang="en-US" altLang="en-US" i="1" dirty="0" smtClean="0">
                <a:solidFill>
                  <a:srgbClr val="FFFF15"/>
                </a:solidFill>
                <a:latin typeface="Calibri" pitchFamily="34" charset="0"/>
                <a:cs typeface="Arial" charset="0"/>
              </a:rPr>
              <a:t>Stanley Meyer and many others. Always the same story. The Pentagon wants to see your idea and tell you how they would like to use your invention. You demonstrate your device proving to them that it works, then they block all of your efforts and end up killing you. The only way to get a free energy device out to the public is to forget about patents, distribute underground, sell it to EV enthusiasts with the plans and encourage them to travel around and do as you are, you then have created a non interlinked underground distribution system that will spread to the general populous and it will spread like wild fire, it will be un-stoppable.</a:t>
            </a:r>
          </a:p>
        </p:txBody>
      </p:sp>
    </p:spTree>
    <p:extLst>
      <p:ext uri="{BB962C8B-B14F-4D97-AF65-F5344CB8AC3E}">
        <p14:creationId xmlns:p14="http://schemas.microsoft.com/office/powerpoint/2010/main" val="4173288265"/>
      </p:ext>
    </p:extLst>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Steven </a:t>
            </a:r>
            <a:r>
              <a:rPr lang="en-US" dirty="0"/>
              <a:t>Greer and the </a:t>
            </a:r>
            <a:r>
              <a:rPr lang="en-US" dirty="0" smtClean="0"/>
              <a:t/>
            </a:r>
            <a:br>
              <a:rPr lang="en-US" dirty="0" smtClean="0"/>
            </a:br>
            <a:r>
              <a:rPr lang="en-US" dirty="0" smtClean="0"/>
              <a:t>$</a:t>
            </a:r>
            <a:r>
              <a:rPr lang="en-US" dirty="0"/>
              <a:t>100,000 </a:t>
            </a:r>
            <a:r>
              <a:rPr lang="en-US" dirty="0" smtClean="0"/>
              <a:t>STAR </a:t>
            </a:r>
            <a:r>
              <a:rPr lang="en-US" dirty="0"/>
              <a:t>Challenge</a:t>
            </a:r>
          </a:p>
        </p:txBody>
      </p:sp>
      <p:pic>
        <p:nvPicPr>
          <p:cNvPr id="12290" name="Picture 2" descr="http://www.openminds.tv/wp-content/uploads/DrStevenGre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15250" cy="433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2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what’s required of the inventor in order to claim the $100K?</a:t>
            </a:r>
            <a:endParaRPr lang="en-US" dirty="0"/>
          </a:p>
        </p:txBody>
      </p:sp>
      <p:sp>
        <p:nvSpPr>
          <p:cNvPr id="3" name="Content Placeholder 2"/>
          <p:cNvSpPr>
            <a:spLocks noGrp="1"/>
          </p:cNvSpPr>
          <p:nvPr>
            <p:ph idx="1"/>
          </p:nvPr>
        </p:nvSpPr>
        <p:spPr>
          <a:xfrm>
            <a:off x="228600" y="1676400"/>
            <a:ext cx="9144000" cy="4525963"/>
          </a:xfrm>
        </p:spPr>
        <p:txBody>
          <a:bodyPr>
            <a:normAutofit fontScale="77500" lnSpcReduction="20000"/>
          </a:bodyPr>
          <a:lstStyle/>
          <a:p>
            <a:r>
              <a:rPr lang="en-US" dirty="0"/>
              <a:t>Device must be open </a:t>
            </a:r>
            <a:r>
              <a:rPr lang="en-US" dirty="0" smtClean="0"/>
              <a:t>sourced</a:t>
            </a:r>
          </a:p>
          <a:p>
            <a:r>
              <a:rPr lang="en-US" dirty="0" smtClean="0"/>
              <a:t>Device </a:t>
            </a:r>
            <a:r>
              <a:rPr lang="en-US" dirty="0"/>
              <a:t>must be </a:t>
            </a:r>
            <a:r>
              <a:rPr lang="en-US" dirty="0" smtClean="0"/>
              <a:t>mass </a:t>
            </a:r>
            <a:r>
              <a:rPr lang="en-US" dirty="0"/>
              <a:t>p</a:t>
            </a:r>
            <a:r>
              <a:rPr lang="en-US" dirty="0" smtClean="0"/>
              <a:t>roducible</a:t>
            </a:r>
          </a:p>
          <a:p>
            <a:r>
              <a:rPr lang="en-US" dirty="0" smtClean="0"/>
              <a:t>You </a:t>
            </a:r>
            <a:r>
              <a:rPr lang="en-US" dirty="0"/>
              <a:t>have to get it verified and tested by independent 3</a:t>
            </a:r>
            <a:r>
              <a:rPr lang="en-US" baseline="30000" dirty="0"/>
              <a:t>rd</a:t>
            </a:r>
            <a:r>
              <a:rPr lang="en-US" dirty="0"/>
              <a:t> party </a:t>
            </a:r>
            <a:r>
              <a:rPr lang="en-US" dirty="0" smtClean="0"/>
              <a:t>testing</a:t>
            </a:r>
          </a:p>
          <a:p>
            <a:r>
              <a:rPr lang="en-US" dirty="0" smtClean="0"/>
              <a:t>You </a:t>
            </a:r>
            <a:r>
              <a:rPr lang="en-US" dirty="0"/>
              <a:t>have to bring the device to them in Charlottesville Virginia </a:t>
            </a:r>
            <a:r>
              <a:rPr lang="en-US" dirty="0" smtClean="0"/>
              <a:t>USA</a:t>
            </a:r>
          </a:p>
          <a:p>
            <a:r>
              <a:rPr lang="en-US" dirty="0" smtClean="0"/>
              <a:t>You </a:t>
            </a:r>
            <a:r>
              <a:rPr lang="en-US" dirty="0"/>
              <a:t>have to leave the device with </a:t>
            </a:r>
            <a:r>
              <a:rPr lang="en-US" dirty="0" smtClean="0"/>
              <a:t>them</a:t>
            </a:r>
          </a:p>
          <a:p>
            <a:r>
              <a:rPr lang="en-US" dirty="0" smtClean="0"/>
              <a:t>If </a:t>
            </a:r>
            <a:r>
              <a:rPr lang="en-US" dirty="0"/>
              <a:t>you want a copy of your device you’ll have to make </a:t>
            </a:r>
            <a:r>
              <a:rPr lang="en-US" dirty="0" smtClean="0"/>
              <a:t>two</a:t>
            </a:r>
          </a:p>
          <a:p>
            <a:r>
              <a:rPr lang="en-US" dirty="0" smtClean="0"/>
              <a:t>You </a:t>
            </a:r>
            <a:r>
              <a:rPr lang="en-US" dirty="0"/>
              <a:t>have to cover all your expenses up </a:t>
            </a:r>
            <a:r>
              <a:rPr lang="en-US" dirty="0" smtClean="0"/>
              <a:t>front</a:t>
            </a:r>
          </a:p>
          <a:p>
            <a:r>
              <a:rPr lang="en-US" dirty="0" smtClean="0"/>
              <a:t>The </a:t>
            </a:r>
            <a:r>
              <a:rPr lang="en-US" dirty="0"/>
              <a:t>$100K will only be released to you after they have finished reproducing your device.</a:t>
            </a:r>
            <a:endParaRPr lang="en-US" dirty="0"/>
          </a:p>
        </p:txBody>
      </p:sp>
    </p:spTree>
    <p:extLst>
      <p:ext uri="{BB962C8B-B14F-4D97-AF65-F5344CB8AC3E}">
        <p14:creationId xmlns:p14="http://schemas.microsoft.com/office/powerpoint/2010/main" val="131658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a:t>How much would it cost us to get the QEG to </a:t>
            </a:r>
            <a:r>
              <a:rPr lang="en-US" dirty="0" smtClean="0"/>
              <a:t>Steven </a:t>
            </a:r>
            <a:r>
              <a:rPr lang="en-US" dirty="0"/>
              <a:t>Greer?</a:t>
            </a:r>
            <a:endParaRPr lang="en-US" dirty="0"/>
          </a:p>
        </p:txBody>
      </p:sp>
      <p:sp>
        <p:nvSpPr>
          <p:cNvPr id="3" name="Content Placeholder 2"/>
          <p:cNvSpPr>
            <a:spLocks noGrp="1"/>
          </p:cNvSpPr>
          <p:nvPr>
            <p:ph idx="1"/>
          </p:nvPr>
        </p:nvSpPr>
        <p:spPr>
          <a:xfrm>
            <a:off x="609600" y="2286000"/>
            <a:ext cx="8153400" cy="2133599"/>
          </a:xfrm>
        </p:spPr>
        <p:txBody>
          <a:bodyPr>
            <a:normAutofit fontScale="62500" lnSpcReduction="20000"/>
          </a:bodyPr>
          <a:lstStyle/>
          <a:p>
            <a:r>
              <a:rPr lang="en-US" dirty="0"/>
              <a:t>$16K </a:t>
            </a:r>
            <a:r>
              <a:rPr lang="en-US" dirty="0" smtClean="0"/>
              <a:t>  build </a:t>
            </a:r>
            <a:r>
              <a:rPr lang="en-US" dirty="0"/>
              <a:t>2 </a:t>
            </a:r>
            <a:r>
              <a:rPr lang="en-US" dirty="0" smtClean="0"/>
              <a:t>QEG’s</a:t>
            </a:r>
          </a:p>
          <a:p>
            <a:r>
              <a:rPr lang="en-US" dirty="0" smtClean="0"/>
              <a:t>$50K   </a:t>
            </a:r>
            <a:r>
              <a:rPr lang="en-US" dirty="0"/>
              <a:t>purchase equipment for required verification and </a:t>
            </a:r>
            <a:r>
              <a:rPr lang="en-US" dirty="0" smtClean="0"/>
              <a:t>testing</a:t>
            </a:r>
          </a:p>
          <a:p>
            <a:r>
              <a:rPr lang="en-US" dirty="0" smtClean="0"/>
              <a:t>  $2K   international </a:t>
            </a:r>
            <a:r>
              <a:rPr lang="en-US" dirty="0"/>
              <a:t>shipping and import taxes </a:t>
            </a:r>
            <a:endParaRPr lang="en-US" dirty="0" smtClean="0"/>
          </a:p>
          <a:p>
            <a:r>
              <a:rPr lang="en-US" dirty="0" smtClean="0"/>
              <a:t>  $8K   </a:t>
            </a:r>
            <a:r>
              <a:rPr lang="en-US" dirty="0"/>
              <a:t>r</a:t>
            </a:r>
            <a:r>
              <a:rPr lang="en-US" dirty="0" smtClean="0"/>
              <a:t>ound </a:t>
            </a:r>
            <a:r>
              <a:rPr lang="en-US" dirty="0"/>
              <a:t>trip international Airfare for family of </a:t>
            </a:r>
            <a:r>
              <a:rPr lang="en-US" dirty="0" smtClean="0"/>
              <a:t>4</a:t>
            </a:r>
          </a:p>
          <a:p>
            <a:r>
              <a:rPr lang="en-US" dirty="0" smtClean="0"/>
              <a:t>  $8K   additional expenses </a:t>
            </a:r>
            <a:r>
              <a:rPr lang="en-US" dirty="0"/>
              <a:t>for 4 people for about  a </a:t>
            </a:r>
            <a:r>
              <a:rPr lang="en-US" dirty="0" smtClean="0"/>
              <a:t>month</a:t>
            </a:r>
            <a:br>
              <a:rPr lang="en-US" dirty="0" smtClean="0"/>
            </a:br>
            <a:r>
              <a:rPr lang="en-US" dirty="0"/>
              <a:t/>
            </a:r>
            <a:br>
              <a:rPr lang="en-US" dirty="0"/>
            </a:br>
            <a:r>
              <a:rPr lang="en-US" dirty="0"/>
              <a:t>$85K Total</a:t>
            </a:r>
            <a:endParaRPr lang="en-US" dirty="0"/>
          </a:p>
        </p:txBody>
      </p:sp>
    </p:spTree>
    <p:extLst>
      <p:ext uri="{BB962C8B-B14F-4D97-AF65-F5344CB8AC3E}">
        <p14:creationId xmlns:p14="http://schemas.microsoft.com/office/powerpoint/2010/main" val="3329234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158"/>
            <a:ext cx="8229600" cy="1143000"/>
          </a:xfrm>
        </p:spPr>
        <p:txBody>
          <a:bodyPr>
            <a:normAutofit/>
          </a:bodyPr>
          <a:lstStyle/>
          <a:p>
            <a:r>
              <a:rPr lang="en-US" sz="3200" dirty="0" smtClean="0"/>
              <a:t>Additional Concerns about $100K STAR Challenge from the Inventors Perspective</a:t>
            </a:r>
            <a:endParaRPr lang="en-US" sz="3200" dirty="0"/>
          </a:p>
        </p:txBody>
      </p:sp>
      <p:sp>
        <p:nvSpPr>
          <p:cNvPr id="5" name="Content Placeholder 4"/>
          <p:cNvSpPr>
            <a:spLocks noGrp="1"/>
          </p:cNvSpPr>
          <p:nvPr>
            <p:ph idx="1"/>
          </p:nvPr>
        </p:nvSpPr>
        <p:spPr>
          <a:xfrm>
            <a:off x="609600" y="1447800"/>
            <a:ext cx="8229600" cy="4525963"/>
          </a:xfrm>
        </p:spPr>
        <p:txBody>
          <a:bodyPr>
            <a:normAutofit fontScale="62500" lnSpcReduction="20000"/>
          </a:bodyPr>
          <a:lstStyle/>
          <a:p>
            <a:r>
              <a:rPr lang="en-US" dirty="0" smtClean="0"/>
              <a:t>How </a:t>
            </a:r>
            <a:r>
              <a:rPr lang="en-US" dirty="0"/>
              <a:t>can I protect myself, my family and my device while bringing it to Steven Greer</a:t>
            </a:r>
            <a:r>
              <a:rPr lang="en-US" dirty="0" smtClean="0"/>
              <a:t>?  (</a:t>
            </a:r>
            <a:r>
              <a:rPr lang="en-US" dirty="0"/>
              <a:t>Post 9/11 TSA </a:t>
            </a:r>
            <a:r>
              <a:rPr lang="en-US" dirty="0" smtClean="0"/>
              <a:t>in </a:t>
            </a:r>
            <a:r>
              <a:rPr lang="en-US" dirty="0"/>
              <a:t>a high security country like America is not the ideal place to bring a free energy device</a:t>
            </a:r>
            <a:r>
              <a:rPr lang="en-US" dirty="0" smtClean="0"/>
              <a:t>)</a:t>
            </a:r>
            <a:br>
              <a:rPr lang="en-US" dirty="0" smtClean="0"/>
            </a:br>
            <a:endParaRPr lang="en-US" dirty="0" smtClean="0"/>
          </a:p>
          <a:p>
            <a:r>
              <a:rPr lang="en-US" dirty="0" smtClean="0"/>
              <a:t>The </a:t>
            </a:r>
            <a:r>
              <a:rPr lang="en-US" dirty="0"/>
              <a:t>headquarters of the CIA is a two hour drive away from where they want you to bring your free energy </a:t>
            </a:r>
            <a:r>
              <a:rPr lang="en-US" dirty="0" smtClean="0"/>
              <a:t>device.</a:t>
            </a:r>
            <a:br>
              <a:rPr lang="en-US" dirty="0" smtClean="0"/>
            </a:br>
            <a:endParaRPr lang="en-US" dirty="0" smtClean="0"/>
          </a:p>
          <a:p>
            <a:r>
              <a:rPr lang="en-US" dirty="0" smtClean="0"/>
              <a:t>How </a:t>
            </a:r>
            <a:r>
              <a:rPr lang="en-US" dirty="0"/>
              <a:t>do I know that my device won’t </a:t>
            </a:r>
            <a:r>
              <a:rPr lang="en-US" dirty="0" smtClean="0"/>
              <a:t>be confiscated as a national security threat once I bring it to you? </a:t>
            </a:r>
            <a:br>
              <a:rPr lang="en-US" dirty="0" smtClean="0"/>
            </a:br>
            <a:endParaRPr lang="en-US" dirty="0" smtClean="0"/>
          </a:p>
          <a:p>
            <a:r>
              <a:rPr lang="en-US" dirty="0" smtClean="0"/>
              <a:t>How </a:t>
            </a:r>
            <a:r>
              <a:rPr lang="en-US" dirty="0"/>
              <a:t>do I know you’ll do the right thing with the device after I give it to </a:t>
            </a:r>
            <a:r>
              <a:rPr lang="en-US" dirty="0" smtClean="0"/>
              <a:t>you?</a:t>
            </a:r>
            <a:br>
              <a:rPr lang="en-US" dirty="0" smtClean="0"/>
            </a:br>
            <a:endParaRPr lang="en-US" dirty="0" smtClean="0"/>
          </a:p>
          <a:p>
            <a:r>
              <a:rPr lang="en-US" dirty="0" smtClean="0"/>
              <a:t>Is </a:t>
            </a:r>
            <a:r>
              <a:rPr lang="en-US" dirty="0"/>
              <a:t>it really worth risking so much and going through so much trouble?</a:t>
            </a:r>
            <a:endParaRPr lang="en-US" dirty="0"/>
          </a:p>
        </p:txBody>
      </p:sp>
    </p:spTree>
    <p:extLst>
      <p:ext uri="{BB962C8B-B14F-4D97-AF65-F5344CB8AC3E}">
        <p14:creationId xmlns:p14="http://schemas.microsoft.com/office/powerpoint/2010/main" val="354784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56"/>
            <a:ext cx="8229600" cy="1143000"/>
          </a:xfrm>
        </p:spPr>
        <p:txBody>
          <a:bodyPr>
            <a:noAutofit/>
          </a:bodyPr>
          <a:lstStyle/>
          <a:p>
            <a:r>
              <a:rPr lang="en-US" sz="7200" dirty="0" smtClean="0"/>
              <a:t>JTRIG</a:t>
            </a:r>
            <a:endParaRPr lang="en-US" sz="7200" dirty="0"/>
          </a:p>
        </p:txBody>
      </p:sp>
      <p:sp>
        <p:nvSpPr>
          <p:cNvPr id="3" name="Content Placeholder 2"/>
          <p:cNvSpPr>
            <a:spLocks noGrp="1"/>
          </p:cNvSpPr>
          <p:nvPr>
            <p:ph idx="1"/>
          </p:nvPr>
        </p:nvSpPr>
        <p:spPr>
          <a:xfrm>
            <a:off x="457200" y="990600"/>
            <a:ext cx="8229600" cy="4525963"/>
          </a:xfrm>
        </p:spPr>
        <p:txBody>
          <a:bodyPr/>
          <a:lstStyle/>
          <a:p>
            <a:r>
              <a:rPr lang="en-US" dirty="0" smtClean="0"/>
              <a:t>Joint Threat Research Intelligence Group</a:t>
            </a:r>
            <a:endParaRPr lang="en-US" dirty="0"/>
          </a:p>
        </p:txBody>
      </p:sp>
      <p:pic>
        <p:nvPicPr>
          <p:cNvPr id="6148" name="Picture 4" descr="https://i.ytimg.com/vi/LQQ2us-89Fo/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5943600" cy="380390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486400"/>
            <a:ext cx="4191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5420409"/>
            <a:ext cx="5486400" cy="646331"/>
          </a:xfrm>
          <a:prstGeom prst="rect">
            <a:avLst/>
          </a:prstGeom>
          <a:noFill/>
        </p:spPr>
        <p:txBody>
          <a:bodyPr wrap="square" rtlCol="0">
            <a:spAutoFit/>
          </a:bodyPr>
          <a:lstStyle/>
          <a:p>
            <a:r>
              <a:rPr lang="en-US" dirty="0" smtClean="0"/>
              <a:t>Video “Proof of Government Paid Internet Trolls and Free Energy” Young Turks (11 minutes)</a:t>
            </a:r>
            <a:endParaRPr lang="en-US" dirty="0"/>
          </a:p>
        </p:txBody>
      </p:sp>
    </p:spTree>
    <p:extLst>
      <p:ext uri="{BB962C8B-B14F-4D97-AF65-F5344CB8AC3E}">
        <p14:creationId xmlns:p14="http://schemas.microsoft.com/office/powerpoint/2010/main" val="168027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t>Strategies Used to Destroy Free Energy  Online</a:t>
            </a:r>
            <a:endParaRPr lang="en-US" sz="2800" dirty="0"/>
          </a:p>
        </p:txBody>
      </p:sp>
      <p:sp>
        <p:nvSpPr>
          <p:cNvPr id="3" name="Content Placeholder 2"/>
          <p:cNvSpPr>
            <a:spLocks noGrp="1"/>
          </p:cNvSpPr>
          <p:nvPr>
            <p:ph idx="1"/>
          </p:nvPr>
        </p:nvSpPr>
        <p:spPr>
          <a:xfrm>
            <a:off x="152400" y="762000"/>
            <a:ext cx="8610600" cy="5486400"/>
          </a:xfrm>
        </p:spPr>
        <p:txBody>
          <a:bodyPr>
            <a:noAutofit/>
          </a:bodyPr>
          <a:lstStyle/>
          <a:p>
            <a:r>
              <a:rPr lang="en-US" sz="1400" b="1" dirty="0" smtClean="0"/>
              <a:t>Label it a scam or conspiracy theory</a:t>
            </a:r>
            <a:br>
              <a:rPr lang="en-US" sz="1400" b="1" dirty="0" smtClean="0"/>
            </a:br>
            <a:r>
              <a:rPr lang="en-US" sz="1400" dirty="0" smtClean="0"/>
              <a:t> </a:t>
            </a:r>
            <a:r>
              <a:rPr lang="en-US" sz="1100" dirty="0" smtClean="0"/>
              <a:t>-</a:t>
            </a:r>
            <a:r>
              <a:rPr lang="en-US" sz="1100" i="1" dirty="0" smtClean="0"/>
              <a:t>JTRIG </a:t>
            </a:r>
            <a:r>
              <a:rPr lang="en-US" sz="1100" i="1" dirty="0"/>
              <a:t>Art of Deception Online Covert Operations Training Manual pg. 11 “Magic Techniques and Experiment Online HUMINT”</a:t>
            </a:r>
            <a:r>
              <a:rPr lang="en-US" sz="1400" dirty="0"/>
              <a:t/>
            </a:r>
            <a:br>
              <a:rPr lang="en-US" sz="1400" dirty="0"/>
            </a:br>
            <a:r>
              <a:rPr lang="en-US" sz="1400" dirty="0"/>
              <a:t/>
            </a:r>
            <a:br>
              <a:rPr lang="en-US" sz="1400" dirty="0"/>
            </a:br>
            <a:r>
              <a:rPr lang="en-US" sz="1400" b="1" dirty="0" smtClean="0"/>
              <a:t>Spread false information </a:t>
            </a:r>
            <a:br>
              <a:rPr lang="en-US" sz="1400" b="1" dirty="0" smtClean="0"/>
            </a:br>
            <a:r>
              <a:rPr lang="en-US" sz="1100" i="1" dirty="0" smtClean="0"/>
              <a:t>-JTRIG </a:t>
            </a:r>
            <a:r>
              <a:rPr lang="en-US" sz="1100" i="1" dirty="0"/>
              <a:t>Art of Deception Online Covert Operations Training Manual pg. 17 “Dissimulation Hide the Real Simulation Show the False”</a:t>
            </a:r>
            <a:r>
              <a:rPr lang="en-US" sz="1400" dirty="0"/>
              <a:t/>
            </a:r>
            <a:br>
              <a:rPr lang="en-US" sz="1400" dirty="0"/>
            </a:br>
            <a:r>
              <a:rPr lang="en-US" sz="1400" dirty="0"/>
              <a:t/>
            </a:r>
            <a:br>
              <a:rPr lang="en-US" sz="1400" dirty="0"/>
            </a:br>
            <a:r>
              <a:rPr lang="en-US" sz="1400" b="1" dirty="0" smtClean="0"/>
              <a:t>Create </a:t>
            </a:r>
            <a:r>
              <a:rPr lang="en-US" sz="1400" b="1" dirty="0"/>
              <a:t>false </a:t>
            </a:r>
            <a:r>
              <a:rPr lang="en-US" sz="1400" b="1" dirty="0" smtClean="0"/>
              <a:t>accounts</a:t>
            </a:r>
            <a:r>
              <a:rPr lang="en-US" sz="1400" dirty="0" smtClean="0"/>
              <a:t/>
            </a:r>
            <a:br>
              <a:rPr lang="en-US" sz="1400" dirty="0" smtClean="0"/>
            </a:br>
            <a:r>
              <a:rPr lang="en-US" sz="1100" i="1" dirty="0" smtClean="0"/>
              <a:t> -JTRIG </a:t>
            </a:r>
            <a:r>
              <a:rPr lang="en-US" sz="1100" i="1" dirty="0"/>
              <a:t>Art of Deception Online Covert Operations Training Manual pg. 42 “Mirroring, Accommodation and Mimicry”</a:t>
            </a:r>
            <a:r>
              <a:rPr lang="en-US" sz="1400" dirty="0"/>
              <a:t/>
            </a:r>
            <a:br>
              <a:rPr lang="en-US" sz="1400" dirty="0"/>
            </a:br>
            <a:r>
              <a:rPr lang="en-US" sz="1400" dirty="0"/>
              <a:t/>
            </a:r>
            <a:br>
              <a:rPr lang="en-US" sz="1400" dirty="0"/>
            </a:br>
            <a:r>
              <a:rPr lang="en-US" sz="1400" b="1" dirty="0"/>
              <a:t>Creating multiple user profiles </a:t>
            </a:r>
            <a:r>
              <a:rPr lang="en-US" sz="1400" b="1" dirty="0" smtClean="0"/>
              <a:t/>
            </a:r>
            <a:br>
              <a:rPr lang="en-US" sz="1400" b="1" dirty="0" smtClean="0"/>
            </a:br>
            <a:r>
              <a:rPr lang="en-US" sz="1100" i="1" dirty="0" smtClean="0"/>
              <a:t>- </a:t>
            </a:r>
            <a:r>
              <a:rPr lang="en-US" sz="1100" i="1" dirty="0"/>
              <a:t>JTRIG Art of Deception Online Covert Operations Training Manual pg. 48 “Identifying and Exploiting Fracture Points”</a:t>
            </a:r>
            <a:r>
              <a:rPr lang="en-US" sz="1400" dirty="0"/>
              <a:t/>
            </a:r>
            <a:br>
              <a:rPr lang="en-US" sz="1400" dirty="0"/>
            </a:br>
            <a:r>
              <a:rPr lang="en-US" sz="1400" dirty="0"/>
              <a:t/>
            </a:r>
            <a:br>
              <a:rPr lang="en-US" sz="1400" dirty="0"/>
            </a:br>
            <a:r>
              <a:rPr lang="en-US" sz="1400" b="1" dirty="0"/>
              <a:t>Organized, timed </a:t>
            </a:r>
            <a:r>
              <a:rPr lang="en-US" sz="1400" b="1" dirty="0" smtClean="0"/>
              <a:t>attacks</a:t>
            </a:r>
            <a:r>
              <a:rPr lang="en-US" sz="1400" dirty="0" smtClean="0"/>
              <a:t/>
            </a:r>
            <a:br>
              <a:rPr lang="en-US" sz="1400" dirty="0" smtClean="0"/>
            </a:br>
            <a:r>
              <a:rPr lang="en-US" sz="1100" dirty="0" smtClean="0"/>
              <a:t> -</a:t>
            </a:r>
            <a:r>
              <a:rPr lang="en-US" sz="1100" i="1" dirty="0" smtClean="0"/>
              <a:t>JTRIG </a:t>
            </a:r>
            <a:r>
              <a:rPr lang="en-US" sz="1100" i="1" dirty="0"/>
              <a:t>Art of Deception Online Covert Operations Training Manual pg. 45 “Disruption and Computer Network Attack”</a:t>
            </a:r>
            <a:r>
              <a:rPr lang="en-US" sz="1400" dirty="0"/>
              <a:t/>
            </a:r>
            <a:br>
              <a:rPr lang="en-US" sz="1400" dirty="0"/>
            </a:br>
            <a:r>
              <a:rPr lang="en-US" sz="1400" dirty="0"/>
              <a:t/>
            </a:r>
            <a:br>
              <a:rPr lang="en-US" sz="1400" dirty="0"/>
            </a:br>
            <a:r>
              <a:rPr lang="en-US" sz="1400" b="1" dirty="0"/>
              <a:t>Posting comments that claim “I am a victim!” </a:t>
            </a:r>
            <a:r>
              <a:rPr lang="en-US" sz="1400" b="1" dirty="0" smtClean="0"/>
              <a:t/>
            </a:r>
            <a:br>
              <a:rPr lang="en-US" sz="1400" b="1" dirty="0" smtClean="0"/>
            </a:br>
            <a:r>
              <a:rPr lang="en-US" sz="1100" i="1" dirty="0" smtClean="0"/>
              <a:t>-JTRIG </a:t>
            </a:r>
            <a:r>
              <a:rPr lang="en-US" sz="1100" i="1" dirty="0"/>
              <a:t>Top Secret Conference Slides Leaked by Snowden titled “Discredit </a:t>
            </a:r>
            <a:r>
              <a:rPr lang="en-US" sz="1100" dirty="0"/>
              <a:t>a Target”</a:t>
            </a:r>
            <a:r>
              <a:rPr lang="en-US" sz="1400" dirty="0"/>
              <a:t/>
            </a:r>
            <a:br>
              <a:rPr lang="en-US" sz="1400" dirty="0"/>
            </a:br>
            <a:r>
              <a:rPr lang="en-US" sz="1400" dirty="0"/>
              <a:t/>
            </a:r>
            <a:br>
              <a:rPr lang="en-US" sz="1400" dirty="0"/>
            </a:br>
            <a:r>
              <a:rPr lang="en-US" sz="1400" b="1" dirty="0" smtClean="0"/>
              <a:t>Create Baiting Websites </a:t>
            </a:r>
            <a:r>
              <a:rPr lang="en-US" sz="1400" dirty="0" smtClean="0"/>
              <a:t/>
            </a:r>
            <a:br>
              <a:rPr lang="en-US" sz="1400" dirty="0" smtClean="0"/>
            </a:br>
            <a:r>
              <a:rPr lang="en-US" sz="1100" dirty="0" smtClean="0"/>
              <a:t>-JTRIG </a:t>
            </a:r>
            <a:r>
              <a:rPr lang="en-US" sz="1100" dirty="0"/>
              <a:t>Top Secret Conference Slides Leaked by Snowden titled “Discredit a Company”</a:t>
            </a:r>
            <a:r>
              <a:rPr lang="en-US" sz="1400" dirty="0"/>
              <a:t/>
            </a:r>
            <a:br>
              <a:rPr lang="en-US" sz="1400" dirty="0"/>
            </a:br>
            <a:r>
              <a:rPr lang="en-US" sz="1400" dirty="0"/>
              <a:t/>
            </a:r>
            <a:br>
              <a:rPr lang="en-US" sz="1400" dirty="0"/>
            </a:br>
            <a:r>
              <a:rPr lang="en-US" sz="1400" dirty="0" smtClean="0"/>
              <a:t>Controlled Opposition</a:t>
            </a:r>
            <a:br>
              <a:rPr lang="en-US" sz="1400" dirty="0" smtClean="0"/>
            </a:br>
            <a:r>
              <a:rPr lang="en-US" sz="1100" i="1" dirty="0" smtClean="0"/>
              <a:t>-JTRIG </a:t>
            </a:r>
            <a:r>
              <a:rPr lang="en-US" sz="1100" i="1" dirty="0"/>
              <a:t>Art of Deception Online Covert Operations Training Manual pg. 42 “Mirroring, </a:t>
            </a:r>
            <a:r>
              <a:rPr lang="en-US" sz="1100" i="1" dirty="0" smtClean="0"/>
              <a:t>Accommodation </a:t>
            </a:r>
            <a:r>
              <a:rPr lang="en-US" sz="1100" i="1" dirty="0"/>
              <a:t>and Mimicry”</a:t>
            </a:r>
            <a:endParaRPr lang="en-US" sz="1100" i="1" dirty="0"/>
          </a:p>
        </p:txBody>
      </p:sp>
    </p:spTree>
    <p:extLst>
      <p:ext uri="{BB962C8B-B14F-4D97-AF65-F5344CB8AC3E}">
        <p14:creationId xmlns:p14="http://schemas.microsoft.com/office/powerpoint/2010/main" val="870560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429250" y="727512"/>
            <a:ext cx="3619500" cy="5147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69462" y="3924658"/>
            <a:ext cx="2383903" cy="1909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4517" y="0"/>
            <a:ext cx="8229600" cy="639762"/>
          </a:xfrm>
        </p:spPr>
        <p:txBody>
          <a:bodyPr>
            <a:normAutofit fontScale="90000"/>
          </a:bodyPr>
          <a:lstStyle/>
          <a:p>
            <a:r>
              <a:rPr lang="en-US" dirty="0" smtClean="0"/>
              <a:t>Real Life Examples</a:t>
            </a:r>
            <a:endParaRPr lang="en-US" dirty="0"/>
          </a:p>
        </p:txBody>
      </p:sp>
      <p:pic>
        <p:nvPicPr>
          <p:cNvPr id="10242" name="Picture 2" descr="C:\Users\Hope\Documents\Evidence Screen Shots\Tinsel Koal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1769"/>
          <a:stretch/>
        </p:blipFill>
        <p:spPr bwMode="auto">
          <a:xfrm>
            <a:off x="4092404" y="4411713"/>
            <a:ext cx="1007654" cy="127962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ope\Documents\Evidence Screen Shots\doazic.png"/>
          <p:cNvPicPr>
            <a:picLocks noChangeAspect="1" noChangeArrowheads="1"/>
          </p:cNvPicPr>
          <p:nvPr/>
        </p:nvPicPr>
        <p:blipFill rotWithShape="1">
          <a:blip r:embed="rId4">
            <a:extLst>
              <a:ext uri="{28A0092B-C50C-407E-A947-70E740481C1C}">
                <a14:useLocalDpi xmlns:a14="http://schemas.microsoft.com/office/drawing/2010/main" val="0"/>
              </a:ext>
            </a:extLst>
          </a:blip>
          <a:srcRect r="80593"/>
          <a:stretch/>
        </p:blipFill>
        <p:spPr bwMode="auto">
          <a:xfrm>
            <a:off x="2968924" y="4413068"/>
            <a:ext cx="1001021" cy="128615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24500" y="1338322"/>
            <a:ext cx="3429000" cy="4495800"/>
            <a:chOff x="4876799" y="1524000"/>
            <a:chExt cx="4281577" cy="4495800"/>
          </a:xfrm>
        </p:grpSpPr>
        <p:pic>
          <p:nvPicPr>
            <p:cNvPr id="10245" name="Picture 5" descr="C:\Users\Hope\Documents\Evidence Screen Shots\banned troll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4267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Hope\Documents\Evidence Screen Shots\banned trolls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352800"/>
              <a:ext cx="4267199" cy="188440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Hope\Documents\Evidence Screen Shots\Banned trolls 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799" y="5237205"/>
              <a:ext cx="4281577" cy="782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854985" y="2413440"/>
            <a:ext cx="2503594" cy="1219200"/>
            <a:chOff x="2934957" y="2590800"/>
            <a:chExt cx="2402096" cy="1219200"/>
          </a:xfrm>
        </p:grpSpPr>
        <p:sp>
          <p:nvSpPr>
            <p:cNvPr id="15" name="Rectangle 14"/>
            <p:cNvSpPr/>
            <p:nvPr/>
          </p:nvSpPr>
          <p:spPr>
            <a:xfrm>
              <a:off x="2976207" y="2590800"/>
              <a:ext cx="225877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C:\Users\Hope\Documents\Evidence Screen Shots\revolution 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9795" y="3167122"/>
              <a:ext cx="2172420" cy="465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34957" y="2651185"/>
              <a:ext cx="2402096" cy="369332"/>
            </a:xfrm>
            <a:prstGeom prst="rect">
              <a:avLst/>
            </a:prstGeom>
            <a:noFill/>
          </p:spPr>
          <p:txBody>
            <a:bodyPr wrap="square" rtlCol="0">
              <a:spAutoFit/>
            </a:bodyPr>
            <a:lstStyle/>
            <a:p>
              <a:r>
                <a:rPr lang="en-US" dirty="0" smtClean="0"/>
                <a:t>Controlled Opposition</a:t>
              </a:r>
              <a:endParaRPr lang="en-US" dirty="0"/>
            </a:p>
          </p:txBody>
        </p:sp>
      </p:grpSp>
      <p:sp>
        <p:nvSpPr>
          <p:cNvPr id="7" name="TextBox 6"/>
          <p:cNvSpPr txBox="1"/>
          <p:nvPr/>
        </p:nvSpPr>
        <p:spPr>
          <a:xfrm>
            <a:off x="3198653" y="3939946"/>
            <a:ext cx="1985963" cy="369332"/>
          </a:xfrm>
          <a:prstGeom prst="rect">
            <a:avLst/>
          </a:prstGeom>
          <a:noFill/>
        </p:spPr>
        <p:txBody>
          <a:bodyPr wrap="square" rtlCol="0">
            <a:spAutoFit/>
          </a:bodyPr>
          <a:lstStyle/>
          <a:p>
            <a:r>
              <a:rPr lang="en-US" dirty="0" smtClean="0"/>
              <a:t>“Creative” Trolls</a:t>
            </a:r>
            <a:endParaRPr lang="en-US" dirty="0"/>
          </a:p>
        </p:txBody>
      </p:sp>
      <p:sp>
        <p:nvSpPr>
          <p:cNvPr id="8" name="TextBox 7"/>
          <p:cNvSpPr txBox="1"/>
          <p:nvPr/>
        </p:nvSpPr>
        <p:spPr>
          <a:xfrm>
            <a:off x="5524500" y="922436"/>
            <a:ext cx="3657600" cy="369332"/>
          </a:xfrm>
          <a:prstGeom prst="rect">
            <a:avLst/>
          </a:prstGeom>
          <a:noFill/>
        </p:spPr>
        <p:txBody>
          <a:bodyPr wrap="square" rtlCol="0">
            <a:spAutoFit/>
          </a:bodyPr>
          <a:lstStyle/>
          <a:p>
            <a:r>
              <a:rPr lang="en-US" dirty="0" smtClean="0"/>
              <a:t>Our List of Banned Youtube Trolls</a:t>
            </a:r>
            <a:endParaRPr lang="en-US" dirty="0"/>
          </a:p>
        </p:txBody>
      </p:sp>
      <p:grpSp>
        <p:nvGrpSpPr>
          <p:cNvPr id="14" name="Group 13"/>
          <p:cNvGrpSpPr/>
          <p:nvPr/>
        </p:nvGrpSpPr>
        <p:grpSpPr>
          <a:xfrm>
            <a:off x="2854985" y="924210"/>
            <a:ext cx="2397211" cy="1298320"/>
            <a:chOff x="2899693" y="914418"/>
            <a:chExt cx="2206745" cy="1298320"/>
          </a:xfrm>
        </p:grpSpPr>
        <p:sp>
          <p:nvSpPr>
            <p:cNvPr id="13" name="Rectangle 12"/>
            <p:cNvSpPr/>
            <p:nvPr/>
          </p:nvSpPr>
          <p:spPr>
            <a:xfrm>
              <a:off x="2899693" y="914418"/>
              <a:ext cx="2206745" cy="1298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74562" y="1000664"/>
              <a:ext cx="1909763" cy="369332"/>
            </a:xfrm>
            <a:prstGeom prst="rect">
              <a:avLst/>
            </a:prstGeom>
            <a:noFill/>
          </p:spPr>
          <p:txBody>
            <a:bodyPr wrap="square" rtlCol="0">
              <a:spAutoFit/>
            </a:bodyPr>
            <a:lstStyle/>
            <a:p>
              <a:r>
                <a:rPr lang="en-US" dirty="0" smtClean="0"/>
                <a:t>Baiting Websites</a:t>
              </a:r>
              <a:endParaRPr lang="en-US" dirty="0"/>
            </a:p>
          </p:txBody>
        </p:sp>
        <p:pic>
          <p:nvPicPr>
            <p:cNvPr id="1024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0692" y="1369996"/>
              <a:ext cx="1859152" cy="60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182976" y="545086"/>
            <a:ext cx="2605848" cy="5440226"/>
            <a:chOff x="0" y="655774"/>
            <a:chExt cx="2605848" cy="5440226"/>
          </a:xfrm>
        </p:grpSpPr>
        <p:sp>
          <p:nvSpPr>
            <p:cNvPr id="11" name="Rectangle 10"/>
            <p:cNvSpPr/>
            <p:nvPr/>
          </p:nvSpPr>
          <p:spPr>
            <a:xfrm>
              <a:off x="0" y="720288"/>
              <a:ext cx="2514600" cy="5375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3724" y="1031511"/>
              <a:ext cx="2381250" cy="4953801"/>
              <a:chOff x="2647950" y="842963"/>
              <a:chExt cx="1820168" cy="4581614"/>
            </a:xfrm>
          </p:grpSpPr>
          <p:pic>
            <p:nvPicPr>
              <p:cNvPr id="10249" name="Picture 9" descr="C:\Users\Hope\Documents\Evidence Screen Shots\summitville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7950" y="842963"/>
                <a:ext cx="1777974" cy="238970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Users\Hope\Documents\Evidence Screen Shots\summitville 2.png"/>
              <p:cNvPicPr>
                <a:picLocks noChangeAspect="1" noChangeArrowheads="1"/>
              </p:cNvPicPr>
              <p:nvPr/>
            </p:nvPicPr>
            <p:blipFill rotWithShape="1">
              <a:blip r:embed="rId11">
                <a:extLst>
                  <a:ext uri="{28A0092B-C50C-407E-A947-70E740481C1C}">
                    <a14:useLocalDpi xmlns:a14="http://schemas.microsoft.com/office/drawing/2010/main" val="0"/>
                  </a:ext>
                </a:extLst>
              </a:blip>
              <a:srcRect t="7223"/>
              <a:stretch/>
            </p:blipFill>
            <p:spPr bwMode="auto">
              <a:xfrm>
                <a:off x="2653701" y="3162300"/>
                <a:ext cx="1814417" cy="226227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91248" y="655774"/>
              <a:ext cx="2514600" cy="369332"/>
            </a:xfrm>
            <a:prstGeom prst="rect">
              <a:avLst/>
            </a:prstGeom>
            <a:noFill/>
          </p:spPr>
          <p:txBody>
            <a:bodyPr wrap="square" rtlCol="0">
              <a:spAutoFit/>
            </a:bodyPr>
            <a:lstStyle/>
            <a:p>
              <a:r>
                <a:rPr lang="en-US" dirty="0" smtClean="0"/>
                <a:t>Multi-post Spamming</a:t>
              </a:r>
              <a:endParaRPr lang="en-US" dirty="0"/>
            </a:p>
          </p:txBody>
        </p:sp>
      </p:grpSp>
    </p:spTree>
    <p:extLst>
      <p:ext uri="{BB962C8B-B14F-4D97-AF65-F5344CB8AC3E}">
        <p14:creationId xmlns:p14="http://schemas.microsoft.com/office/powerpoint/2010/main" val="298245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658813" y="92075"/>
            <a:ext cx="7772400" cy="54927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FREE ENERGY VOCABULARY</a:t>
            </a:r>
          </a:p>
        </p:txBody>
      </p:sp>
      <p:sp>
        <p:nvSpPr>
          <p:cNvPr id="4098" name="Rectangle 2"/>
          <p:cNvSpPr>
            <a:spLocks noGrp="1" noChangeArrowheads="1"/>
          </p:cNvSpPr>
          <p:nvPr>
            <p:ph type="subTitle" idx="4294967295"/>
          </p:nvPr>
        </p:nvSpPr>
        <p:spPr>
          <a:xfrm>
            <a:off x="0" y="731838"/>
            <a:ext cx="9144000" cy="5303837"/>
          </a:xfrm>
          <a:ln/>
        </p:spPr>
        <p:txBody>
          <a:bodyPr lIns="90000" tIns="45000" rIns="90000" bIns="45000">
            <a:normAutofit fontScale="85000" lnSpcReduction="10000"/>
          </a:bodyPr>
          <a:lstStyle/>
          <a:p>
            <a:pPr marL="211138" indent="-211138">
              <a:lnSpc>
                <a:spcPct val="100000"/>
              </a:lnSpc>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Cold Fusion </a:t>
            </a:r>
          </a:p>
          <a:p>
            <a:pPr marL="211138" indent="-211138">
              <a:lnSpc>
                <a:spcPct val="100000"/>
              </a:lnSpc>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b="1" dirty="0">
              <a:latin typeface="Arial" charset="0"/>
            </a:endParaRPr>
          </a:p>
          <a:p>
            <a:pPr marL="211138" indent="-211138">
              <a:lnSpc>
                <a:spcPct val="100000"/>
              </a:lnSpc>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 noun</a:t>
            </a:r>
          </a:p>
          <a:p>
            <a:pPr marL="211138" indent="-211138">
              <a:lnSpc>
                <a:spcPct val="100000"/>
              </a:lnSpc>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a:t>
            </a:r>
            <a:r>
              <a:rPr lang="en-US" altLang="en-US" sz="2000" b="1" i="1" dirty="0">
                <a:latin typeface="Arial" charset="0"/>
              </a:rPr>
              <a:t>unbiased definitions</a:t>
            </a:r>
            <a:r>
              <a:rPr lang="en-US" altLang="en-US" sz="2000" b="1" dirty="0">
                <a:latin typeface="Arial" charset="0"/>
              </a:rPr>
              <a:t>)</a:t>
            </a:r>
          </a:p>
          <a:p>
            <a:pPr marL="211138" indent="-211138">
              <a:lnSpc>
                <a:spcPct val="100000"/>
              </a:lnSpc>
              <a:spcAft>
                <a:spcPct val="0"/>
              </a:spcAft>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a hypothetical form of nuclear fusion postulated to occur at relatively low temperatures and pressures, as at room temperature and at one atmosphere.</a:t>
            </a: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b="1" dirty="0">
              <a:latin typeface="Arial" charset="0"/>
            </a:endParaRPr>
          </a:p>
          <a:p>
            <a:pPr marL="211138" indent="-211138">
              <a:lnSpc>
                <a:spcPct val="100000"/>
              </a:lnSpc>
              <a:spcAft>
                <a:spcPct val="0"/>
              </a:spcAft>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a hypothetical method for achieving nuclear fusion at low temperature (such as room temperature) – Merriam-Webster Dictionary</a:t>
            </a: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b="1" dirty="0">
              <a:latin typeface="Arial" charset="0"/>
            </a:endParaRP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a:t>
            </a:r>
            <a:r>
              <a:rPr lang="en-US" altLang="en-US" sz="2000" b="1" i="1" dirty="0">
                <a:latin typeface="Arial" charset="0"/>
              </a:rPr>
              <a:t>biased definition</a:t>
            </a:r>
            <a:r>
              <a:rPr lang="en-US" altLang="en-US" sz="2000" b="1" dirty="0">
                <a:latin typeface="Arial" charset="0"/>
              </a:rPr>
              <a:t>)</a:t>
            </a:r>
          </a:p>
          <a:p>
            <a:pPr marL="211138" indent="-211138">
              <a:lnSpc>
                <a:spcPct val="100000"/>
              </a:lnSpc>
              <a:spcAft>
                <a:spcPct val="0"/>
              </a:spcAft>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b="1" dirty="0">
                <a:latin typeface="Arial" charset="0"/>
              </a:rPr>
              <a:t>nuclear fusion occurring at or close to room temperature. Claims for its discovery in 1989 are generally held to have been mistaken.</a:t>
            </a: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100000"/>
              </a:lnSpc>
              <a:spcAft>
                <a:spcPct val="0"/>
              </a:spcAft>
              <a:buClrTx/>
              <a:buSz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000" dirty="0">
                <a:latin typeface="Arial" charset="0"/>
              </a:rPr>
              <a:t> </a:t>
            </a:r>
          </a:p>
          <a:p>
            <a:pPr marL="211138" indent="-211138">
              <a:lnSpc>
                <a:spcPct val="100000"/>
              </a:lnSpc>
              <a:spcAft>
                <a:spcPct val="0"/>
              </a:spcAft>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gn="ctr">
              <a:lnSpc>
                <a:spcPct val="100000"/>
              </a:lnSpc>
              <a:spcAft>
                <a:spcPct val="0"/>
              </a:spcAft>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100000"/>
              </a:lnSpc>
              <a:spcAft>
                <a:spcPct val="0"/>
              </a:spcAft>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a:lnSpc>
                <a:spcPct val="90000"/>
              </a:lnSpc>
              <a:spcBef>
                <a:spcPts val="700"/>
              </a:spcBef>
              <a:spcAft>
                <a:spcPct val="0"/>
              </a:spcAft>
              <a:buClr>
                <a:srgbClr val="FFFFFF"/>
              </a:buClr>
              <a:buSzPct val="45000"/>
              <a:buFont typeface="Wingdings" charset="2"/>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hangingPunct="0">
              <a:lnSpc>
                <a:spcPct val="100000"/>
              </a:lnSpc>
              <a:spcAft>
                <a:spcPct val="0"/>
              </a:spcAft>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a:p>
            <a:pPr marL="211138" indent="-211138" hangingPunct="0">
              <a:lnSpc>
                <a:spcPct val="100000"/>
              </a:lnSpc>
              <a:spcAft>
                <a:spcPct val="0"/>
              </a:spcAft>
              <a:buClr>
                <a:srgbClr val="FFFFFF"/>
              </a:buClr>
              <a:buSzPct val="45000"/>
              <a:buFont typeface="Wingdings" charset="2"/>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ltLang="en-US" sz="2000" dirty="0">
              <a:latin typeface="Arial" charset="0"/>
            </a:endParaRPr>
          </a:p>
        </p:txBody>
      </p:sp>
    </p:spTree>
    <p:extLst>
      <p:ext uri="{BB962C8B-B14F-4D97-AF65-F5344CB8AC3E}">
        <p14:creationId xmlns:p14="http://schemas.microsoft.com/office/powerpoint/2010/main" val="99440915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t>Trolling is a Serious Problem That Needs to Be Stopped!</a:t>
            </a:r>
            <a:endParaRPr lang="en-US" sz="3600" dirty="0"/>
          </a:p>
        </p:txBody>
      </p:sp>
      <p:sp>
        <p:nvSpPr>
          <p:cNvPr id="4" name="TextBox 3"/>
          <p:cNvSpPr txBox="1"/>
          <p:nvPr/>
        </p:nvSpPr>
        <p:spPr>
          <a:xfrm>
            <a:off x="228600" y="1295400"/>
            <a:ext cx="2667000" cy="1477328"/>
          </a:xfrm>
          <a:prstGeom prst="rect">
            <a:avLst/>
          </a:prstGeom>
          <a:noFill/>
        </p:spPr>
        <p:txBody>
          <a:bodyPr wrap="square" rtlCol="0">
            <a:spAutoFit/>
          </a:bodyPr>
          <a:lstStyle/>
          <a:p>
            <a:r>
              <a:rPr lang="en-US" dirty="0"/>
              <a:t>Trolls Are </a:t>
            </a:r>
            <a:r>
              <a:rPr lang="en-US" dirty="0" smtClean="0"/>
              <a:t>narcissists</a:t>
            </a:r>
            <a:r>
              <a:rPr lang="en-US" dirty="0"/>
              <a:t>, </a:t>
            </a:r>
            <a:r>
              <a:rPr lang="en-US" dirty="0" smtClean="0"/>
              <a:t>psychopaths</a:t>
            </a:r>
            <a:r>
              <a:rPr lang="en-US" dirty="0"/>
              <a:t>, and </a:t>
            </a:r>
            <a:r>
              <a:rPr lang="en-US" dirty="0" smtClean="0"/>
              <a:t>sadists </a:t>
            </a:r>
            <a:r>
              <a:rPr lang="en-US" dirty="0"/>
              <a:t>who will lie, exaggerate, and offend to get a response.</a:t>
            </a:r>
            <a:endParaRPr lang="en-US" dirty="0"/>
          </a:p>
        </p:txBody>
      </p:sp>
      <p:sp>
        <p:nvSpPr>
          <p:cNvPr id="5" name="TextBox 4"/>
          <p:cNvSpPr txBox="1"/>
          <p:nvPr/>
        </p:nvSpPr>
        <p:spPr>
          <a:xfrm>
            <a:off x="3390900" y="1308000"/>
            <a:ext cx="2362200" cy="646331"/>
          </a:xfrm>
          <a:prstGeom prst="rect">
            <a:avLst/>
          </a:prstGeom>
          <a:noFill/>
        </p:spPr>
        <p:txBody>
          <a:bodyPr wrap="square" rtlCol="0">
            <a:spAutoFit/>
          </a:bodyPr>
          <a:lstStyle/>
          <a:p>
            <a:r>
              <a:rPr lang="en-US" dirty="0"/>
              <a:t>Trolling </a:t>
            </a:r>
            <a:r>
              <a:rPr lang="en-US" dirty="0" smtClean="0"/>
              <a:t>skews research</a:t>
            </a:r>
            <a:endParaRPr lang="en-US" dirty="0"/>
          </a:p>
        </p:txBody>
      </p:sp>
      <p:sp>
        <p:nvSpPr>
          <p:cNvPr id="6" name="TextBox 5"/>
          <p:cNvSpPr txBox="1"/>
          <p:nvPr/>
        </p:nvSpPr>
        <p:spPr>
          <a:xfrm>
            <a:off x="1828800" y="3507047"/>
            <a:ext cx="1790700" cy="1200329"/>
          </a:xfrm>
          <a:prstGeom prst="rect">
            <a:avLst/>
          </a:prstGeom>
          <a:noFill/>
        </p:spPr>
        <p:txBody>
          <a:bodyPr wrap="square" rtlCol="0">
            <a:spAutoFit/>
          </a:bodyPr>
          <a:lstStyle/>
          <a:p>
            <a:r>
              <a:rPr lang="en-US" dirty="0" smtClean="0"/>
              <a:t>¼ of </a:t>
            </a:r>
            <a:r>
              <a:rPr lang="en-US" dirty="0"/>
              <a:t>all Americans admit to being Internet trolls</a:t>
            </a:r>
            <a:endParaRPr lang="en-US" dirty="0"/>
          </a:p>
        </p:txBody>
      </p:sp>
      <p:sp>
        <p:nvSpPr>
          <p:cNvPr id="7" name="TextBox 6"/>
          <p:cNvSpPr txBox="1"/>
          <p:nvPr/>
        </p:nvSpPr>
        <p:spPr>
          <a:xfrm>
            <a:off x="5208917" y="2849433"/>
            <a:ext cx="2133600" cy="646331"/>
          </a:xfrm>
          <a:prstGeom prst="rect">
            <a:avLst/>
          </a:prstGeom>
          <a:noFill/>
        </p:spPr>
        <p:txBody>
          <a:bodyPr wrap="square" rtlCol="0">
            <a:spAutoFit/>
          </a:bodyPr>
          <a:lstStyle/>
          <a:p>
            <a:r>
              <a:rPr lang="en-US" dirty="0"/>
              <a:t>Trolling </a:t>
            </a:r>
            <a:r>
              <a:rPr lang="en-US" dirty="0" smtClean="0"/>
              <a:t>destroy </a:t>
            </a:r>
            <a:r>
              <a:rPr lang="en-US" dirty="0"/>
              <a:t>innocent </a:t>
            </a:r>
            <a:r>
              <a:rPr lang="en-US" dirty="0" smtClean="0"/>
              <a:t>lives</a:t>
            </a:r>
            <a:endParaRPr lang="en-US" dirty="0"/>
          </a:p>
        </p:txBody>
      </p:sp>
      <p:sp>
        <p:nvSpPr>
          <p:cNvPr id="8" name="TextBox 7"/>
          <p:cNvSpPr txBox="1"/>
          <p:nvPr/>
        </p:nvSpPr>
        <p:spPr>
          <a:xfrm>
            <a:off x="6275717" y="1219199"/>
            <a:ext cx="1905000" cy="1200329"/>
          </a:xfrm>
          <a:prstGeom prst="rect">
            <a:avLst/>
          </a:prstGeom>
          <a:noFill/>
        </p:spPr>
        <p:txBody>
          <a:bodyPr wrap="square" rtlCol="0">
            <a:spAutoFit/>
          </a:bodyPr>
          <a:lstStyle/>
          <a:p>
            <a:r>
              <a:rPr lang="en-US" dirty="0"/>
              <a:t>Trolling activities cause children to commit suicide</a:t>
            </a:r>
            <a:endParaRPr lang="en-US" dirty="0"/>
          </a:p>
        </p:txBody>
      </p:sp>
      <p:sp>
        <p:nvSpPr>
          <p:cNvPr id="9" name="TextBox 8"/>
          <p:cNvSpPr txBox="1"/>
          <p:nvPr/>
        </p:nvSpPr>
        <p:spPr>
          <a:xfrm>
            <a:off x="5372100" y="4061045"/>
            <a:ext cx="2057400" cy="646331"/>
          </a:xfrm>
          <a:prstGeom prst="rect">
            <a:avLst/>
          </a:prstGeom>
          <a:noFill/>
        </p:spPr>
        <p:txBody>
          <a:bodyPr wrap="square" rtlCol="0">
            <a:spAutoFit/>
          </a:bodyPr>
          <a:lstStyle/>
          <a:p>
            <a:r>
              <a:rPr lang="en-US" dirty="0" smtClean="0"/>
              <a:t>Trolls Create False Flag Events</a:t>
            </a:r>
            <a:endParaRPr lang="en-US" dirty="0"/>
          </a:p>
        </p:txBody>
      </p:sp>
      <p:sp>
        <p:nvSpPr>
          <p:cNvPr id="10" name="TextBox 9"/>
          <p:cNvSpPr txBox="1"/>
          <p:nvPr/>
        </p:nvSpPr>
        <p:spPr>
          <a:xfrm>
            <a:off x="6858000" y="4878021"/>
            <a:ext cx="1676400" cy="646331"/>
          </a:xfrm>
          <a:prstGeom prst="rect">
            <a:avLst/>
          </a:prstGeom>
          <a:noFill/>
        </p:spPr>
        <p:txBody>
          <a:bodyPr wrap="square" rtlCol="0">
            <a:spAutoFit/>
          </a:bodyPr>
          <a:lstStyle/>
          <a:p>
            <a:r>
              <a:rPr lang="en-US" dirty="0" smtClean="0"/>
              <a:t>Trolls are </a:t>
            </a:r>
            <a:br>
              <a:rPr lang="en-US" dirty="0" smtClean="0"/>
            </a:br>
            <a:r>
              <a:rPr lang="en-US" dirty="0" smtClean="0"/>
              <a:t>put in Jail</a:t>
            </a:r>
            <a:endParaRPr lang="en-US" dirty="0"/>
          </a:p>
        </p:txBody>
      </p:sp>
      <p:pic>
        <p:nvPicPr>
          <p:cNvPr id="7170" name="Picture 2" descr="C:\Users\Hope\Documents\1 Free Energy Show\Ep 2 Dirty Game\Gangstas Art\PNG\fi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99229"/>
            <a:ext cx="910966" cy="2769965"/>
          </a:xfrm>
          <a:prstGeom prst="rect">
            <a:avLst/>
          </a:prstGeom>
          <a:noFill/>
          <a:effectLst>
            <a:glow rad="190500">
              <a:schemeClr val="accent1"/>
            </a:glow>
          </a:effectLst>
          <a:extLst>
            <a:ext uri="{909E8E84-426E-40DD-AFC4-6F175D3DCCD1}">
              <a14:hiddenFill xmlns:a14="http://schemas.microsoft.com/office/drawing/2010/main">
                <a:solidFill>
                  <a:srgbClr val="FFFFFF"/>
                </a:solidFill>
              </a14:hiddenFill>
            </a:ext>
          </a:extLst>
        </p:spPr>
      </p:pic>
      <p:pic>
        <p:nvPicPr>
          <p:cNvPr id="7171" name="Picture 3" descr="C:\Users\Hope\Documents\1 Free Energy Show\Ep 2 Dirty Game\Gangstas Art\PNG\fig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487683"/>
            <a:ext cx="1273175" cy="2761757"/>
          </a:xfrm>
          <a:prstGeom prst="rect">
            <a:avLst/>
          </a:prstGeom>
          <a:noFill/>
          <a:effectLst>
            <a:glow rad="190500">
              <a:schemeClr val="accent1"/>
            </a:glow>
          </a:effectLst>
          <a:extLst>
            <a:ext uri="{909E8E84-426E-40DD-AFC4-6F175D3DCCD1}">
              <a14:hiddenFill xmlns:a14="http://schemas.microsoft.com/office/drawing/2010/main">
                <a:solidFill>
                  <a:srgbClr val="FFFFFF"/>
                </a:solidFill>
              </a14:hiddenFill>
            </a:ext>
          </a:extLst>
        </p:spPr>
      </p:pic>
      <p:pic>
        <p:nvPicPr>
          <p:cNvPr id="7172" name="Picture 4" descr="C:\Users\Hope\Documents\1 Free Energy Show\Ep 2 Dirty Game\Gangstas Art\PNG\fig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5873" y="2360104"/>
            <a:ext cx="1012253" cy="3164248"/>
          </a:xfrm>
          <a:prstGeom prst="rect">
            <a:avLst/>
          </a:prstGeom>
          <a:noFill/>
          <a:effectLst>
            <a:glow rad="190500">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00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906" y="1371600"/>
            <a:ext cx="4876800" cy="2514600"/>
          </a:xfrm>
        </p:spPr>
        <p:txBody>
          <a:bodyPr>
            <a:normAutofit/>
          </a:bodyPr>
          <a:lstStyle/>
          <a:p>
            <a:r>
              <a:rPr lang="en-US" dirty="0" smtClean="0"/>
              <a:t>Expose them</a:t>
            </a:r>
          </a:p>
          <a:p>
            <a:r>
              <a:rPr lang="en-US" dirty="0" smtClean="0"/>
              <a:t>Report them </a:t>
            </a:r>
          </a:p>
          <a:p>
            <a:r>
              <a:rPr lang="en-US" dirty="0" smtClean="0"/>
              <a:t>Help shut them down</a:t>
            </a:r>
          </a:p>
          <a:p>
            <a:r>
              <a:rPr lang="en-US" dirty="0" smtClean="0"/>
              <a:t>Moderate your content</a:t>
            </a:r>
          </a:p>
          <a:p>
            <a:endParaRPr lang="en-US" dirty="0" smtClean="0"/>
          </a:p>
          <a:p>
            <a:endParaRPr lang="en-US" dirty="0"/>
          </a:p>
        </p:txBody>
      </p:sp>
      <p:sp>
        <p:nvSpPr>
          <p:cNvPr id="4" name="Title 3"/>
          <p:cNvSpPr txBox="1">
            <a:spLocks noGrp="1"/>
          </p:cNvSpPr>
          <p:nvPr>
            <p:ph type="title"/>
          </p:nvPr>
        </p:nvSpPr>
        <p:spPr>
          <a:xfrm>
            <a:off x="533400" y="83707"/>
            <a:ext cx="8229600" cy="584775"/>
          </a:xfrm>
          <a:prstGeom prst="rect">
            <a:avLst/>
          </a:prstGeom>
          <a:noFill/>
        </p:spPr>
        <p:txBody>
          <a:bodyPr wrap="square" rtlCol="0">
            <a:spAutoFit/>
          </a:bodyPr>
          <a:lstStyle/>
          <a:p>
            <a:r>
              <a:rPr lang="en-US" sz="3200" dirty="0" smtClean="0"/>
              <a:t>Should we “Just Ignore Trolls?” = NO!!!!</a:t>
            </a:r>
            <a:endParaRPr lang="en-US" sz="3200" dirty="0"/>
          </a:p>
        </p:txBody>
      </p:sp>
      <p:pic>
        <p:nvPicPr>
          <p:cNvPr id="9218" name="Picture 2" descr="C:\Users\Hope\Documents\1 Free Energy Show\Ep 2 Dirty Game\modera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706" y="838200"/>
            <a:ext cx="3924300" cy="4062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105400"/>
            <a:ext cx="8610600" cy="1200329"/>
          </a:xfrm>
          <a:prstGeom prst="rect">
            <a:avLst/>
          </a:prstGeom>
          <a:noFill/>
        </p:spPr>
        <p:txBody>
          <a:bodyPr wrap="square" rtlCol="0">
            <a:spAutoFit/>
          </a:bodyPr>
          <a:lstStyle/>
          <a:p>
            <a:r>
              <a:rPr lang="en-US" dirty="0"/>
              <a:t>“Mum turns troll-hunter and forces 500 cyberbullies off the internet”</a:t>
            </a:r>
          </a:p>
          <a:p>
            <a:endParaRPr lang="en-US" dirty="0"/>
          </a:p>
          <a:p>
            <a:r>
              <a:rPr lang="en-US" dirty="0"/>
              <a:t>“Tackling the Trolls how people are fighting back”</a:t>
            </a:r>
          </a:p>
          <a:p>
            <a:endParaRPr lang="en-US" dirty="0"/>
          </a:p>
        </p:txBody>
      </p:sp>
      <p:sp>
        <p:nvSpPr>
          <p:cNvPr id="6" name="TextBox 5"/>
          <p:cNvSpPr txBox="1"/>
          <p:nvPr/>
        </p:nvSpPr>
        <p:spPr>
          <a:xfrm>
            <a:off x="228600" y="4191000"/>
            <a:ext cx="4724400" cy="830997"/>
          </a:xfrm>
          <a:prstGeom prst="rect">
            <a:avLst/>
          </a:prstGeom>
          <a:noFill/>
        </p:spPr>
        <p:txBody>
          <a:bodyPr wrap="square" rtlCol="0">
            <a:spAutoFit/>
          </a:bodyPr>
          <a:lstStyle/>
          <a:p>
            <a:r>
              <a:rPr lang="en-US" sz="2400" u="sng" dirty="0" smtClean="0"/>
              <a:t>People are Fighting Trolls </a:t>
            </a:r>
            <a:br>
              <a:rPr lang="en-US" sz="2400" u="sng" dirty="0" smtClean="0"/>
            </a:br>
            <a:r>
              <a:rPr lang="en-US" sz="2400" u="sng" dirty="0" smtClean="0"/>
              <a:t>and Winning!</a:t>
            </a:r>
            <a:endParaRPr lang="en-US" sz="2400" u="sng" dirty="0"/>
          </a:p>
        </p:txBody>
      </p:sp>
    </p:spTree>
    <p:extLst>
      <p:ext uri="{BB962C8B-B14F-4D97-AF65-F5344CB8AC3E}">
        <p14:creationId xmlns:p14="http://schemas.microsoft.com/office/powerpoint/2010/main" val="231882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Confessions of a Paid Shill</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838950" cy="455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005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7060"/>
            <a:ext cx="8229600" cy="931460"/>
          </a:xfrm>
        </p:spPr>
        <p:txBody>
          <a:bodyPr/>
          <a:lstStyle/>
          <a:p>
            <a:r>
              <a:rPr lang="en-US" dirty="0" smtClean="0"/>
              <a:t>Technology Gaming Trophies</a:t>
            </a:r>
            <a:endParaRPr lang="en-US" dirty="0"/>
          </a:p>
        </p:txBody>
      </p:sp>
      <p:pic>
        <p:nvPicPr>
          <p:cNvPr id="11266" name="Picture 2" descr="http://1.bp.blogspot.com/-MbEMDoae8l4/UEpBsZwuRKI/AAAAAAAAAX8/yrZl5onfLAs/s1600/atlas-shrugged-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914400"/>
            <a:ext cx="5457825"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1197" y="3143250"/>
            <a:ext cx="7162800" cy="369332"/>
          </a:xfrm>
          <a:prstGeom prst="rect">
            <a:avLst/>
          </a:prstGeom>
          <a:noFill/>
        </p:spPr>
        <p:txBody>
          <a:bodyPr wrap="square" rtlCol="0">
            <a:spAutoFit/>
          </a:bodyPr>
          <a:lstStyle/>
          <a:p>
            <a:r>
              <a:rPr lang="en-US" dirty="0" smtClean="0"/>
              <a:t>Dagny Taggart acquires a free energy device in Atlas Shrugged</a:t>
            </a:r>
            <a:endParaRPr lang="en-US" dirty="0"/>
          </a:p>
        </p:txBody>
      </p:sp>
      <p:sp>
        <p:nvSpPr>
          <p:cNvPr id="5" name="TextBox 4"/>
          <p:cNvSpPr txBox="1"/>
          <p:nvPr/>
        </p:nvSpPr>
        <p:spPr>
          <a:xfrm>
            <a:off x="26158" y="3512582"/>
            <a:ext cx="9067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Devices are coveted and hunted like game by wealthy free energy poachers</a:t>
            </a:r>
          </a:p>
        </p:txBody>
      </p:sp>
      <p:sp>
        <p:nvSpPr>
          <p:cNvPr id="6" name="TextBox 5"/>
          <p:cNvSpPr txBox="1"/>
          <p:nvPr/>
        </p:nvSpPr>
        <p:spPr>
          <a:xfrm>
            <a:off x="-14786" y="4333522"/>
            <a:ext cx="74676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They are considered trophies of human </a:t>
            </a:r>
            <a:r>
              <a:rPr lang="en-US" sz="2400" dirty="0" smtClean="0"/>
              <a:t>ingenuity</a:t>
            </a:r>
          </a:p>
        </p:txBody>
      </p:sp>
      <p:sp>
        <p:nvSpPr>
          <p:cNvPr id="7" name="TextBox 6"/>
          <p:cNvSpPr txBox="1"/>
          <p:nvPr/>
        </p:nvSpPr>
        <p:spPr>
          <a:xfrm>
            <a:off x="-14786" y="5562600"/>
            <a:ext cx="8276231" cy="73866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They are fiercely protected by their inventors</a:t>
            </a:r>
          </a:p>
          <a:p>
            <a:endParaRPr lang="en-US" dirty="0"/>
          </a:p>
        </p:txBody>
      </p:sp>
      <p:sp>
        <p:nvSpPr>
          <p:cNvPr id="8" name="TextBox 7"/>
          <p:cNvSpPr txBox="1"/>
          <p:nvPr/>
        </p:nvSpPr>
        <p:spPr>
          <a:xfrm>
            <a:off x="0" y="4805244"/>
            <a:ext cx="8789158"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t>Many want to confiscate them or display them like a museum piece, but not USE them</a:t>
            </a:r>
          </a:p>
          <a:p>
            <a:endParaRPr lang="en-US" dirty="0"/>
          </a:p>
        </p:txBody>
      </p:sp>
    </p:spTree>
    <p:extLst>
      <p:ext uri="{BB962C8B-B14F-4D97-AF65-F5344CB8AC3E}">
        <p14:creationId xmlns:p14="http://schemas.microsoft.com/office/powerpoint/2010/main" val="131286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dirty="0" smtClean="0"/>
              <a:t>Free Energy Archetypes</a:t>
            </a:r>
            <a:endParaRPr lang="en-US" dirty="0"/>
          </a:p>
        </p:txBody>
      </p:sp>
      <p:pic>
        <p:nvPicPr>
          <p:cNvPr id="3074" name="Picture 2" descr="C:\Users\Hope\Documents\1 Free Energy Show\Ep 2 Dirty Game\Gangstas Art\PNG\fig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298" y="1066800"/>
            <a:ext cx="990599" cy="2639231"/>
          </a:xfrm>
          <a:prstGeom prst="rect">
            <a:avLst/>
          </a:prstGeom>
          <a:noFill/>
          <a:effectLst>
            <a:glow rad="190500">
              <a:schemeClr val="accent1"/>
            </a:glow>
          </a:effectLst>
          <a:extLst>
            <a:ext uri="{909E8E84-426E-40DD-AFC4-6F175D3DCCD1}">
              <a14:hiddenFill xmlns:a14="http://schemas.microsoft.com/office/drawing/2010/main">
                <a:solidFill>
                  <a:srgbClr val="FFFFFF"/>
                </a:solidFill>
              </a14:hiddenFill>
            </a:ext>
          </a:extLst>
        </p:spPr>
      </p:pic>
      <p:pic>
        <p:nvPicPr>
          <p:cNvPr id="3075" name="Picture 3" descr="C:\Users\Hope\Documents\1 Free Energy Show\Ep 2 Dirty Game\Gangstas Art\PNG\fi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99" y="1138640"/>
            <a:ext cx="1144289" cy="2495550"/>
          </a:xfrm>
          <a:prstGeom prst="rect">
            <a:avLst/>
          </a:prstGeom>
          <a:noFill/>
          <a:effectLst>
            <a:glow rad="190500">
              <a:schemeClr val="accent1">
                <a:alpha val="88000"/>
              </a:schemeClr>
            </a:glow>
          </a:effectLst>
          <a:extLst>
            <a:ext uri="{909E8E84-426E-40DD-AFC4-6F175D3DCCD1}">
              <a14:hiddenFill xmlns:a14="http://schemas.microsoft.com/office/drawing/2010/main">
                <a:solidFill>
                  <a:srgbClr val="FFFFFF"/>
                </a:solidFill>
              </a14:hiddenFill>
            </a:ext>
          </a:extLst>
        </p:spPr>
      </p:pic>
      <p:pic>
        <p:nvPicPr>
          <p:cNvPr id="3077" name="Picture 5" descr="C:\Users\Hope\Documents\1 Free Energy Show\Ep 2 Dirty Game\Gangstas Art\PNG\fig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7475" y="1031925"/>
            <a:ext cx="1687399" cy="2674106"/>
          </a:xfrm>
          <a:prstGeom prst="rect">
            <a:avLst/>
          </a:prstGeom>
          <a:noFill/>
          <a:effectLst>
            <a:glow rad="190500">
              <a:schemeClr val="accent1"/>
            </a:glo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3782416"/>
            <a:ext cx="2514600" cy="461665"/>
          </a:xfrm>
          <a:prstGeom prst="rect">
            <a:avLst/>
          </a:prstGeom>
          <a:noFill/>
        </p:spPr>
        <p:txBody>
          <a:bodyPr wrap="square" rtlCol="0">
            <a:spAutoFit/>
          </a:bodyPr>
          <a:lstStyle/>
          <a:p>
            <a:r>
              <a:rPr lang="en-US" sz="2400" dirty="0" smtClean="0"/>
              <a:t>Touchy Feely’s</a:t>
            </a:r>
            <a:endParaRPr lang="en-US" sz="2400" dirty="0"/>
          </a:p>
        </p:txBody>
      </p:sp>
      <p:sp>
        <p:nvSpPr>
          <p:cNvPr id="10" name="TextBox 9"/>
          <p:cNvSpPr txBox="1"/>
          <p:nvPr/>
        </p:nvSpPr>
        <p:spPr>
          <a:xfrm>
            <a:off x="3581400" y="3797621"/>
            <a:ext cx="2057400" cy="461665"/>
          </a:xfrm>
          <a:prstGeom prst="rect">
            <a:avLst/>
          </a:prstGeom>
          <a:noFill/>
        </p:spPr>
        <p:txBody>
          <a:bodyPr wrap="square" rtlCol="0">
            <a:spAutoFit/>
          </a:bodyPr>
          <a:lstStyle/>
          <a:p>
            <a:r>
              <a:rPr lang="en-US" sz="2400" dirty="0" smtClean="0"/>
              <a:t>Unicorn Boys</a:t>
            </a:r>
            <a:endParaRPr lang="en-US" sz="2400" dirty="0"/>
          </a:p>
        </p:txBody>
      </p:sp>
      <p:sp>
        <p:nvSpPr>
          <p:cNvPr id="11" name="TextBox 10"/>
          <p:cNvSpPr txBox="1"/>
          <p:nvPr/>
        </p:nvSpPr>
        <p:spPr>
          <a:xfrm>
            <a:off x="6619875" y="3790329"/>
            <a:ext cx="2057400" cy="461665"/>
          </a:xfrm>
          <a:prstGeom prst="rect">
            <a:avLst/>
          </a:prstGeom>
          <a:noFill/>
        </p:spPr>
        <p:txBody>
          <a:bodyPr wrap="square" rtlCol="0">
            <a:spAutoFit/>
          </a:bodyPr>
          <a:lstStyle/>
          <a:p>
            <a:r>
              <a:rPr lang="en-US" sz="2400" dirty="0" smtClean="0"/>
              <a:t>Blunder Boys</a:t>
            </a:r>
            <a:endParaRPr lang="en-US" sz="2400" dirty="0"/>
          </a:p>
        </p:txBody>
      </p:sp>
      <p:sp>
        <p:nvSpPr>
          <p:cNvPr id="4" name="TextBox 3"/>
          <p:cNvSpPr txBox="1"/>
          <p:nvPr/>
        </p:nvSpPr>
        <p:spPr>
          <a:xfrm>
            <a:off x="457200" y="4259286"/>
            <a:ext cx="2590800" cy="1169551"/>
          </a:xfrm>
          <a:prstGeom prst="rect">
            <a:avLst/>
          </a:prstGeom>
          <a:noFill/>
        </p:spPr>
        <p:txBody>
          <a:bodyPr wrap="square" rtlCol="0">
            <a:spAutoFit/>
          </a:bodyPr>
          <a:lstStyle/>
          <a:p>
            <a:r>
              <a:rPr lang="en-US" sz="1400" dirty="0" smtClean="0"/>
              <a:t>Self appointed experts who want to come to your lab to touch and feel your device. If admission is denied they accuse it as being a scam.</a:t>
            </a:r>
            <a:endParaRPr lang="en-US" sz="1400" dirty="0"/>
          </a:p>
        </p:txBody>
      </p:sp>
      <p:sp>
        <p:nvSpPr>
          <p:cNvPr id="13" name="TextBox 12"/>
          <p:cNvSpPr txBox="1"/>
          <p:nvPr/>
        </p:nvSpPr>
        <p:spPr>
          <a:xfrm>
            <a:off x="3352800" y="4191000"/>
            <a:ext cx="2933700" cy="1600438"/>
          </a:xfrm>
          <a:prstGeom prst="rect">
            <a:avLst/>
          </a:prstGeom>
          <a:noFill/>
        </p:spPr>
        <p:txBody>
          <a:bodyPr wrap="square" rtlCol="0">
            <a:spAutoFit/>
          </a:bodyPr>
          <a:lstStyle/>
          <a:p>
            <a:r>
              <a:rPr lang="en-US" sz="1400" dirty="0"/>
              <a:t>W</a:t>
            </a:r>
            <a:r>
              <a:rPr lang="en-US" sz="1400" dirty="0" smtClean="0"/>
              <a:t>ide </a:t>
            </a:r>
            <a:r>
              <a:rPr lang="en-US" sz="1400" dirty="0"/>
              <a:t>eyed young rookies with an overly unrealistic optimistic attitude and a gift for making speeches about changing the world. </a:t>
            </a:r>
            <a:r>
              <a:rPr lang="en-US" sz="1400" dirty="0" smtClean="0"/>
              <a:t>They make assumptions </a:t>
            </a:r>
            <a:r>
              <a:rPr lang="en-US" sz="1400" dirty="0"/>
              <a:t>that this is somehow easy and that its “already done”. </a:t>
            </a:r>
            <a:endParaRPr lang="en-US" sz="1400" dirty="0"/>
          </a:p>
        </p:txBody>
      </p:sp>
      <p:sp>
        <p:nvSpPr>
          <p:cNvPr id="14" name="TextBox 13"/>
          <p:cNvSpPr txBox="1"/>
          <p:nvPr/>
        </p:nvSpPr>
        <p:spPr>
          <a:xfrm>
            <a:off x="6467474" y="4191000"/>
            <a:ext cx="2409825" cy="1815882"/>
          </a:xfrm>
          <a:prstGeom prst="rect">
            <a:avLst/>
          </a:prstGeom>
          <a:noFill/>
        </p:spPr>
        <p:txBody>
          <a:bodyPr wrap="square" rtlCol="0">
            <a:spAutoFit/>
          </a:bodyPr>
          <a:lstStyle/>
          <a:p>
            <a:r>
              <a:rPr lang="en-US" sz="1400" dirty="0" smtClean="0"/>
              <a:t>Clueless businessmen who capitalize on someone else's device, aggressively compete with the original inventor, only to come back to the inventor asking for help when they realize they lack the skills.</a:t>
            </a:r>
            <a:endParaRPr lang="en-US" sz="1400" dirty="0"/>
          </a:p>
        </p:txBody>
      </p:sp>
    </p:spTree>
    <p:extLst>
      <p:ext uri="{BB962C8B-B14F-4D97-AF65-F5344CB8AC3E}">
        <p14:creationId xmlns:p14="http://schemas.microsoft.com/office/powerpoint/2010/main" val="3107990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Free Energy Archetypes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41039"/>
            <a:ext cx="927100" cy="2886209"/>
          </a:xfrm>
          <a:prstGeom prst="rect">
            <a:avLst/>
          </a:prstGeom>
          <a:noFill/>
          <a:ln>
            <a:noFill/>
          </a:ln>
          <a:effectLst>
            <a:glow rad="127000">
              <a:schemeClr val="accent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Hope\Documents\1 Free Energy Show\Ep 2 Dirty Game\Gangstas Art\PNG\fig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0198" y="1172915"/>
            <a:ext cx="947151" cy="2565306"/>
          </a:xfrm>
          <a:prstGeom prst="rect">
            <a:avLst/>
          </a:prstGeom>
          <a:noFill/>
          <a:effectLst>
            <a:glow rad="190500">
              <a:schemeClr val="accent1"/>
            </a:glow>
          </a:effectLst>
          <a:extLst>
            <a:ext uri="{909E8E84-426E-40DD-AFC4-6F175D3DCCD1}">
              <a14:hiddenFill xmlns:a14="http://schemas.microsoft.com/office/drawing/2010/main">
                <a:solidFill>
                  <a:srgbClr val="FFFFFF"/>
                </a:solidFill>
              </a14:hiddenFill>
            </a:ext>
          </a:extLst>
        </p:spPr>
      </p:pic>
      <p:pic>
        <p:nvPicPr>
          <p:cNvPr id="4100" name="Picture 4" descr="C:\Users\Hope\Documents\1 Free Energy Show\Ep 2 Dirty Game\Gangstas Art\PNG\fi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079139"/>
            <a:ext cx="850750" cy="2586868"/>
          </a:xfrm>
          <a:prstGeom prst="rect">
            <a:avLst/>
          </a:prstGeom>
          <a:noFill/>
          <a:effectLst>
            <a:glow rad="190500">
              <a:schemeClr val="accent1">
                <a:alpha val="85000"/>
              </a:schemeClr>
            </a:glow>
            <a:softEdge rad="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4007790"/>
            <a:ext cx="2133600" cy="461665"/>
          </a:xfrm>
          <a:prstGeom prst="rect">
            <a:avLst/>
          </a:prstGeom>
          <a:noFill/>
        </p:spPr>
        <p:txBody>
          <a:bodyPr wrap="square" rtlCol="0">
            <a:spAutoFit/>
          </a:bodyPr>
          <a:lstStyle/>
          <a:p>
            <a:r>
              <a:rPr lang="en-US" sz="2400" dirty="0" smtClean="0"/>
              <a:t>Dust Bunnies</a:t>
            </a:r>
            <a:endParaRPr lang="en-US" sz="2400" dirty="0"/>
          </a:p>
        </p:txBody>
      </p:sp>
      <p:sp>
        <p:nvSpPr>
          <p:cNvPr id="7" name="TextBox 6"/>
          <p:cNvSpPr txBox="1"/>
          <p:nvPr/>
        </p:nvSpPr>
        <p:spPr>
          <a:xfrm>
            <a:off x="3873425" y="3823125"/>
            <a:ext cx="1524000" cy="830997"/>
          </a:xfrm>
          <a:prstGeom prst="rect">
            <a:avLst/>
          </a:prstGeom>
          <a:noFill/>
        </p:spPr>
        <p:txBody>
          <a:bodyPr wrap="square" rtlCol="0">
            <a:spAutoFit/>
          </a:bodyPr>
          <a:lstStyle/>
          <a:p>
            <a:r>
              <a:rPr lang="en-US" sz="2400" dirty="0" smtClean="0"/>
              <a:t>Agents of </a:t>
            </a:r>
            <a:br>
              <a:rPr lang="en-US" sz="2400" dirty="0" smtClean="0"/>
            </a:br>
            <a:r>
              <a:rPr lang="en-US" sz="2400" dirty="0" smtClean="0"/>
              <a:t>Omission </a:t>
            </a:r>
            <a:endParaRPr lang="en-US" sz="2400" dirty="0"/>
          </a:p>
        </p:txBody>
      </p:sp>
      <p:sp>
        <p:nvSpPr>
          <p:cNvPr id="8" name="TextBox 7"/>
          <p:cNvSpPr txBox="1"/>
          <p:nvPr/>
        </p:nvSpPr>
        <p:spPr>
          <a:xfrm>
            <a:off x="6917821" y="3738221"/>
            <a:ext cx="1114427" cy="830997"/>
          </a:xfrm>
          <a:prstGeom prst="rect">
            <a:avLst/>
          </a:prstGeom>
          <a:noFill/>
        </p:spPr>
        <p:txBody>
          <a:bodyPr wrap="square" rtlCol="0">
            <a:spAutoFit/>
          </a:bodyPr>
          <a:lstStyle/>
          <a:p>
            <a:r>
              <a:rPr lang="en-US" sz="2400" dirty="0" smtClean="0"/>
              <a:t>Honey Trap</a:t>
            </a:r>
            <a:endParaRPr lang="en-US" sz="2400" dirty="0"/>
          </a:p>
        </p:txBody>
      </p:sp>
      <p:sp>
        <p:nvSpPr>
          <p:cNvPr id="4" name="TextBox 3"/>
          <p:cNvSpPr txBox="1"/>
          <p:nvPr/>
        </p:nvSpPr>
        <p:spPr>
          <a:xfrm>
            <a:off x="225056" y="4469457"/>
            <a:ext cx="2743200" cy="1477328"/>
          </a:xfrm>
          <a:prstGeom prst="rect">
            <a:avLst/>
          </a:prstGeom>
          <a:noFill/>
        </p:spPr>
        <p:txBody>
          <a:bodyPr wrap="square" rtlCol="0">
            <a:spAutoFit/>
          </a:bodyPr>
          <a:lstStyle/>
          <a:p>
            <a:r>
              <a:rPr lang="en-US" dirty="0" smtClean="0"/>
              <a:t>Wealthy people with fully equip labs and lots of devices that they choose to ignore and let collect dust. </a:t>
            </a:r>
            <a:endParaRPr lang="en-US" dirty="0"/>
          </a:p>
        </p:txBody>
      </p:sp>
      <p:sp>
        <p:nvSpPr>
          <p:cNvPr id="10" name="TextBox 9"/>
          <p:cNvSpPr txBox="1"/>
          <p:nvPr/>
        </p:nvSpPr>
        <p:spPr>
          <a:xfrm>
            <a:off x="3352800" y="4572000"/>
            <a:ext cx="2813125" cy="1200329"/>
          </a:xfrm>
          <a:prstGeom prst="rect">
            <a:avLst/>
          </a:prstGeom>
          <a:noFill/>
        </p:spPr>
        <p:txBody>
          <a:bodyPr wrap="square" rtlCol="0">
            <a:spAutoFit/>
          </a:bodyPr>
          <a:lstStyle/>
          <a:p>
            <a:r>
              <a:rPr lang="en-US" dirty="0" smtClean="0"/>
              <a:t>Omit known information needed to accurately complete a device to fulfill a personal agenda</a:t>
            </a:r>
            <a:endParaRPr lang="en-US" dirty="0"/>
          </a:p>
        </p:txBody>
      </p:sp>
      <p:sp>
        <p:nvSpPr>
          <p:cNvPr id="11" name="TextBox 10"/>
          <p:cNvSpPr txBox="1"/>
          <p:nvPr/>
        </p:nvSpPr>
        <p:spPr>
          <a:xfrm>
            <a:off x="6419850" y="4504775"/>
            <a:ext cx="2743200" cy="1200329"/>
          </a:xfrm>
          <a:prstGeom prst="rect">
            <a:avLst/>
          </a:prstGeom>
          <a:noFill/>
        </p:spPr>
        <p:txBody>
          <a:bodyPr wrap="square" rtlCol="0">
            <a:spAutoFit/>
          </a:bodyPr>
          <a:lstStyle/>
          <a:p>
            <a:r>
              <a:rPr lang="en-US" dirty="0" smtClean="0"/>
              <a:t>Using sexual advances to manipulate the outcome of a free </a:t>
            </a:r>
          </a:p>
          <a:p>
            <a:r>
              <a:rPr lang="en-US" dirty="0" smtClean="0"/>
              <a:t>energy project.</a:t>
            </a:r>
            <a:endParaRPr lang="en-US" dirty="0"/>
          </a:p>
        </p:txBody>
      </p:sp>
    </p:spTree>
    <p:extLst>
      <p:ext uri="{BB962C8B-B14F-4D97-AF65-F5344CB8AC3E}">
        <p14:creationId xmlns:p14="http://schemas.microsoft.com/office/powerpoint/2010/main" val="3323031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733425"/>
          </a:xfrm>
        </p:spPr>
        <p:txBody>
          <a:bodyPr>
            <a:normAutofit fontScale="90000"/>
          </a:bodyPr>
          <a:lstStyle/>
          <a:p>
            <a:r>
              <a:rPr lang="en-US" dirty="0" smtClean="0"/>
              <a:t>ARCH RIVALS</a:t>
            </a:r>
            <a:endParaRPr lang="en-US" dirty="0"/>
          </a:p>
        </p:txBody>
      </p:sp>
      <p:sp>
        <p:nvSpPr>
          <p:cNvPr id="3" name="Content Placeholder 2"/>
          <p:cNvSpPr>
            <a:spLocks noGrp="1"/>
          </p:cNvSpPr>
          <p:nvPr>
            <p:ph idx="1"/>
          </p:nvPr>
        </p:nvSpPr>
        <p:spPr>
          <a:xfrm>
            <a:off x="6477000" y="781050"/>
            <a:ext cx="2514600" cy="914400"/>
          </a:xfrm>
        </p:spPr>
        <p:txBody>
          <a:bodyPr/>
          <a:lstStyle/>
          <a:p>
            <a:r>
              <a:rPr lang="en-US" dirty="0" smtClean="0"/>
              <a:t>BAD COP</a:t>
            </a:r>
            <a:endParaRPr lang="en-US" dirty="0"/>
          </a:p>
        </p:txBody>
      </p:sp>
      <p:sp>
        <p:nvSpPr>
          <p:cNvPr id="4" name="Content Placeholder 2"/>
          <p:cNvSpPr txBox="1">
            <a:spLocks/>
          </p:cNvSpPr>
          <p:nvPr/>
        </p:nvSpPr>
        <p:spPr>
          <a:xfrm>
            <a:off x="152400" y="771524"/>
            <a:ext cx="2743200" cy="914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GOOD COP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259" y="1363947"/>
            <a:ext cx="156307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ope\Documents\1 Free Energy Show\Ep 2 Dirty Game\dansie.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0" t="6550" r="2887" b="16812"/>
          <a:stretch/>
        </p:blipFill>
        <p:spPr bwMode="auto">
          <a:xfrm>
            <a:off x="5619750" y="1363947"/>
            <a:ext cx="1524000" cy="1228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5" y="1685923"/>
            <a:ext cx="2057400" cy="646331"/>
          </a:xfrm>
          <a:prstGeom prst="rect">
            <a:avLst/>
          </a:prstGeom>
          <a:noFill/>
        </p:spPr>
        <p:txBody>
          <a:bodyPr wrap="square" rtlCol="0">
            <a:spAutoFit/>
          </a:bodyPr>
          <a:lstStyle/>
          <a:p>
            <a:r>
              <a:rPr lang="en-US" dirty="0" smtClean="0"/>
              <a:t>Sterling Allan</a:t>
            </a:r>
            <a:br>
              <a:rPr lang="en-US" dirty="0" smtClean="0"/>
            </a:br>
            <a:r>
              <a:rPr lang="en-US" dirty="0" smtClean="0"/>
              <a:t>PESWIKI</a:t>
            </a:r>
            <a:endParaRPr lang="en-US" dirty="0"/>
          </a:p>
        </p:txBody>
      </p:sp>
      <p:sp>
        <p:nvSpPr>
          <p:cNvPr id="8" name="TextBox 7"/>
          <p:cNvSpPr txBox="1"/>
          <p:nvPr/>
        </p:nvSpPr>
        <p:spPr>
          <a:xfrm>
            <a:off x="7315200" y="1657348"/>
            <a:ext cx="1990725" cy="800219"/>
          </a:xfrm>
          <a:prstGeom prst="rect">
            <a:avLst/>
          </a:prstGeom>
          <a:noFill/>
        </p:spPr>
        <p:txBody>
          <a:bodyPr wrap="square" rtlCol="0">
            <a:spAutoFit/>
          </a:bodyPr>
          <a:lstStyle/>
          <a:p>
            <a:r>
              <a:rPr lang="en-US" dirty="0" smtClean="0"/>
              <a:t>Mark Dansie</a:t>
            </a:r>
          </a:p>
          <a:p>
            <a:r>
              <a:rPr lang="en-US" sz="1400" dirty="0" smtClean="0"/>
              <a:t>REVOLUTION-GREEN</a:t>
            </a:r>
            <a:endParaRPr lang="en-US" sz="1400" dirty="0"/>
          </a:p>
        </p:txBody>
      </p:sp>
      <p:sp>
        <p:nvSpPr>
          <p:cNvPr id="6" name="TextBox 5"/>
          <p:cNvSpPr txBox="1"/>
          <p:nvPr/>
        </p:nvSpPr>
        <p:spPr>
          <a:xfrm>
            <a:off x="876300" y="2603896"/>
            <a:ext cx="2085975" cy="523220"/>
          </a:xfrm>
          <a:prstGeom prst="rect">
            <a:avLst/>
          </a:prstGeom>
          <a:noFill/>
        </p:spPr>
        <p:txBody>
          <a:bodyPr wrap="square" rtlCol="0">
            <a:spAutoFit/>
          </a:bodyPr>
          <a:lstStyle/>
          <a:p>
            <a:r>
              <a:rPr lang="en-US" sz="1400" dirty="0" smtClean="0"/>
              <a:t>Sympathetic Optimist</a:t>
            </a:r>
          </a:p>
          <a:p>
            <a:r>
              <a:rPr lang="en-US" sz="1400" dirty="0" smtClean="0"/>
              <a:t>“I’ll believe anything”</a:t>
            </a:r>
            <a:endParaRPr lang="en-US" sz="1400" dirty="0"/>
          </a:p>
        </p:txBody>
      </p:sp>
      <p:sp>
        <p:nvSpPr>
          <p:cNvPr id="7" name="TextBox 6"/>
          <p:cNvSpPr txBox="1"/>
          <p:nvPr/>
        </p:nvSpPr>
        <p:spPr>
          <a:xfrm>
            <a:off x="5581650" y="2620773"/>
            <a:ext cx="3124200" cy="523220"/>
          </a:xfrm>
          <a:prstGeom prst="rect">
            <a:avLst/>
          </a:prstGeom>
          <a:noFill/>
        </p:spPr>
        <p:txBody>
          <a:bodyPr wrap="square" rtlCol="0">
            <a:spAutoFit/>
          </a:bodyPr>
          <a:lstStyle/>
          <a:p>
            <a:r>
              <a:rPr lang="en-US" sz="1400" dirty="0" smtClean="0"/>
              <a:t>Aggressive Below-the-Belt Pessimist</a:t>
            </a:r>
          </a:p>
          <a:p>
            <a:r>
              <a:rPr lang="en-US" sz="1400" dirty="0" smtClean="0"/>
              <a:t>“Nothing will ever work”</a:t>
            </a:r>
            <a:endParaRPr lang="en-US" sz="1400" dirty="0"/>
          </a:p>
        </p:txBody>
      </p:sp>
      <p:sp>
        <p:nvSpPr>
          <p:cNvPr id="9" name="TextBox 8"/>
          <p:cNvSpPr txBox="1"/>
          <p:nvPr/>
        </p:nvSpPr>
        <p:spPr>
          <a:xfrm>
            <a:off x="2823673" y="3893999"/>
            <a:ext cx="3124200" cy="1754326"/>
          </a:xfrm>
          <a:prstGeom prst="rect">
            <a:avLst/>
          </a:prstGeom>
          <a:noFill/>
        </p:spPr>
        <p:txBody>
          <a:bodyPr wrap="square" rtlCol="0">
            <a:spAutoFit/>
          </a:bodyPr>
          <a:lstStyle/>
          <a:p>
            <a:pPr algn="ctr"/>
            <a:r>
              <a:rPr lang="en-US" dirty="0" smtClean="0"/>
              <a:t>Both Part of PESN</a:t>
            </a:r>
            <a:br>
              <a:rPr lang="en-US" dirty="0" smtClean="0"/>
            </a:br>
            <a:endParaRPr lang="en-US" dirty="0" smtClean="0"/>
          </a:p>
          <a:p>
            <a:pPr algn="ctr"/>
            <a:r>
              <a:rPr lang="en-US" dirty="0" smtClean="0"/>
              <a:t>Dansie Banned from PESN</a:t>
            </a:r>
            <a:br>
              <a:rPr lang="en-US" dirty="0" smtClean="0"/>
            </a:br>
            <a:endParaRPr lang="en-US" dirty="0" smtClean="0"/>
          </a:p>
          <a:p>
            <a:pPr algn="ctr"/>
            <a:r>
              <a:rPr lang="en-US" dirty="0" smtClean="0"/>
              <a:t>Sterling vs. Dansie Feud</a:t>
            </a:r>
          </a:p>
          <a:p>
            <a:endParaRPr lang="en-US" dirty="0" smtClean="0"/>
          </a:p>
        </p:txBody>
      </p:sp>
      <p:sp>
        <p:nvSpPr>
          <p:cNvPr id="10" name="Down Arrow 9"/>
          <p:cNvSpPr/>
          <p:nvPr/>
        </p:nvSpPr>
        <p:spPr>
          <a:xfrm>
            <a:off x="4271473" y="4208326"/>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280998" y="4771162"/>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a:off x="5181600" y="2764953"/>
            <a:ext cx="371475" cy="112904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16811" y="2764953"/>
            <a:ext cx="514105" cy="112639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333" y="2447806"/>
            <a:ext cx="1052880" cy="144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3630916" y="1828800"/>
            <a:ext cx="1322084" cy="646331"/>
          </a:xfrm>
          <a:prstGeom prst="rect">
            <a:avLst/>
          </a:prstGeom>
          <a:noFill/>
        </p:spPr>
        <p:txBody>
          <a:bodyPr wrap="square" rtlCol="0">
            <a:spAutoFit/>
          </a:bodyPr>
          <a:lstStyle/>
          <a:p>
            <a:pPr algn="ctr"/>
            <a:r>
              <a:rPr lang="en-US" dirty="0" smtClean="0"/>
              <a:t>Innocent Inventor</a:t>
            </a:r>
            <a:endParaRPr lang="en-US" dirty="0"/>
          </a:p>
        </p:txBody>
      </p:sp>
    </p:spTree>
    <p:extLst>
      <p:ext uri="{BB962C8B-B14F-4D97-AF65-F5344CB8AC3E}">
        <p14:creationId xmlns:p14="http://schemas.microsoft.com/office/powerpoint/2010/main" val="2314644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ph type="title" idx="4294967295"/>
          </p:nvPr>
        </p:nvSpPr>
        <p:spPr>
          <a:xfrm>
            <a:off x="-17721"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3200" dirty="0"/>
              <a:t>Who</a:t>
            </a:r>
            <a:r>
              <a:rPr lang="en-US" sz="2800" dirty="0"/>
              <a:t>’s REALLY </a:t>
            </a:r>
            <a:r>
              <a:rPr lang="en-US" sz="2800" dirty="0" smtClean="0"/>
              <a:t>Running Some </a:t>
            </a:r>
            <a:r>
              <a:rPr lang="en-US" sz="2800" dirty="0"/>
              <a:t>Free Energy Websites?</a:t>
            </a:r>
            <a:endParaRPr lang="en-GB" altLang="en-US" sz="2800" dirty="0" smtClean="0">
              <a:effectLst/>
              <a:latin typeface="Lucida Sans" pitchFamily="34" charset="0"/>
              <a:cs typeface="Arial" charset="0"/>
            </a:endParaRPr>
          </a:p>
        </p:txBody>
      </p:sp>
      <p:sp>
        <p:nvSpPr>
          <p:cNvPr id="41987" name="Rectangle 3"/>
          <p:cNvSpPr>
            <a:spLocks noGrp="1" noChangeArrowheads="1"/>
          </p:cNvSpPr>
          <p:nvPr>
            <p:ph type="body" idx="4294967295"/>
          </p:nvPr>
        </p:nvSpPr>
        <p:spPr>
          <a:xfrm>
            <a:off x="178835" y="838200"/>
            <a:ext cx="6450565" cy="5516562"/>
          </a:xfrm>
        </p:spPr>
        <p:txBody>
          <a:bodyPr>
            <a:normAutofit/>
          </a:bodyPr>
          <a:lstStyle/>
          <a:p>
            <a:pPr>
              <a:lnSpc>
                <a:spcPct val="70000"/>
              </a:lnSpc>
            </a:pPr>
            <a:r>
              <a:rPr lang="en-GB" altLang="en-US" dirty="0" smtClean="0">
                <a:latin typeface="Calibri" pitchFamily="34" charset="0"/>
                <a:cs typeface="Arial" charset="0"/>
              </a:rPr>
              <a:t>Tony Craddock is a consultant with </a:t>
            </a:r>
            <a:r>
              <a:rPr lang="en-GB" altLang="en-US" dirty="0">
                <a:latin typeface="Calibri" pitchFamily="34" charset="0"/>
                <a:cs typeface="Arial" charset="0"/>
              </a:rPr>
              <a:t>forty years experience in the </a:t>
            </a:r>
            <a:r>
              <a:rPr lang="en-GB" altLang="en-US" dirty="0" smtClean="0">
                <a:latin typeface="Calibri" pitchFamily="34" charset="0"/>
                <a:cs typeface="Arial" charset="0"/>
              </a:rPr>
              <a:t>oil industry.</a:t>
            </a:r>
            <a:br>
              <a:rPr lang="en-GB" altLang="en-US" dirty="0" smtClean="0">
                <a:latin typeface="Calibri" pitchFamily="34" charset="0"/>
                <a:cs typeface="Arial" charset="0"/>
              </a:rPr>
            </a:br>
            <a:endParaRPr lang="en-GB" altLang="en-US" dirty="0" smtClean="0">
              <a:latin typeface="Calibri" pitchFamily="34" charset="0"/>
              <a:cs typeface="Arial" charset="0"/>
            </a:endParaRPr>
          </a:p>
          <a:p>
            <a:pPr>
              <a:lnSpc>
                <a:spcPct val="70000"/>
              </a:lnSpc>
            </a:pPr>
            <a:r>
              <a:rPr lang="en-GB" altLang="en-US" dirty="0" smtClean="0">
                <a:latin typeface="Calibri" pitchFamily="34" charset="0"/>
                <a:cs typeface="Arial" charset="0"/>
              </a:rPr>
              <a:t>Owns Energetic Productions LLC, which is the company that produced and owns copyright to older videos from Bedini Motors.</a:t>
            </a:r>
            <a:br>
              <a:rPr lang="en-GB" altLang="en-US" dirty="0" smtClean="0">
                <a:latin typeface="Calibri" pitchFamily="34" charset="0"/>
                <a:cs typeface="Arial" charset="0"/>
              </a:rPr>
            </a:br>
            <a:endParaRPr lang="en-GB" altLang="en-US" dirty="0">
              <a:latin typeface="Calibri" pitchFamily="34" charset="0"/>
              <a:cs typeface="Arial" charset="0"/>
            </a:endParaRPr>
          </a:p>
          <a:p>
            <a:pPr>
              <a:lnSpc>
                <a:spcPct val="70000"/>
              </a:lnSpc>
            </a:pPr>
            <a:r>
              <a:rPr lang="en-GB" altLang="en-US" dirty="0" smtClean="0">
                <a:latin typeface="Calibri" pitchFamily="34" charset="0"/>
                <a:cs typeface="Arial" charset="0"/>
              </a:rPr>
              <a:t>He also owns and runs Tom Beardens Website www.cheniere.org</a:t>
            </a:r>
            <a:endParaRPr lang="en-GB" altLang="en-US" dirty="0" smtClean="0">
              <a:latin typeface="Calibri" pitchFamily="34" charset="0"/>
              <a:cs typeface="Arial" charset="0"/>
            </a:endParaRPr>
          </a:p>
        </p:txBody>
      </p:sp>
      <p:pic>
        <p:nvPicPr>
          <p:cNvPr id="41990" name="Picture 6" descr="ajc"/>
          <p:cNvPicPr>
            <a:picLocks noChangeAspect="1" noChangeArrowheads="1"/>
          </p:cNvPicPr>
          <p:nvPr/>
        </p:nvPicPr>
        <p:blipFill>
          <a:blip r:embed="rId3">
            <a:extLst>
              <a:ext uri="{28A0092B-C50C-407E-A947-70E740481C1C}">
                <a14:useLocalDpi xmlns:a14="http://schemas.microsoft.com/office/drawing/2010/main" val="0"/>
              </a:ext>
            </a:extLst>
          </a:blip>
          <a:srcRect t="9778"/>
          <a:stretch>
            <a:fillRect/>
          </a:stretch>
        </p:blipFill>
        <p:spPr bwMode="auto">
          <a:xfrm>
            <a:off x="6781800" y="1752600"/>
            <a:ext cx="15795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13185"/>
      </p:ext>
    </p:extLst>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Our Message to the Trolls</a:t>
            </a:r>
            <a:endParaRPr lang="en-US" dirty="0"/>
          </a:p>
        </p:txBody>
      </p:sp>
      <p:sp>
        <p:nvSpPr>
          <p:cNvPr id="3" name="Content Placeholder 2"/>
          <p:cNvSpPr>
            <a:spLocks noGrp="1"/>
          </p:cNvSpPr>
          <p:nvPr>
            <p:ph idx="1"/>
          </p:nvPr>
        </p:nvSpPr>
        <p:spPr>
          <a:xfrm>
            <a:off x="120502" y="1066800"/>
            <a:ext cx="8991600" cy="4525963"/>
          </a:xfrm>
        </p:spPr>
        <p:txBody>
          <a:bodyPr>
            <a:normAutofit fontScale="92500" lnSpcReduction="10000"/>
          </a:bodyPr>
          <a:lstStyle/>
          <a:p>
            <a:r>
              <a:rPr lang="en-US" sz="2400" u="sng" dirty="0" smtClean="0"/>
              <a:t>THINK BEFORE YOU ATTACK!</a:t>
            </a:r>
            <a:r>
              <a:rPr lang="en-US" sz="2400" dirty="0" smtClean="0"/>
              <a:t/>
            </a:r>
            <a:br>
              <a:rPr lang="en-US" sz="2400" dirty="0" smtClean="0"/>
            </a:br>
            <a:r>
              <a:rPr lang="en-US" sz="2400" dirty="0" smtClean="0"/>
              <a:t>You are NOT anonymous. We have a record of who you are and all of your profiles. We moderate all of our platforms. We keep screen shots of all activity for evidence. We pay  attention and we will not forget who you are and what you have written. You will be reported. There are laws against what you are doing and we will defend our content and expose you. </a:t>
            </a:r>
            <a:br>
              <a:rPr lang="en-US" sz="2400" dirty="0" smtClean="0"/>
            </a:br>
            <a:endParaRPr lang="en-US" sz="2400" dirty="0"/>
          </a:p>
          <a:p>
            <a:r>
              <a:rPr lang="en-US" sz="2400" u="sng" dirty="0" smtClean="0"/>
              <a:t>YOUR INTENT TO HARM US HAS BACKFIRED!</a:t>
            </a:r>
            <a:r>
              <a:rPr lang="en-US" sz="2400" dirty="0" smtClean="0"/>
              <a:t/>
            </a:r>
            <a:br>
              <a:rPr lang="en-US" sz="2400" dirty="0" smtClean="0"/>
            </a:br>
            <a:r>
              <a:rPr lang="en-US" sz="2400" dirty="0" smtClean="0"/>
              <a:t>Your smear campaign articles send us a ton of traffic, which converts into support for us and awareness about the project.  Your attacks on our project only serve to add more validity to our work in the eyes of the people. THANK YOU FOR THE FREE ADVERTISING! </a:t>
            </a:r>
          </a:p>
        </p:txBody>
      </p:sp>
    </p:spTree>
    <p:extLst>
      <p:ext uri="{BB962C8B-B14F-4D97-AF65-F5344CB8AC3E}">
        <p14:creationId xmlns:p14="http://schemas.microsoft.com/office/powerpoint/2010/main" val="258981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t>Questions from </a:t>
            </a:r>
            <a:br>
              <a:rPr lang="en-US" dirty="0" smtClean="0"/>
            </a:br>
            <a:r>
              <a:rPr lang="en-US" dirty="0" smtClean="0"/>
              <a:t>the Chatroom</a:t>
            </a:r>
            <a:br>
              <a:rPr lang="en-US" dirty="0" smtClean="0"/>
            </a:br>
            <a:endParaRPr lang="en-US" dirty="0"/>
          </a:p>
        </p:txBody>
      </p:sp>
    </p:spTree>
    <p:extLst>
      <p:ext uri="{BB962C8B-B14F-4D97-AF65-F5344CB8AC3E}">
        <p14:creationId xmlns:p14="http://schemas.microsoft.com/office/powerpoint/2010/main" val="80198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12725"/>
            <a:ext cx="8229600" cy="11430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solidFill>
                  <a:srgbClr val="99CCFF"/>
                </a:solidFill>
                <a:effectLst>
                  <a:outerShdw blurRad="38100" dist="38100" dir="2700000" algn="tl">
                    <a:srgbClr val="C0C0C0"/>
                  </a:outerShdw>
                </a:effectLst>
                <a:latin typeface="Arial Black" pitchFamily="32" charset="0"/>
              </a:rPr>
              <a:t>FREE ENERGY INVENTORS</a:t>
            </a:r>
          </a:p>
        </p:txBody>
      </p:sp>
      <p:sp>
        <p:nvSpPr>
          <p:cNvPr id="5122" name="Text Box 2"/>
          <p:cNvSpPr txBox="1">
            <a:spLocks noChangeArrowheads="1"/>
          </p:cNvSpPr>
          <p:nvPr/>
        </p:nvSpPr>
        <p:spPr bwMode="auto">
          <a:xfrm>
            <a:off x="365125" y="4541838"/>
            <a:ext cx="2376488"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lnSpc>
                <a:spcPct val="118000"/>
              </a:lnSpc>
              <a:buClrTx/>
              <a:buFontTx/>
              <a:buNone/>
            </a:pPr>
            <a:r>
              <a:rPr lang="en-US" altLang="en-US" sz="2000">
                <a:solidFill>
                  <a:srgbClr val="FFFFFF"/>
                </a:solidFill>
                <a:effectLst>
                  <a:outerShdw blurRad="38100" dist="38100" dir="2700000" algn="tl">
                    <a:srgbClr val="C0C0C0"/>
                  </a:outerShdw>
                </a:effectLst>
                <a:latin typeface="Arial Black" pitchFamily="32" charset="0"/>
              </a:rPr>
              <a:t>STANLEY PONS &amp;</a:t>
            </a:r>
          </a:p>
          <a:p>
            <a:pPr algn="ctr" hangingPunct="1">
              <a:lnSpc>
                <a:spcPct val="118000"/>
              </a:lnSpc>
              <a:buClrTx/>
              <a:buFontTx/>
              <a:buNone/>
            </a:pPr>
            <a:r>
              <a:rPr lang="en-US" altLang="en-US" sz="2000">
                <a:solidFill>
                  <a:srgbClr val="FFFFFF"/>
                </a:solidFill>
                <a:effectLst>
                  <a:outerShdw blurRad="38100" dist="38100" dir="2700000" algn="tl">
                    <a:srgbClr val="C0C0C0"/>
                  </a:outerShdw>
                </a:effectLst>
                <a:latin typeface="Arial Black" pitchFamily="32" charset="0"/>
              </a:rPr>
              <a:t>MARTIN FLEISCHMANN</a:t>
            </a:r>
          </a:p>
        </p:txBody>
      </p:sp>
      <p:sp>
        <p:nvSpPr>
          <p:cNvPr id="5123" name="Text Box 3"/>
          <p:cNvSpPr txBox="1">
            <a:spLocks noChangeArrowheads="1"/>
          </p:cNvSpPr>
          <p:nvPr/>
        </p:nvSpPr>
        <p:spPr bwMode="auto">
          <a:xfrm>
            <a:off x="3455988" y="4187825"/>
            <a:ext cx="2376487"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lnSpc>
                <a:spcPct val="118000"/>
              </a:lnSpc>
              <a:buClrTx/>
              <a:buFontTx/>
              <a:buNone/>
            </a:pPr>
            <a:r>
              <a:rPr lang="en-US" altLang="en-US" sz="2000">
                <a:solidFill>
                  <a:srgbClr val="FFFFFF"/>
                </a:solidFill>
                <a:effectLst>
                  <a:outerShdw blurRad="38100" dist="38100" dir="2700000" algn="tl">
                    <a:srgbClr val="C0C0C0"/>
                  </a:outerShdw>
                </a:effectLst>
                <a:latin typeface="Arial Black" pitchFamily="32" charset="0"/>
              </a:rPr>
              <a:t>BRUCE</a:t>
            </a:r>
          </a:p>
          <a:p>
            <a:pPr algn="ctr" hangingPunct="1">
              <a:lnSpc>
                <a:spcPct val="118000"/>
              </a:lnSpc>
              <a:buClrTx/>
              <a:buFontTx/>
              <a:buNone/>
            </a:pPr>
            <a:r>
              <a:rPr lang="en-US" altLang="en-US" sz="2000">
                <a:solidFill>
                  <a:srgbClr val="FFFFFF"/>
                </a:solidFill>
                <a:effectLst>
                  <a:outerShdw blurRad="38100" dist="38100" dir="2700000" algn="tl">
                    <a:srgbClr val="C0C0C0"/>
                  </a:outerShdw>
                </a:effectLst>
                <a:latin typeface="Arial Black" pitchFamily="32" charset="0"/>
              </a:rPr>
              <a:t>DE PALMA</a:t>
            </a:r>
          </a:p>
        </p:txBody>
      </p:sp>
      <p:sp>
        <p:nvSpPr>
          <p:cNvPr id="5124" name="Text Box 4"/>
          <p:cNvSpPr txBox="1">
            <a:spLocks noChangeArrowheads="1"/>
          </p:cNvSpPr>
          <p:nvPr/>
        </p:nvSpPr>
        <p:spPr bwMode="auto">
          <a:xfrm>
            <a:off x="6308725" y="4206875"/>
            <a:ext cx="2376488"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lnSpc>
                <a:spcPct val="118000"/>
              </a:lnSpc>
              <a:buClrTx/>
              <a:buFontTx/>
              <a:buNone/>
            </a:pPr>
            <a:r>
              <a:rPr lang="en-US" altLang="en-US" sz="2000">
                <a:solidFill>
                  <a:srgbClr val="FFFFFF"/>
                </a:solidFill>
                <a:effectLst>
                  <a:outerShdw blurRad="38100" dist="38100" dir="2700000" algn="tl">
                    <a:srgbClr val="C0C0C0"/>
                  </a:outerShdw>
                </a:effectLst>
                <a:latin typeface="Arial Black" pitchFamily="32" charset="0"/>
              </a:rPr>
              <a:t>STANLEY</a:t>
            </a:r>
          </a:p>
          <a:p>
            <a:pPr algn="ctr" hangingPunct="1">
              <a:lnSpc>
                <a:spcPct val="118000"/>
              </a:lnSpc>
              <a:buClrTx/>
              <a:buFontTx/>
              <a:buNone/>
            </a:pPr>
            <a:r>
              <a:rPr lang="en-US" altLang="en-US" sz="2000">
                <a:solidFill>
                  <a:srgbClr val="FFFFFF"/>
                </a:solidFill>
                <a:effectLst>
                  <a:outerShdw blurRad="38100" dist="38100" dir="2700000" algn="tl">
                    <a:srgbClr val="C0C0C0"/>
                  </a:outerShdw>
                </a:effectLst>
                <a:latin typeface="Arial Black" pitchFamily="32" charset="0"/>
              </a:rPr>
              <a:t>MEYER</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063625"/>
            <a:ext cx="2651125" cy="3325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1189038"/>
            <a:ext cx="2274887" cy="310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1096963"/>
            <a:ext cx="2522537" cy="329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1006475"/>
            <a:ext cx="2522537" cy="3382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006475"/>
            <a:ext cx="2651125" cy="3382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113" y="1006475"/>
            <a:ext cx="2679700" cy="3382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497759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84163" y="23813"/>
            <a:ext cx="8594725" cy="9144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PONS &amp; FLEISCHMANN &amp; 'COLD FUSION'</a:t>
            </a:r>
          </a:p>
        </p:txBody>
      </p:sp>
      <p:sp>
        <p:nvSpPr>
          <p:cNvPr id="6146" name="Rectangle 2"/>
          <p:cNvSpPr>
            <a:spLocks noGrp="1" noChangeArrowheads="1"/>
          </p:cNvSpPr>
          <p:nvPr>
            <p:ph type="body" idx="1"/>
          </p:nvPr>
        </p:nvSpPr>
        <p:spPr>
          <a:xfrm>
            <a:off x="2752725" y="938213"/>
            <a:ext cx="6126163" cy="6103937"/>
          </a:xfrm>
          <a:ln/>
        </p:spPr>
        <p:txBody>
          <a:bodyPr lIns="0" tIns="38160" rIns="0" bIns="0"/>
          <a:lstStyle/>
          <a:p>
            <a:pPr marL="0" indent="1588">
              <a:lnSpc>
                <a:spcPct val="84000"/>
              </a:lnSpc>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They were well-regarded Chemists at the University of Utah.</a:t>
            </a:r>
          </a:p>
          <a:p>
            <a:pPr marL="558800" indent="-557213">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They had worked for 5 years to develop a process which seem to yield too much energy to be a simple chemical reaction.</a:t>
            </a:r>
          </a:p>
          <a:p>
            <a:pPr marL="558800" indent="-557213">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They stated they had observed evidence of nuclear reactions – such as neutron emission, transmutation and “excess heat”</a:t>
            </a:r>
          </a:p>
          <a:p>
            <a:pPr marL="558800" indent="-557213">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In 1989 they announced their findings at a press conference.</a:t>
            </a:r>
          </a:p>
          <a:p>
            <a:pPr marL="558800" indent="-557213">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They were criticised for this as they would normally have “announced” their research in a paper which would be peer reviewed – in a scientific journal.</a:t>
            </a:r>
          </a:p>
          <a:p>
            <a:pPr marL="558800" indent="-557213">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Cold Fusion should more correctly </a:t>
            </a:r>
            <a:r>
              <a:rPr lang="en-GB" altLang="en-US" sz="1600" b="1" dirty="0">
                <a:solidFill>
                  <a:srgbClr val="FFFF15"/>
                </a:solidFill>
                <a:latin typeface="Arial" charset="0"/>
                <a:cs typeface="Arial" charset="0"/>
              </a:rPr>
              <a:t>Low Energy Nuclear Reactions (LENR)</a:t>
            </a:r>
          </a:p>
          <a:p>
            <a:pPr marL="558800" indent="-557213">
              <a:lnSpc>
                <a:spcPct val="100000"/>
              </a:lnSpc>
              <a:spcAft>
                <a:spcPct val="0"/>
              </a:spcAft>
              <a:buClr>
                <a:srgbClr val="FFFFFF"/>
              </a:buClr>
              <a:buSzPct val="45000"/>
              <a:buFont typeface="Wingdings" charset="2"/>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1600" b="1" dirty="0">
                <a:latin typeface="Arial" charset="0"/>
                <a:cs typeface="Arial" charset="0"/>
              </a:rPr>
              <a:t>The somewhat inaccurate description “Cold Fusion” appears to have been coined by </a:t>
            </a:r>
            <a:r>
              <a:rPr lang="en-GB" altLang="en-US" sz="1600" b="1" dirty="0">
                <a:solidFill>
                  <a:srgbClr val="FFFF00"/>
                </a:solidFill>
                <a:latin typeface="Arial" charset="0"/>
                <a:cs typeface="Arial" charset="0"/>
              </a:rPr>
              <a:t>Dr Steven E “Thermite” Jones</a:t>
            </a:r>
            <a:r>
              <a:rPr lang="en-GB" altLang="en-US" sz="1600" b="1" dirty="0">
                <a:latin typeface="Arial" charset="0"/>
                <a:cs typeface="Arial" charset="0"/>
              </a:rPr>
              <a:t> – yes, the very same….</a:t>
            </a:r>
          </a:p>
          <a:p>
            <a:pPr marL="0" indent="1588">
              <a:lnSpc>
                <a:spcPct val="84000"/>
              </a:lnSpc>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GB" altLang="en-US" sz="1900" dirty="0">
              <a:latin typeface="Arial" charset="0"/>
              <a:cs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030288"/>
            <a:ext cx="2417762" cy="3084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206875"/>
            <a:ext cx="2478087" cy="164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172200"/>
            <a:ext cx="4476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76600" y="6078319"/>
            <a:ext cx="4343400" cy="646331"/>
          </a:xfrm>
          <a:prstGeom prst="rect">
            <a:avLst/>
          </a:prstGeom>
          <a:noFill/>
        </p:spPr>
        <p:txBody>
          <a:bodyPr wrap="square" rtlCol="0">
            <a:spAutoFit/>
          </a:bodyPr>
          <a:lstStyle/>
          <a:p>
            <a:r>
              <a:rPr lang="en-US" dirty="0" smtClean="0">
                <a:solidFill>
                  <a:schemeClr val="bg1">
                    <a:lumMod val="10000"/>
                  </a:schemeClr>
                </a:solidFill>
              </a:rPr>
              <a:t>Pons and Fleishman and Stephen Jones 1 minute clip</a:t>
            </a:r>
            <a:endParaRPr lang="en-US" dirty="0">
              <a:solidFill>
                <a:schemeClr val="bg1">
                  <a:lumMod val="10000"/>
                </a:schemeClr>
              </a:solidFill>
            </a:endParaRPr>
          </a:p>
        </p:txBody>
      </p:sp>
    </p:spTree>
    <p:extLst>
      <p:ext uri="{BB962C8B-B14F-4D97-AF65-F5344CB8AC3E}">
        <p14:creationId xmlns:p14="http://schemas.microsoft.com/office/powerpoint/2010/main" val="164546639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84163" y="23813"/>
            <a:ext cx="8594725" cy="9144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STEVE JONES &amp; 'COLD FUSION'</a:t>
            </a:r>
          </a:p>
        </p:txBody>
      </p:sp>
      <p:sp>
        <p:nvSpPr>
          <p:cNvPr id="7170" name="Rectangle 2"/>
          <p:cNvSpPr>
            <a:spLocks noGrp="1" noChangeArrowheads="1"/>
          </p:cNvSpPr>
          <p:nvPr>
            <p:ph type="body" idx="1"/>
          </p:nvPr>
        </p:nvSpPr>
        <p:spPr>
          <a:xfrm>
            <a:off x="457200" y="1119188"/>
            <a:ext cx="8412163" cy="6103937"/>
          </a:xfrm>
          <a:ln/>
        </p:spPr>
        <p:txBody>
          <a:bodyPr lIns="0" tIns="38160" rIns="0" bIns="0"/>
          <a:lstStyle/>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2600" b="1" dirty="0">
                <a:latin typeface="Arial" charset="0"/>
                <a:cs typeface="Arial" charset="0"/>
              </a:rPr>
              <a:t>There is quite a bit about Steve Jones in (the late) </a:t>
            </a:r>
            <a:r>
              <a:rPr lang="en-GB" altLang="en-US" sz="2600" b="1" dirty="0" err="1">
                <a:latin typeface="Arial" charset="0"/>
                <a:cs typeface="Arial" charset="0"/>
              </a:rPr>
              <a:t>Dr.</a:t>
            </a:r>
            <a:r>
              <a:rPr lang="en-GB" altLang="en-US" sz="2600" b="1" dirty="0">
                <a:latin typeface="Arial" charset="0"/>
                <a:cs typeface="Arial" charset="0"/>
              </a:rPr>
              <a:t> Eugene </a:t>
            </a:r>
            <a:r>
              <a:rPr lang="en-GB" altLang="en-US" sz="2600" b="1" dirty="0" err="1">
                <a:latin typeface="Arial" charset="0"/>
                <a:cs typeface="Arial" charset="0"/>
              </a:rPr>
              <a:t>Mallove’s</a:t>
            </a:r>
            <a:r>
              <a:rPr lang="en-GB" altLang="en-US" sz="2600" b="1" dirty="0">
                <a:latin typeface="Arial" charset="0"/>
                <a:cs typeface="Arial" charset="0"/>
              </a:rPr>
              <a:t> book about the Cold Fusion Cover Up '</a:t>
            </a:r>
            <a:r>
              <a:rPr lang="en-GB" altLang="en-US" sz="2600" b="1" i="1" dirty="0">
                <a:latin typeface="Arial" charset="0"/>
                <a:cs typeface="Arial" charset="0"/>
              </a:rPr>
              <a:t>Fire From Ice'</a:t>
            </a:r>
            <a:r>
              <a:rPr lang="en-GB" altLang="en-US" sz="2600" b="1" dirty="0">
                <a:latin typeface="Arial" charset="0"/>
                <a:cs typeface="Arial" charset="0"/>
              </a:rPr>
              <a:t>.</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2600" b="1" dirty="0">
                <a:latin typeface="Arial" charset="0"/>
                <a:cs typeface="Arial" charset="0"/>
              </a:rPr>
              <a:t>A year 2000 documentary called </a:t>
            </a:r>
            <a:r>
              <a:rPr lang="en-GB" altLang="en-US" sz="2600" b="1" dirty="0">
                <a:solidFill>
                  <a:srgbClr val="FFCC00"/>
                </a:solidFill>
                <a:latin typeface="Arial" charset="0"/>
                <a:cs typeface="Arial" charset="0"/>
                <a:hlinkClick r:id="rId3"/>
              </a:rPr>
              <a:t>“Heavy Watergate” (available on Google Video)</a:t>
            </a:r>
            <a:r>
              <a:rPr lang="en-GB" altLang="en-US" sz="2600" b="1" dirty="0">
                <a:latin typeface="Arial" charset="0"/>
                <a:cs typeface="Arial" charset="0"/>
              </a:rPr>
              <a:t> has this about Steve Jones, however…</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2600" b="1" dirty="0">
                <a:latin typeface="Arial" charset="0"/>
                <a:cs typeface="Arial" charset="0"/>
              </a:rPr>
              <a:t>Steven E Jones, it appears, </a:t>
            </a:r>
            <a:r>
              <a:rPr lang="en-GB" altLang="en-US" sz="2600" b="1" i="1" dirty="0">
                <a:latin typeface="Arial" charset="0"/>
                <a:cs typeface="Arial" charset="0"/>
              </a:rPr>
              <a:t>coined</a:t>
            </a:r>
            <a:r>
              <a:rPr lang="en-GB" altLang="en-US" sz="2600" b="1" dirty="0">
                <a:latin typeface="Arial" charset="0"/>
                <a:cs typeface="Arial" charset="0"/>
              </a:rPr>
              <a:t> the term Cold Fusion.</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2600" b="1" dirty="0">
                <a:latin typeface="Arial" charset="0"/>
                <a:cs typeface="Arial" charset="0"/>
              </a:rPr>
              <a:t>His “job” seems to have been to claim that it was not possible to use.</a:t>
            </a:r>
          </a:p>
        </p:txBody>
      </p:sp>
    </p:spTree>
    <p:extLst>
      <p:ext uri="{BB962C8B-B14F-4D97-AF65-F5344CB8AC3E}">
        <p14:creationId xmlns:p14="http://schemas.microsoft.com/office/powerpoint/2010/main" val="175310365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84163" y="23813"/>
            <a:ext cx="8594725" cy="9144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solidFill>
                  <a:srgbClr val="99CCFF"/>
                </a:solidFill>
                <a:effectLst>
                  <a:outerShdw blurRad="38100" dist="38100" dir="2700000" algn="tl">
                    <a:srgbClr val="C0C0C0"/>
                  </a:outerShdw>
                </a:effectLst>
                <a:latin typeface="Arial Black" pitchFamily="32" charset="0"/>
              </a:rPr>
              <a:t>STEVE JONES &amp; 'COLD FUSION'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06475"/>
            <a:ext cx="9147175" cy="475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172200"/>
            <a:ext cx="4476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76600" y="6263759"/>
            <a:ext cx="4343400" cy="369332"/>
          </a:xfrm>
          <a:prstGeom prst="rect">
            <a:avLst/>
          </a:prstGeom>
          <a:noFill/>
        </p:spPr>
        <p:txBody>
          <a:bodyPr wrap="square" rtlCol="0">
            <a:spAutoFit/>
          </a:bodyPr>
          <a:lstStyle/>
          <a:p>
            <a:r>
              <a:rPr lang="en-US" dirty="0" smtClean="0">
                <a:solidFill>
                  <a:schemeClr val="bg1">
                    <a:lumMod val="10000"/>
                  </a:schemeClr>
                </a:solidFill>
              </a:rPr>
              <a:t>Judy Wood Science By Vote</a:t>
            </a:r>
            <a:endParaRPr lang="en-US" dirty="0">
              <a:solidFill>
                <a:schemeClr val="bg1">
                  <a:lumMod val="10000"/>
                </a:schemeClr>
              </a:solidFill>
            </a:endParaRPr>
          </a:p>
        </p:txBody>
      </p:sp>
    </p:spTree>
    <p:extLst>
      <p:ext uri="{BB962C8B-B14F-4D97-AF65-F5344CB8AC3E}">
        <p14:creationId xmlns:p14="http://schemas.microsoft.com/office/powerpoint/2010/main" val="357121359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84163" y="23813"/>
            <a:ext cx="8594725" cy="914400"/>
          </a:xfrm>
          <a:ln/>
        </p:spPr>
        <p:txBody>
          <a:bodyPr lIns="0" tIns="0" rIns="0" bIns="0" anchor="ctr"/>
          <a:lstStyle/>
          <a:p>
            <a:pPr algn="ctr">
              <a:lnSpc>
                <a:spcPct val="118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99CCFF"/>
                </a:solidFill>
                <a:effectLst>
                  <a:outerShdw blurRad="38100" dist="38100" dir="2700000" algn="tl">
                    <a:srgbClr val="C0C0C0"/>
                  </a:outerShdw>
                </a:effectLst>
                <a:latin typeface="Arial Black" pitchFamily="32" charset="0"/>
              </a:rPr>
              <a:t>COLD FUSION SUMMARY</a:t>
            </a:r>
          </a:p>
        </p:txBody>
      </p:sp>
      <p:sp>
        <p:nvSpPr>
          <p:cNvPr id="9218" name="Rectangle 2"/>
          <p:cNvSpPr>
            <a:spLocks noGrp="1" noChangeArrowheads="1"/>
          </p:cNvSpPr>
          <p:nvPr>
            <p:ph type="body" idx="1"/>
          </p:nvPr>
        </p:nvSpPr>
        <p:spPr>
          <a:xfrm>
            <a:off x="365125" y="969963"/>
            <a:ext cx="8412163" cy="4824412"/>
          </a:xfrm>
          <a:ln/>
        </p:spPr>
        <p:txBody>
          <a:bodyPr lIns="0" tIns="38160" rIns="0" bIns="0"/>
          <a:lstStyle/>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It seems the whole affair was managed from start to finish.</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The goal was to trash and debunk the science and it seems a whole array of sceptics and debunkers were “wheeled out” to “stomp out the fire”</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It was the first time the phrase “pathological science” was brought into general use.</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People I speak to today say things like “their results have never been reproduced!” (which is wholly untrue).</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Basically, in many cases, it is difficult to </a:t>
            </a:r>
            <a:r>
              <a:rPr lang="en-GB" altLang="en-US" sz="1800" b="1" u="sng" dirty="0">
                <a:latin typeface="Calibri" pitchFamily="34" charset="0"/>
                <a:cs typeface="Arial" charset="0"/>
              </a:rPr>
              <a:t>reliably</a:t>
            </a:r>
            <a:r>
              <a:rPr lang="en-GB" altLang="en-US" sz="1800" b="1" dirty="0">
                <a:latin typeface="Calibri" pitchFamily="34" charset="0"/>
                <a:cs typeface="Arial" charset="0"/>
              </a:rPr>
              <a:t> reproduce the conditions under which the reaction will take place.</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Different reproductions have different results in terms of seeing</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Excess Heat </a:t>
            </a:r>
          </a:p>
          <a:p>
            <a:pPr marL="558800" indent="-557213">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Evidence of a nuclear process (neutrons and or tritium)</a:t>
            </a:r>
          </a:p>
          <a:p>
            <a:pPr marL="558800" indent="-557213">
              <a:spcAft>
                <a:spcPts val="1438"/>
              </a:spcAft>
              <a:buClr>
                <a:srgbClr val="FFFFFF"/>
              </a:buClr>
              <a:buSzPct val="45000"/>
              <a:buFont typeface="Wingdings" charset="2"/>
              <a:buChar char=""/>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GB" altLang="en-US" sz="1800" b="1" dirty="0">
                <a:latin typeface="Calibri" pitchFamily="34" charset="0"/>
                <a:cs typeface="Arial" charset="0"/>
              </a:rPr>
              <a:t>Transmutation of elements</a:t>
            </a:r>
          </a:p>
        </p:txBody>
      </p:sp>
    </p:spTree>
    <p:extLst>
      <p:ext uri="{BB962C8B-B14F-4D97-AF65-F5344CB8AC3E}">
        <p14:creationId xmlns:p14="http://schemas.microsoft.com/office/powerpoint/2010/main" val="327927244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92075"/>
            <a:ext cx="85947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lnSpc>
                <a:spcPct val="118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SUPPORT OUR CAMPAIGN !</a:t>
            </a:r>
          </a:p>
          <a:p>
            <a:pPr algn="ctr" hangingPunct="1">
              <a:lnSpc>
                <a:spcPct val="118000"/>
              </a:lnSpc>
              <a:buClrTx/>
              <a:buFontTx/>
              <a:buNone/>
            </a:pPr>
            <a:r>
              <a:rPr lang="en-US" altLang="en-US" sz="2000">
                <a:solidFill>
                  <a:srgbClr val="99CCFF"/>
                </a:solidFill>
                <a:effectLst>
                  <a:outerShdw blurRad="38100" dist="38100" dir="2700000" algn="tl">
                    <a:srgbClr val="C0C0C0"/>
                  </a:outerShdw>
                </a:effectLst>
                <a:latin typeface="Arial Black" pitchFamily="32" charset="0"/>
              </a:rPr>
              <a:t>Open Sourced Co-Development Tesla Technology </a:t>
            </a:r>
          </a:p>
        </p:txBody>
      </p:sp>
      <p:sp>
        <p:nvSpPr>
          <p:cNvPr id="10242" name="Text Box 2"/>
          <p:cNvSpPr txBox="1">
            <a:spLocks noChangeArrowheads="1"/>
          </p:cNvSpPr>
          <p:nvPr/>
        </p:nvSpPr>
        <p:spPr bwMode="auto">
          <a:xfrm>
            <a:off x="2468563" y="914400"/>
            <a:ext cx="6583362" cy="429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36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hangingPunct="1">
              <a:lnSpc>
                <a:spcPct val="84000"/>
              </a:lnSpc>
              <a:spcAft>
                <a:spcPts val="1425"/>
              </a:spcAft>
              <a:buClrTx/>
              <a:buFontTx/>
              <a:buNone/>
            </a:pPr>
            <a:endParaRPr lang="en-US" altLang="en-US">
              <a:solidFill>
                <a:srgbClr val="FFFFFF"/>
              </a:solidFill>
            </a:endParaRPr>
          </a:p>
          <a:p>
            <a:pPr hangingPunct="1">
              <a:lnSpc>
                <a:spcPct val="84000"/>
              </a:lnSpc>
              <a:spcAft>
                <a:spcPts val="1425"/>
              </a:spcAft>
              <a:buClrTx/>
              <a:buFontTx/>
              <a:buNone/>
            </a:pPr>
            <a:endParaRPr lang="en-US" altLang="en-US">
              <a:solidFill>
                <a:srgbClr val="FFFFFF"/>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1500188"/>
            <a:ext cx="3765550"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5"/>
          <p:cNvSpPr txBox="1">
            <a:spLocks noChangeArrowheads="1"/>
          </p:cNvSpPr>
          <p:nvPr/>
        </p:nvSpPr>
        <p:spPr bwMode="auto">
          <a:xfrm>
            <a:off x="6216650" y="1463675"/>
            <a:ext cx="2652713" cy="260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hangingPunct="1">
              <a:lnSpc>
                <a:spcPct val="102000"/>
              </a:lnSpc>
              <a:spcAft>
                <a:spcPts val="1738"/>
              </a:spcAft>
              <a:buClrTx/>
              <a:buFontTx/>
              <a:buNone/>
            </a:pPr>
            <a:r>
              <a:rPr lang="en-US" altLang="en-US" sz="1100" b="1">
                <a:solidFill>
                  <a:srgbClr val="FFFFFF"/>
                </a:solidFill>
              </a:rPr>
              <a:t>Phases of This Project:</a:t>
            </a:r>
          </a:p>
          <a:p>
            <a:pPr hangingPunct="1">
              <a:lnSpc>
                <a:spcPct val="102000"/>
              </a:lnSpc>
              <a:spcAft>
                <a:spcPts val="1738"/>
              </a:spcAft>
              <a:buClrTx/>
              <a:buFontTx/>
              <a:buNone/>
            </a:pPr>
            <a:r>
              <a:rPr lang="en-US" altLang="en-US" sz="1100" b="1">
                <a:solidFill>
                  <a:srgbClr val="FFFFFF"/>
                </a:solidFill>
              </a:rPr>
              <a:t>1)  Research phase</a:t>
            </a:r>
          </a:p>
          <a:p>
            <a:pPr hangingPunct="1">
              <a:lnSpc>
                <a:spcPct val="102000"/>
              </a:lnSpc>
              <a:spcAft>
                <a:spcPts val="1738"/>
              </a:spcAft>
              <a:buClrTx/>
              <a:buFontTx/>
              <a:buNone/>
            </a:pPr>
            <a:r>
              <a:rPr lang="en-US" altLang="en-US" sz="1100" b="1">
                <a:solidFill>
                  <a:srgbClr val="FFFFFF"/>
                </a:solidFill>
              </a:rPr>
              <a:t>2)  Design and Development phase</a:t>
            </a:r>
          </a:p>
          <a:p>
            <a:pPr hangingPunct="1">
              <a:lnSpc>
                <a:spcPct val="102000"/>
              </a:lnSpc>
              <a:spcAft>
                <a:spcPts val="1738"/>
              </a:spcAft>
              <a:buClrTx/>
              <a:buFontTx/>
              <a:buNone/>
            </a:pPr>
            <a:r>
              <a:rPr lang="en-US" altLang="en-US" sz="1100" b="1">
                <a:solidFill>
                  <a:srgbClr val="FFFFFF"/>
                </a:solidFill>
              </a:rPr>
              <a:t>3)  Cost of Production phase</a:t>
            </a:r>
          </a:p>
          <a:p>
            <a:pPr hangingPunct="1">
              <a:lnSpc>
                <a:spcPct val="102000"/>
              </a:lnSpc>
              <a:spcAft>
                <a:spcPts val="1738"/>
              </a:spcAft>
              <a:buClrTx/>
              <a:buFontTx/>
              <a:buNone/>
            </a:pPr>
            <a:r>
              <a:rPr lang="en-US" altLang="en-US" sz="1100" b="1">
                <a:solidFill>
                  <a:srgbClr val="FFFFFF"/>
                </a:solidFill>
              </a:rPr>
              <a:t>4)  Fabrication and Assembly phase</a:t>
            </a:r>
          </a:p>
          <a:p>
            <a:pPr hangingPunct="1">
              <a:lnSpc>
                <a:spcPct val="102000"/>
              </a:lnSpc>
              <a:spcAft>
                <a:spcPts val="1738"/>
              </a:spcAft>
              <a:buClrTx/>
              <a:buFontTx/>
              <a:buNone/>
            </a:pPr>
            <a:r>
              <a:rPr lang="en-US" altLang="en-US" sz="1100" b="1">
                <a:solidFill>
                  <a:srgbClr val="FFFFFF"/>
                </a:solidFill>
              </a:rPr>
              <a:t>5)  Build and Test to Resonance</a:t>
            </a:r>
          </a:p>
          <a:p>
            <a:pPr hangingPunct="1">
              <a:lnSpc>
                <a:spcPct val="102000"/>
              </a:lnSpc>
              <a:spcAft>
                <a:spcPts val="1738"/>
              </a:spcAft>
              <a:buClrTx/>
              <a:buFontTx/>
              <a:buNone/>
            </a:pPr>
            <a:r>
              <a:rPr lang="en-US" altLang="en-US" sz="1100" b="1">
                <a:solidFill>
                  <a:srgbClr val="FFFFFF"/>
                </a:solidFill>
              </a:rPr>
              <a:t>6)  Final Phase: Improve efficiency</a:t>
            </a:r>
          </a:p>
        </p:txBody>
      </p:sp>
      <p:sp>
        <p:nvSpPr>
          <p:cNvPr id="10246" name="Text Box 6"/>
          <p:cNvSpPr txBox="1">
            <a:spLocks noChangeArrowheads="1"/>
          </p:cNvSpPr>
          <p:nvPr/>
        </p:nvSpPr>
        <p:spPr bwMode="auto">
          <a:xfrm>
            <a:off x="44450" y="4194175"/>
            <a:ext cx="8961438"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hangingPunct="1">
              <a:lnSpc>
                <a:spcPct val="102000"/>
              </a:lnSpc>
              <a:spcAft>
                <a:spcPts val="1425"/>
              </a:spcAft>
              <a:buClrTx/>
              <a:buFontTx/>
              <a:buNone/>
            </a:pPr>
            <a:r>
              <a:rPr lang="en-US" altLang="en-US" sz="1400" b="1" dirty="0">
                <a:solidFill>
                  <a:srgbClr val="FFFFFF"/>
                </a:solidFill>
              </a:rPr>
              <a:t>      The </a:t>
            </a:r>
            <a:r>
              <a:rPr lang="en-US" altLang="en-US" sz="1400" b="1" dirty="0" err="1">
                <a:solidFill>
                  <a:srgbClr val="FFFFFF"/>
                </a:solidFill>
              </a:rPr>
              <a:t>TeslaGen</a:t>
            </a:r>
            <a:r>
              <a:rPr lang="en-US" altLang="en-US" sz="1400" b="1" dirty="0">
                <a:solidFill>
                  <a:srgbClr val="FFFFFF"/>
                </a:solidFill>
              </a:rPr>
              <a:t> V1 mini QEG is a new open sourced co-development project intended on building a portable reluctance generator that can power loads between 700w-900w or more. This project is based around building, teaching and open sourcing instructions. This can help a wider array of DIY engineers learn formerly suppressed engineering skills based on the creation of electrical power through the phenomenon Nikola Tesla discovered, known as resonance and radiant energy. Some of the exciting key features of the </a:t>
            </a:r>
            <a:r>
              <a:rPr lang="en-US" altLang="en-US" sz="1400" b="1" dirty="0" err="1">
                <a:solidFill>
                  <a:srgbClr val="FFFFFF"/>
                </a:solidFill>
              </a:rPr>
              <a:t>TeslaGen</a:t>
            </a:r>
            <a:r>
              <a:rPr lang="en-US" altLang="en-US" sz="1400" b="1" dirty="0">
                <a:solidFill>
                  <a:srgbClr val="FFFFFF"/>
                </a:solidFill>
              </a:rPr>
              <a:t> v1 mini QEG are; lower price, smaller and lighter weight, CAD files made available, easier core winding, hot-swap rotor, easy experimentation with other popular “free energy” techniques.</a:t>
            </a:r>
          </a:p>
        </p:txBody>
      </p:sp>
      <p:sp>
        <p:nvSpPr>
          <p:cNvPr id="10247" name="Text Box 7"/>
          <p:cNvSpPr txBox="1">
            <a:spLocks noChangeArrowheads="1"/>
          </p:cNvSpPr>
          <p:nvPr/>
        </p:nvSpPr>
        <p:spPr bwMode="auto">
          <a:xfrm>
            <a:off x="373063" y="1500188"/>
            <a:ext cx="2622550" cy="260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hangingPunct="1">
              <a:lnSpc>
                <a:spcPct val="102000"/>
              </a:lnSpc>
              <a:spcAft>
                <a:spcPts val="1300"/>
              </a:spcAft>
              <a:buClrTx/>
              <a:buFontTx/>
              <a:buNone/>
            </a:pPr>
            <a:r>
              <a:rPr lang="en-US" altLang="en-US" sz="1100" b="1">
                <a:solidFill>
                  <a:srgbClr val="FFFFFF"/>
                </a:solidFill>
              </a:rPr>
              <a:t>Flywheel</a:t>
            </a:r>
          </a:p>
          <a:p>
            <a:pPr hangingPunct="1">
              <a:lnSpc>
                <a:spcPct val="102000"/>
              </a:lnSpc>
              <a:spcAft>
                <a:spcPts val="1300"/>
              </a:spcAft>
              <a:buClrTx/>
              <a:buFontTx/>
              <a:buNone/>
            </a:pPr>
            <a:r>
              <a:rPr lang="en-US" altLang="en-US" sz="1100" b="1">
                <a:solidFill>
                  <a:srgbClr val="FFFFFF"/>
                </a:solidFill>
              </a:rPr>
              <a:t>Hairpin Circuit</a:t>
            </a:r>
          </a:p>
          <a:p>
            <a:pPr hangingPunct="1">
              <a:lnSpc>
                <a:spcPct val="102000"/>
              </a:lnSpc>
              <a:spcAft>
                <a:spcPts val="1300"/>
              </a:spcAft>
              <a:buClrTx/>
              <a:buFontTx/>
              <a:buNone/>
            </a:pPr>
            <a:r>
              <a:rPr lang="en-US" altLang="en-US" sz="1100" b="1">
                <a:solidFill>
                  <a:srgbClr val="FFFFFF"/>
                </a:solidFill>
              </a:rPr>
              <a:t>Tesla Coil &amp; Nunez Coil</a:t>
            </a:r>
          </a:p>
          <a:p>
            <a:pPr hangingPunct="1">
              <a:lnSpc>
                <a:spcPct val="102000"/>
              </a:lnSpc>
              <a:spcAft>
                <a:spcPts val="1300"/>
              </a:spcAft>
              <a:buClrTx/>
              <a:buFontTx/>
              <a:buNone/>
            </a:pPr>
            <a:r>
              <a:rPr lang="en-US" altLang="en-US" sz="1100" b="1">
                <a:solidFill>
                  <a:srgbClr val="FFFFFF"/>
                </a:solidFill>
              </a:rPr>
              <a:t>Lenzless Transformers:</a:t>
            </a:r>
          </a:p>
          <a:p>
            <a:pPr hangingPunct="1">
              <a:lnSpc>
                <a:spcPct val="102000"/>
              </a:lnSpc>
              <a:spcAft>
                <a:spcPts val="1300"/>
              </a:spcAft>
              <a:buClrTx/>
              <a:buFontTx/>
              <a:buNone/>
            </a:pPr>
            <a:r>
              <a:rPr lang="en-US" altLang="en-US" sz="1100" b="1">
                <a:solidFill>
                  <a:srgbClr val="FFFFFF"/>
                </a:solidFill>
              </a:rPr>
              <a:t>Bi-Toroid Transformer</a:t>
            </a:r>
          </a:p>
          <a:p>
            <a:pPr hangingPunct="1">
              <a:lnSpc>
                <a:spcPct val="102000"/>
              </a:lnSpc>
              <a:spcAft>
                <a:spcPts val="1300"/>
              </a:spcAft>
              <a:buClrTx/>
              <a:buFontTx/>
              <a:buNone/>
            </a:pPr>
            <a:r>
              <a:rPr lang="en-US" altLang="en-US" sz="1100" b="1">
                <a:solidFill>
                  <a:srgbClr val="FFFFFF"/>
                </a:solidFill>
              </a:rPr>
              <a:t>Markov Transformer</a:t>
            </a:r>
          </a:p>
          <a:p>
            <a:pPr hangingPunct="1">
              <a:lnSpc>
                <a:spcPct val="102000"/>
              </a:lnSpc>
              <a:spcAft>
                <a:spcPts val="1300"/>
              </a:spcAft>
              <a:buClrTx/>
              <a:buFontTx/>
              <a:buNone/>
            </a:pPr>
            <a:r>
              <a:rPr lang="en-US" altLang="en-US" sz="1100" b="1">
                <a:solidFill>
                  <a:srgbClr val="FFFFFF"/>
                </a:solidFill>
              </a:rPr>
              <a:t>Rodin Coils</a:t>
            </a:r>
          </a:p>
          <a:p>
            <a:pPr hangingPunct="1">
              <a:lnSpc>
                <a:spcPct val="102000"/>
              </a:lnSpc>
              <a:spcAft>
                <a:spcPts val="1300"/>
              </a:spcAft>
              <a:buClrTx/>
              <a:buFontTx/>
              <a:buNone/>
            </a:pPr>
            <a:r>
              <a:rPr lang="en-US" altLang="en-US" sz="1100" b="1">
                <a:solidFill>
                  <a:srgbClr val="FFFFFF"/>
                </a:solidFill>
              </a:rPr>
              <a:t>Leal &amp; Barbosa Transformer</a:t>
            </a:r>
          </a:p>
        </p:txBody>
      </p:sp>
    </p:spTree>
    <p:extLst>
      <p:ext uri="{BB962C8B-B14F-4D97-AF65-F5344CB8AC3E}">
        <p14:creationId xmlns:p14="http://schemas.microsoft.com/office/powerpoint/2010/main" val="269077624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5">
      <a:dk1>
        <a:srgbClr val="FFFFFF"/>
      </a:dk1>
      <a:lt1>
        <a:srgbClr val="D8D8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5132</TotalTime>
  <Words>4301</Words>
  <Application>Microsoft Office PowerPoint</Application>
  <PresentationFormat>On-screen Show (4:3)</PresentationFormat>
  <Paragraphs>510</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The Peoples Free Energy Show Episode 2 Dirty Games</vt:lpstr>
      <vt:lpstr>Free Energy Mafia Organization Chart</vt:lpstr>
      <vt:lpstr>FREE ENERGY VOCABULARY</vt:lpstr>
      <vt:lpstr>FREE ENERGY INVENTORS</vt:lpstr>
      <vt:lpstr>PONS &amp; FLEISCHMANN &amp; 'COLD FUSION'</vt:lpstr>
      <vt:lpstr>STEVE JONES &amp; 'COLD FUSION'</vt:lpstr>
      <vt:lpstr>STEVE JONES &amp; 'COLD FUSION'</vt:lpstr>
      <vt:lpstr>COLD FUSION SUMMARY</vt:lpstr>
      <vt:lpstr>PowerPoint Presentation</vt:lpstr>
      <vt:lpstr>BRUCE DE PALMA'S N-MACHINE</vt:lpstr>
      <vt:lpstr>BRUCE DE PALMA'S N-MACHINE</vt:lpstr>
      <vt:lpstr>DEATH OF BRUCE DE PALMA</vt:lpstr>
      <vt:lpstr>Death of Bruce De Palma</vt:lpstr>
      <vt:lpstr>DR. EUGENE MALLOVE</vt:lpstr>
      <vt:lpstr>STAN MEYER'S CELL </vt:lpstr>
      <vt:lpstr>ANDREA ROSSI E-CAT</vt:lpstr>
      <vt:lpstr>E-CAT, COLD FUSION &amp; LENR </vt:lpstr>
      <vt:lpstr>E-CAT, COLD FUSION &amp; LENR </vt:lpstr>
      <vt:lpstr>E-CAT, COLD FUSION &amp; LENR </vt:lpstr>
      <vt:lpstr>Deaths Related to Free Energy Research</vt:lpstr>
      <vt:lpstr>Stan Meyers’ Death</vt:lpstr>
      <vt:lpstr>How do we get access to Free Energy Devices?</vt:lpstr>
      <vt:lpstr>Dr. Steven Greer and the  $100,000 STAR Challenge</vt:lpstr>
      <vt:lpstr>So what’s required of the inventor in order to claim the $100K?</vt:lpstr>
      <vt:lpstr>How much would it cost us to get the QEG to Steven Greer?</vt:lpstr>
      <vt:lpstr>Additional Concerns about $100K STAR Challenge from the Inventors Perspective</vt:lpstr>
      <vt:lpstr>JTRIG</vt:lpstr>
      <vt:lpstr>Strategies Used to Destroy Free Energy  Online</vt:lpstr>
      <vt:lpstr>Real Life Examples</vt:lpstr>
      <vt:lpstr>Trolling is a Serious Problem That Needs to Be Stopped!</vt:lpstr>
      <vt:lpstr>Should we “Just Ignore Trolls?” = NO!!!!</vt:lpstr>
      <vt:lpstr>Confessions of a Paid Shill</vt:lpstr>
      <vt:lpstr>Technology Gaming Trophies</vt:lpstr>
      <vt:lpstr>Free Energy Archetypes</vt:lpstr>
      <vt:lpstr>Free Energy Archetypes</vt:lpstr>
      <vt:lpstr>ARCH RIVALS</vt:lpstr>
      <vt:lpstr>Who’s REALLY Running Some Free Energy Websites?</vt:lpstr>
      <vt:lpstr>Our Message to the Trolls</vt:lpstr>
      <vt:lpstr>Questions from  the Chatroom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Moore</dc:creator>
  <cp:lastModifiedBy>Hope Moore</cp:lastModifiedBy>
  <cp:revision>76</cp:revision>
  <dcterms:created xsi:type="dcterms:W3CDTF">2016-02-13T02:46:14Z</dcterms:created>
  <dcterms:modified xsi:type="dcterms:W3CDTF">2016-02-22T07:56:44Z</dcterms:modified>
</cp:coreProperties>
</file>